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i7ZtUc6f9nHHqXYlw/bgR3ssYA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F7ECC00-AA7D-40B3-8984-ACAC2E3DF110}">
  <a:tblStyle styleId="{7F7ECC00-AA7D-40B3-8984-ACAC2E3DF11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  <p:sp>
        <p:nvSpPr>
          <p:cNvPr id="56" name="Google Shape;5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6e06cef152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16e06cef15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6e06cef152_4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6e06cef152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Kyle</a:t>
            </a:r>
            <a:endParaRPr/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4" name="Google Shape;8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e06cef15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8" name="Google Shape;98;g16e06cef152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e06cef152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6e06cef15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e06cef15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1" name="Google Shape;111;g16e06cef152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1" name="Google Shape;2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13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6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59" name="Google Shape;5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"/>
          <p:cNvSpPr txBox="1"/>
          <p:nvPr/>
        </p:nvSpPr>
        <p:spPr>
          <a:xfrm>
            <a:off x="1771650" y="3967025"/>
            <a:ext cx="73026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Team 18: Photometer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Bi-Weekly Update 4</a:t>
            </a:r>
            <a:br>
              <a:rPr b="1" lang="en-US" sz="3600">
                <a:solidFill>
                  <a:srgbClr val="FFFFFF"/>
                </a:solidFill>
              </a:rPr>
            </a:br>
            <a:r>
              <a:rPr b="1" lang="en-US" sz="2455">
                <a:solidFill>
                  <a:srgbClr val="FFFFFF"/>
                </a:solidFill>
              </a:rPr>
              <a:t>Rigoberto Olivares, Hunter Cothran, Richard Lopez</a:t>
            </a:r>
            <a:br>
              <a:rPr b="1" lang="en-US" sz="2455">
                <a:solidFill>
                  <a:srgbClr val="FFFFFF"/>
                </a:solidFill>
              </a:rPr>
            </a:br>
            <a:r>
              <a:rPr b="1" lang="en-US" sz="2455">
                <a:solidFill>
                  <a:srgbClr val="FFFFFF"/>
                </a:solidFill>
              </a:rPr>
              <a:t>Sponsor: Max Lesser</a:t>
            </a:r>
            <a:br>
              <a:rPr b="1" lang="en-US" sz="2455">
                <a:solidFill>
                  <a:srgbClr val="FFFFFF"/>
                </a:solidFill>
              </a:rPr>
            </a:br>
            <a:r>
              <a:rPr b="1" lang="en-US" sz="2455">
                <a:solidFill>
                  <a:srgbClr val="FFFFFF"/>
                </a:solidFill>
              </a:rPr>
              <a:t>TA: Rohith Ramanujam Kumar</a:t>
            </a:r>
            <a:br>
              <a:rPr b="1" lang="en-US" sz="2455">
                <a:solidFill>
                  <a:srgbClr val="FFFFFF"/>
                </a:solidFill>
              </a:rPr>
            </a:br>
            <a:endParaRPr b="1" sz="2455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g16e06cef152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250" y="868750"/>
            <a:ext cx="3840376" cy="5120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16e06cef152_0_36"/>
          <p:cNvPicPr preferRelativeResize="0"/>
          <p:nvPr/>
        </p:nvPicPr>
        <p:blipFill rotWithShape="1">
          <a:blip r:embed="rId4">
            <a:alphaModFix/>
          </a:blip>
          <a:srcRect b="0" l="24428" r="5009" t="0"/>
          <a:stretch/>
        </p:blipFill>
        <p:spPr>
          <a:xfrm>
            <a:off x="4137625" y="690652"/>
            <a:ext cx="5006377" cy="5321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/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Execution Plan </a:t>
            </a:r>
            <a:br>
              <a:rPr lang="en-US"/>
            </a:br>
            <a:endParaRPr/>
          </a:p>
        </p:txBody>
      </p:sp>
      <p:pic>
        <p:nvPicPr>
          <p:cNvPr id="126" name="Google Shape;12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52875"/>
            <a:ext cx="9144000" cy="420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e06cef152_4_2"/>
          <p:cNvSpPr txBox="1"/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Validation Plan </a:t>
            </a:r>
            <a:br>
              <a:rPr lang="en-US"/>
            </a:br>
            <a:endParaRPr/>
          </a:p>
        </p:txBody>
      </p:sp>
      <p:pic>
        <p:nvPicPr>
          <p:cNvPr id="132" name="Google Shape;132;g16e06cef152_4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88975"/>
            <a:ext cx="9144000" cy="2838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>
            <p:ph idx="1" type="body"/>
          </p:nvPr>
        </p:nvSpPr>
        <p:spPr>
          <a:xfrm>
            <a:off x="457200" y="1608545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Thank you!</a:t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Questions?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Summary (30 seconds)</a:t>
            </a:r>
            <a:endParaRPr/>
          </a:p>
        </p:txBody>
      </p:sp>
      <p:pic>
        <p:nvPicPr>
          <p:cNvPr id="66" name="Google Shape;6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126052">
            <a:off x="4920262" y="2469449"/>
            <a:ext cx="4011127" cy="349205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"/>
          <p:cNvSpPr txBox="1"/>
          <p:nvPr/>
        </p:nvSpPr>
        <p:spPr>
          <a:xfrm>
            <a:off x="398600" y="2049300"/>
            <a:ext cx="4532100" cy="48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327517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5531"/>
              <a:buChar char="•"/>
            </a:pPr>
            <a:r>
              <a:rPr lang="en-US" sz="2350">
                <a:solidFill>
                  <a:srgbClr val="000000"/>
                </a:solidFill>
              </a:rPr>
              <a:t>Our customer Don, an astronomer at A&amp;M, desires a modern re-envisioning of an OPTEC photometer, which were designed in the 70s</a:t>
            </a:r>
            <a:endParaRPr sz="2350">
              <a:solidFill>
                <a:srgbClr val="000000"/>
              </a:solidFill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solidFill>
                <a:srgbClr val="000000"/>
              </a:solidFill>
            </a:endParaRPr>
          </a:p>
          <a:p>
            <a:pPr indent="-327517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5531"/>
              <a:buChar char="•"/>
            </a:pPr>
            <a:r>
              <a:rPr lang="en-US" sz="2350">
                <a:solidFill>
                  <a:srgbClr val="000000"/>
                </a:solidFill>
              </a:rPr>
              <a:t>Astronomers often make their own photometers to measure light of stars, eclipses, etc,  with photodiodes in conjunction with simple circuit components, despite ranges of, a universal unit can be derived</a:t>
            </a:r>
            <a:endParaRPr sz="2350">
              <a:solidFill>
                <a:srgbClr val="000000"/>
              </a:solidFill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solidFill>
                <a:srgbClr val="000000"/>
              </a:solidFill>
            </a:endParaRPr>
          </a:p>
          <a:p>
            <a:pPr indent="-344249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 sz="2350">
                <a:solidFill>
                  <a:srgbClr val="000000"/>
                </a:solidFill>
              </a:rPr>
              <a:t>A drawback of OPTEC’s original design – photomultiplier tubes (high voltage) and the need to filter light</a:t>
            </a:r>
            <a:endParaRPr sz="235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129225" y="1560100"/>
            <a:ext cx="39135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Integrated System Diagram </a:t>
            </a:r>
            <a:endParaRPr/>
          </a:p>
        </p:txBody>
      </p:sp>
      <p:pic>
        <p:nvPicPr>
          <p:cNvPr id="73" name="Google Shape;7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147000" y="1847400"/>
            <a:ext cx="5378674" cy="413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225" y="2857074"/>
            <a:ext cx="3655700" cy="32681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4"/>
          <p:cNvCxnSpPr/>
          <p:nvPr/>
        </p:nvCxnSpPr>
        <p:spPr>
          <a:xfrm rot="10800000">
            <a:off x="3815675" y="5556025"/>
            <a:ext cx="905400" cy="9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Timeline</a:t>
            </a:r>
            <a:endParaRPr/>
          </a:p>
        </p:txBody>
      </p:sp>
      <p:graphicFrame>
        <p:nvGraphicFramePr>
          <p:cNvPr id="81" name="Google Shape;81;p5"/>
          <p:cNvGraphicFramePr/>
          <p:nvPr/>
        </p:nvGraphicFramePr>
        <p:xfrm>
          <a:off x="9" y="27869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{7F7ECC00-AA7D-40B3-8984-ACAC2E3DF110}</a:tableStyleId>
              </a:tblPr>
              <a:tblGrid>
                <a:gridCol w="1328550"/>
                <a:gridCol w="1323475"/>
                <a:gridCol w="1326000"/>
                <a:gridCol w="1336225"/>
                <a:gridCol w="1395975"/>
                <a:gridCol w="1261150"/>
                <a:gridCol w="1172625"/>
              </a:tblGrid>
              <a:tr h="1755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Subsystem Designs and Testing</a:t>
                      </a:r>
                      <a:endParaRPr sz="13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(completed 9/11)</a:t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Finish integration of  Hardware components</a:t>
                      </a:r>
                      <a:r>
                        <a:rPr lang="en-US" sz="1300" u="none" cap="none" strike="noStrike"/>
                        <a:t> </a:t>
                      </a:r>
                      <a:endParaRPr sz="13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(completed 9/17)</a:t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PCB has been designed and ordered</a:t>
                      </a:r>
                      <a:endParaRPr sz="13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 </a:t>
                      </a:r>
                      <a:r>
                        <a:rPr lang="en-US" sz="1300" u="none" cap="none" strike="noStrike"/>
                        <a:t>(completed 9/28)</a:t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Finish integration of Software components</a:t>
                      </a:r>
                      <a:endParaRPr sz="13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300" u="none" cap="none" strike="noStrike"/>
                      </a:br>
                      <a:r>
                        <a:rPr lang="en-US" sz="1300" u="none" cap="none" strike="noStrike"/>
                        <a:t>(to complete by 10/15)</a:t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 Finish Validation of Hardware and Software components</a:t>
                      </a:r>
                      <a:endParaRPr sz="13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300" u="none" cap="none" strike="noStrike"/>
                      </a:br>
                      <a:r>
                        <a:rPr lang="en-US" sz="1300" u="none" cap="none" strike="noStrike"/>
                        <a:t>(to complete by 11/2)</a:t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Finish Testing for software and hardware components</a:t>
                      </a:r>
                      <a:endParaRPr sz="13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300" u="none" cap="none" strike="noStrike"/>
                      </a:br>
                      <a:r>
                        <a:rPr lang="en-US" sz="1300" u="none" cap="none" strike="noStrike"/>
                        <a:t>(to complete by 11/26)</a:t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Demo and Report </a:t>
                      </a:r>
                      <a:br>
                        <a:rPr lang="en-US" sz="1300" u="none" cap="none" strike="noStrike"/>
                      </a:br>
                      <a:r>
                        <a:rPr lang="en-US" sz="1300" u="none" cap="none" strike="noStrike"/>
                        <a:t>(to complete by 12/5)</a:t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Google Shape;86;p6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{7F7ECC00-AA7D-40B3-8984-ACAC2E3DF110}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last update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12 hrs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All components have been soldered onto the power supply.</a:t>
                      </a:r>
                      <a:endParaRPr sz="1800"/>
                    </a:p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Validated display </a:t>
                      </a:r>
                      <a:r>
                        <a:rPr lang="en-US" sz="1800"/>
                        <a:t>components </a:t>
                      </a:r>
                      <a:r>
                        <a:rPr lang="en-US" sz="1800"/>
                        <a:t>on the PCB.</a:t>
                      </a:r>
                      <a:endParaRPr sz="1800"/>
                    </a:p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Validated UART protocol components on the PCB.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Issues with ADC implementation.</a:t>
                      </a:r>
                      <a:endParaRPr sz="1800"/>
                    </a:p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Small issue with the microcontroller and power </a:t>
                      </a:r>
                      <a:r>
                        <a:rPr lang="en-US" sz="1800"/>
                        <a:t>supply PCB</a:t>
                      </a:r>
                      <a:r>
                        <a:rPr lang="en-US" sz="1800"/>
                        <a:t>.</a:t>
                      </a:r>
                      <a:endParaRPr sz="1800"/>
                    </a:p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Validate remaining PCB </a:t>
                      </a:r>
                      <a:r>
                        <a:rPr lang="en-US" sz="1800"/>
                        <a:t>components.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7" name="Google Shape;87;p6"/>
          <p:cNvSpPr txBox="1"/>
          <p:nvPr>
            <p:ph type="title"/>
          </p:nvPr>
        </p:nvSpPr>
        <p:spPr>
          <a:xfrm>
            <a:off x="632688" y="10822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Rigoberto Olivares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 txBox="1"/>
          <p:nvPr>
            <p:ph idx="1" type="body"/>
          </p:nvPr>
        </p:nvSpPr>
        <p:spPr>
          <a:xfrm>
            <a:off x="457200" y="2049275"/>
            <a:ext cx="34890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36550" lvl="0" marL="457200" rtl="0" algn="l">
              <a:spcBef>
                <a:spcPts val="36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Validated newly soldered power supply PCB </a:t>
            </a:r>
            <a:r>
              <a:rPr lang="en-US" sz="1700"/>
              <a:t>components and measured output voltage.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Barrel connector is incorrect size and must be replaced.</a:t>
            </a:r>
            <a:endParaRPr sz="17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36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Tested display by inputting values in the range from 0 to 99999.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Microcontroller is not properly grounded, we must short the appropriate pin to ground.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100"/>
              <a:t> </a:t>
            </a:r>
            <a:endParaRPr sz="2100"/>
          </a:p>
        </p:txBody>
      </p:sp>
      <p:sp>
        <p:nvSpPr>
          <p:cNvPr id="93" name="Google Shape;93;p7"/>
          <p:cNvSpPr txBox="1"/>
          <p:nvPr>
            <p:ph type="title"/>
          </p:nvPr>
        </p:nvSpPr>
        <p:spPr>
          <a:xfrm>
            <a:off x="577175" y="89770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Microcontroller and Power Supply</a:t>
            </a:r>
            <a:endParaRPr/>
          </a:p>
        </p:txBody>
      </p:sp>
      <p:pic>
        <p:nvPicPr>
          <p:cNvPr id="94" name="Google Shape;9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3750" y="1807080"/>
            <a:ext cx="3489000" cy="1844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7"/>
          <p:cNvPicPr preferRelativeResize="0"/>
          <p:nvPr/>
        </p:nvPicPr>
        <p:blipFill rotWithShape="1">
          <a:blip r:embed="rId4">
            <a:alphaModFix/>
          </a:blip>
          <a:srcRect b="0" l="0" r="18850" t="0"/>
          <a:stretch/>
        </p:blipFill>
        <p:spPr>
          <a:xfrm>
            <a:off x="4465375" y="3841325"/>
            <a:ext cx="4505748" cy="24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e06cef152_0_1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Richard Lopez</a:t>
            </a:r>
            <a:endParaRPr/>
          </a:p>
        </p:txBody>
      </p:sp>
      <p:graphicFrame>
        <p:nvGraphicFramePr>
          <p:cNvPr id="101" name="Google Shape;101;g16e06cef152_0_10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{7F7ECC00-AA7D-40B3-8984-ACAC2E3DF110}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last update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18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Finished soldering the PCB Components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Validating the integration of our subsystems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Working with SPI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6e06cef152_0_30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9250" lvl="0" marL="457200" rtl="0" algn="l">
              <a:spcBef>
                <a:spcPts val="36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Soldered the PCB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Installed Dips for parts to be </a:t>
            </a:r>
            <a:endParaRPr sz="19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900"/>
              <a:t>reprogrammable</a:t>
            </a:r>
            <a:r>
              <a:rPr lang="en-US" sz="1900"/>
              <a:t> or </a:t>
            </a:r>
            <a:r>
              <a:rPr lang="en-US" sz="1900"/>
              <a:t>replaceable</a:t>
            </a:r>
            <a:endParaRPr sz="19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900"/>
              <a:t>In/Progress</a:t>
            </a:r>
            <a:endParaRPr sz="1900"/>
          </a:p>
          <a:p>
            <a:pPr indent="-349250" lvl="0" marL="457200" rtl="0" algn="l">
              <a:spcBef>
                <a:spcPts val="36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Still need to validate all connections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Need to solder ADC</a:t>
            </a:r>
            <a:endParaRPr sz="19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07" name="Google Shape;107;g16e06cef152_0_30"/>
          <p:cNvSpPr txBox="1"/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Richard Lopez</a:t>
            </a:r>
            <a:endParaRPr/>
          </a:p>
        </p:txBody>
      </p:sp>
      <p:pic>
        <p:nvPicPr>
          <p:cNvPr id="108" name="Google Shape;108;g16e06cef152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0575" y="2049277"/>
            <a:ext cx="3608614" cy="4692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6e06cef152_0_2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Hunter Cothran</a:t>
            </a:r>
            <a:endParaRPr/>
          </a:p>
        </p:txBody>
      </p:sp>
      <p:graphicFrame>
        <p:nvGraphicFramePr>
          <p:cNvPr id="114" name="Google Shape;114;g16e06cef152_0_20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{7F7ECC00-AA7D-40B3-8984-ACAC2E3DF110}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last update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9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Applied for Red badge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Experience using epoxy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Ensured that PCB dimensions fit inside enclosure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Helped Rigo with PCB and power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Fabricate two prototype enclosures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Correctly implement epoxy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Utilize red badge and upcoming blitz to bore/dremel necessary holes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Secure photodiode and PCB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Nowka, Kevin J.</dc:creator>
</cp:coreProperties>
</file>