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bjWoHSQxuWkeriM5uDMYH8h5E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A7988D-6F2D-461C-B405-298C908967CB}">
  <a:tblStyle styleId="{04A7988D-6F2D-461C-B405-298C908967C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d4c31d665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7d4c31d66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d4c31d665_0_1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7d4c31d66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d4c31d665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7d4c31d66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d4c31d6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g17d4c31d66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d4c31d66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0" name="Google Shape;70;g17d4c31d665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d4c31d665_1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d4c31d665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7d4c31d665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d4c31d66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g17d4c31d665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d4c31d665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7d4c31d66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Y2aZ4y3SZYTcbL6GOiZB_Sv2UaeheM2r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9" name="Google Shape;5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"/>
          <p:cNvSpPr txBox="1"/>
          <p:nvPr/>
        </p:nvSpPr>
        <p:spPr>
          <a:xfrm>
            <a:off x="1771650" y="39670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Team 18: Photometer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Bi-Weekly Update 5</a:t>
            </a:r>
            <a:br>
              <a:rPr b="1" lang="en-US" sz="3600">
                <a:solidFill>
                  <a:srgbClr val="FFFFFF"/>
                </a:solidFill>
              </a:rPr>
            </a:br>
            <a:r>
              <a:rPr b="1" lang="en-US" sz="2455">
                <a:solidFill>
                  <a:srgbClr val="FFFFFF"/>
                </a:solidFill>
              </a:rPr>
              <a:t>Rigoberto Olivares, Hunter Cothran, Richard Lopez</a:t>
            </a:r>
            <a:br>
              <a:rPr b="1" lang="en-US" sz="2455">
                <a:solidFill>
                  <a:srgbClr val="FFFFFF"/>
                </a:solidFill>
              </a:rPr>
            </a:br>
            <a:r>
              <a:rPr b="1" lang="en-US" sz="2455">
                <a:solidFill>
                  <a:srgbClr val="FFFFFF"/>
                </a:solidFill>
              </a:rPr>
              <a:t>Sponsor: Max Lesser</a:t>
            </a:r>
            <a:br>
              <a:rPr b="1" lang="en-US" sz="2455">
                <a:solidFill>
                  <a:srgbClr val="FFFFFF"/>
                </a:solidFill>
              </a:rPr>
            </a:br>
            <a:r>
              <a:rPr b="1" lang="en-US" sz="2455">
                <a:solidFill>
                  <a:srgbClr val="FFFFFF"/>
                </a:solidFill>
              </a:rPr>
              <a:t>TA: Rohith Ramanujam Kumar</a:t>
            </a:r>
            <a:br>
              <a:rPr b="1" lang="en-US" sz="2455">
                <a:solidFill>
                  <a:srgbClr val="FFFFFF"/>
                </a:solidFill>
              </a:rPr>
            </a:br>
            <a:endParaRPr b="1" sz="2455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d4c31d665_0_185"/>
          <p:cNvSpPr txBox="1"/>
          <p:nvPr>
            <p:ph type="title"/>
          </p:nvPr>
        </p:nvSpPr>
        <p:spPr>
          <a:xfrm>
            <a:off x="-1610150" y="10127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Validation of ADC</a:t>
            </a:r>
            <a:endParaRPr/>
          </a:p>
        </p:txBody>
      </p:sp>
      <p:pic>
        <p:nvPicPr>
          <p:cNvPr id="118" name="Google Shape;118;g17d4c31d665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738" y="3210125"/>
            <a:ext cx="3602100" cy="357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7d4c31d665_0_185"/>
          <p:cNvSpPr txBox="1"/>
          <p:nvPr/>
        </p:nvSpPr>
        <p:spPr>
          <a:xfrm>
            <a:off x="278275" y="1934500"/>
            <a:ext cx="42342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488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150"/>
              <a:t>Used a constant source of light at a constant distance.</a:t>
            </a:r>
            <a:endParaRPr sz="215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-35488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150"/>
              <a:t>The gain of the photometer was increased.</a:t>
            </a:r>
            <a:endParaRPr sz="215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-35488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150"/>
              <a:t>Output voltage scales by factors of 1, 10, and 100.</a:t>
            </a:r>
            <a:endParaRPr sz="215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-35488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150"/>
              <a:t>Output voltage ranges from 0V to 5.5V.</a:t>
            </a:r>
            <a:endParaRPr sz="2150"/>
          </a:p>
        </p:txBody>
      </p:sp>
      <p:pic>
        <p:nvPicPr>
          <p:cNvPr id="120" name="Google Shape;120;g17d4c31d665_0_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738" y="217925"/>
            <a:ext cx="31146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d4c31d665_0_193"/>
          <p:cNvSpPr txBox="1"/>
          <p:nvPr>
            <p:ph type="title"/>
          </p:nvPr>
        </p:nvSpPr>
        <p:spPr>
          <a:xfrm>
            <a:off x="457200" y="9928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Validation of ADC</a:t>
            </a:r>
            <a:endParaRPr/>
          </a:p>
        </p:txBody>
      </p:sp>
      <p:pic>
        <p:nvPicPr>
          <p:cNvPr id="126" name="Google Shape;126;g17d4c31d665_0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979" y="2136304"/>
            <a:ext cx="4016150" cy="35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32" name="Google Shape;13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0475"/>
            <a:ext cx="9144000" cy="4862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d4c31d665_0_121"/>
          <p:cNvSpPr txBox="1"/>
          <p:nvPr>
            <p:ph type="title"/>
          </p:nvPr>
        </p:nvSpPr>
        <p:spPr>
          <a:xfrm>
            <a:off x="457200" y="1155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38" name="Google Shape;138;g17d4c31d665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8125"/>
            <a:ext cx="9144001" cy="283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d4c31d665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pic>
        <p:nvPicPr>
          <p:cNvPr id="66" name="Google Shape;66;g17d4c31d665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26052">
            <a:off x="4920262" y="2469449"/>
            <a:ext cx="4011127" cy="349205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7d4c31d665_0_1"/>
          <p:cNvSpPr txBox="1"/>
          <p:nvPr/>
        </p:nvSpPr>
        <p:spPr>
          <a:xfrm>
            <a:off x="398600" y="2049300"/>
            <a:ext cx="4532100" cy="4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2751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531"/>
              <a:buChar char="•"/>
            </a:pPr>
            <a:r>
              <a:rPr lang="en-US" sz="2350">
                <a:solidFill>
                  <a:srgbClr val="000000"/>
                </a:solidFill>
              </a:rPr>
              <a:t>Our customer Don, an astronomer at A&amp;M, desires a modern re-envisioning of an OPTEC photometer, which were designed in the 70s</a:t>
            </a:r>
            <a:endParaRPr sz="235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00000"/>
              </a:solidFill>
            </a:endParaRPr>
          </a:p>
          <a:p>
            <a:pPr indent="-32751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531"/>
              <a:buChar char="•"/>
            </a:pPr>
            <a:r>
              <a:rPr lang="en-US" sz="2350">
                <a:solidFill>
                  <a:srgbClr val="000000"/>
                </a:solidFill>
              </a:rPr>
              <a:t>Astronomers often make their own photometers to measure light of stars, eclipses, etc,  with photodiodes in conjunction with simple circuit components, despite ranges of, a universal unit can be derived</a:t>
            </a:r>
            <a:endParaRPr sz="235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00000"/>
              </a:solidFill>
            </a:endParaRPr>
          </a:p>
          <a:p>
            <a:pPr indent="-344249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350">
                <a:solidFill>
                  <a:srgbClr val="000000"/>
                </a:solidFill>
              </a:rPr>
              <a:t>A drawback of OPTEC’s original design – photomultiplier tubes (high voltage) and the need to filter light</a:t>
            </a:r>
            <a:endParaRPr sz="23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d4c31d665_0_129"/>
          <p:cNvSpPr txBox="1"/>
          <p:nvPr>
            <p:ph type="title"/>
          </p:nvPr>
        </p:nvSpPr>
        <p:spPr>
          <a:xfrm>
            <a:off x="129225" y="1560100"/>
            <a:ext cx="3913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Integrated System Diagram </a:t>
            </a:r>
            <a:endParaRPr/>
          </a:p>
        </p:txBody>
      </p:sp>
      <p:pic>
        <p:nvPicPr>
          <p:cNvPr id="73" name="Google Shape;73;g17d4c31d665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147000" y="1847400"/>
            <a:ext cx="5378674" cy="41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7d4c31d665_0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25" y="2857074"/>
            <a:ext cx="3655700" cy="3268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g17d4c31d665_0_129"/>
          <p:cNvCxnSpPr/>
          <p:nvPr/>
        </p:nvCxnSpPr>
        <p:spPr>
          <a:xfrm rot="10800000">
            <a:off x="3815675" y="5556025"/>
            <a:ext cx="905400" cy="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457200" y="14467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graphicFrame>
        <p:nvGraphicFramePr>
          <p:cNvPr id="81" name="Google Shape;81;p6"/>
          <p:cNvGraphicFramePr/>
          <p:nvPr/>
        </p:nvGraphicFramePr>
        <p:xfrm>
          <a:off x="9" y="2786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{04A7988D-6F2D-461C-B405-298C908967CB}</a:tableStyleId>
              </a:tblPr>
              <a:tblGrid>
                <a:gridCol w="1328550"/>
                <a:gridCol w="1323475"/>
                <a:gridCol w="1326000"/>
                <a:gridCol w="1336225"/>
                <a:gridCol w="1395975"/>
                <a:gridCol w="1261150"/>
                <a:gridCol w="1172625"/>
              </a:tblGrid>
              <a:tr h="175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Subsystem Designs and Testing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9/11)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Finish integration of  Hardware components</a:t>
                      </a:r>
                      <a:r>
                        <a:rPr lang="en-US" sz="1300" u="none" cap="none" strike="noStrike"/>
                        <a:t> 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9/17)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PCB has been designed and ordered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 </a:t>
                      </a:r>
                      <a:r>
                        <a:rPr lang="en-US" sz="1300" u="none" cap="none" strike="noStrike"/>
                        <a:t>(completed 9/28)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Finish integration of Software components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10/15)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 Finish Validation of Hardware and Software components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11/2)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Finish Testing for software and hardware components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11/26)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Demo and Report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12/5)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Hunter Cothran</a:t>
            </a:r>
            <a:endParaRPr/>
          </a:p>
        </p:txBody>
      </p:sp>
      <p:graphicFrame>
        <p:nvGraphicFramePr>
          <p:cNvPr id="87" name="Google Shape;87;p7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{04A7988D-6F2D-461C-B405-298C908967CB}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Secured Photodiode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Secured Spacer Ring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Created backup Enclosure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Tested PCB w/ Rigo and got it working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Integrate PCB with enclosure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Test system with Don’s telescope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7"/>
          <p:cNvSpPr txBox="1"/>
          <p:nvPr/>
        </p:nvSpPr>
        <p:spPr>
          <a:xfrm>
            <a:off x="544945" y="4326975"/>
            <a:ext cx="840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 rotWithShape="1">
          <a:blip r:embed="rId3">
            <a:alphaModFix/>
          </a:blip>
          <a:srcRect b="36330" l="0" r="0" t="0"/>
          <a:stretch/>
        </p:blipFill>
        <p:spPr>
          <a:xfrm>
            <a:off x="4445150" y="2135626"/>
            <a:ext cx="4698851" cy="398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/>
          <p:cNvPicPr preferRelativeResize="0"/>
          <p:nvPr/>
        </p:nvPicPr>
        <p:blipFill rotWithShape="1">
          <a:blip r:embed="rId4">
            <a:alphaModFix/>
          </a:blip>
          <a:srcRect b="0" l="0" r="0" t="27219"/>
          <a:stretch/>
        </p:blipFill>
        <p:spPr>
          <a:xfrm>
            <a:off x="0" y="2135625"/>
            <a:ext cx="4282376" cy="41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17d4c31d665_1_3"/>
          <p:cNvPicPr preferRelativeResize="0"/>
          <p:nvPr/>
        </p:nvPicPr>
        <p:blipFill rotWithShape="1">
          <a:blip r:embed="rId3">
            <a:alphaModFix/>
          </a:blip>
          <a:srcRect b="0" l="13406" r="16698" t="18850"/>
          <a:stretch/>
        </p:blipFill>
        <p:spPr>
          <a:xfrm>
            <a:off x="2683975" y="620625"/>
            <a:ext cx="3950400" cy="611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d4c31d665_0_10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Rigoberto Olivares &amp; Richard Lopez</a:t>
            </a:r>
            <a:endParaRPr/>
          </a:p>
        </p:txBody>
      </p:sp>
      <p:graphicFrame>
        <p:nvGraphicFramePr>
          <p:cNvPr id="106" name="Google Shape;106;g17d4c31d665_0_103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{04A7988D-6F2D-461C-B405-298C908967CB}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ADC is working.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Tested ADC with various Gains and Light intensity inputs.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Fixed issues with our PCB design.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 big issues left to address.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Test our system in a realistic environment.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d4c31d665_0_109"/>
          <p:cNvSpPr txBox="1"/>
          <p:nvPr>
            <p:ph type="title"/>
          </p:nvPr>
        </p:nvSpPr>
        <p:spPr>
          <a:xfrm>
            <a:off x="457200" y="9928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Small Demo</a:t>
            </a:r>
            <a:endParaRPr/>
          </a:p>
        </p:txBody>
      </p:sp>
      <p:pic>
        <p:nvPicPr>
          <p:cNvPr id="112" name="Google Shape;112;g17d4c31d665_0_109" title="20221028_20164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188" y="2005274"/>
            <a:ext cx="6049625" cy="45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