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9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3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62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73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460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7841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7540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29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5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306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55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042079-FA3C-494A-914A-86D7EABED4FD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BB9DCB-830A-4621-AB14-59D37D407AB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2" descr="Facultad de Contaduría y Administración">
            <a:extLst>
              <a:ext uri="{FF2B5EF4-FFF2-40B4-BE49-F238E27FC236}">
                <a16:creationId xmlns:a16="http://schemas.microsoft.com/office/drawing/2014/main" id="{5C5A68E9-296D-4E17-976F-0D62CF9F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28" y="329620"/>
            <a:ext cx="8523144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9 Conector recto">
            <a:extLst>
              <a:ext uri="{FF2B5EF4-FFF2-40B4-BE49-F238E27FC236}">
                <a16:creationId xmlns:a16="http://schemas.microsoft.com/office/drawing/2014/main" id="{96E26151-A250-4AB7-B8C8-C811D1ABA375}"/>
              </a:ext>
            </a:extLst>
          </p:cNvPr>
          <p:cNvCxnSpPr>
            <a:cxnSpLocks/>
          </p:cNvCxnSpPr>
          <p:nvPr/>
        </p:nvCxnSpPr>
        <p:spPr>
          <a:xfrm>
            <a:off x="2428292" y="1434684"/>
            <a:ext cx="0" cy="4777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30 Conector recto">
            <a:extLst>
              <a:ext uri="{FF2B5EF4-FFF2-40B4-BE49-F238E27FC236}">
                <a16:creationId xmlns:a16="http://schemas.microsoft.com/office/drawing/2014/main" id="{BEB46B2C-1B26-433A-9B90-D1707A86DE4E}"/>
              </a:ext>
            </a:extLst>
          </p:cNvPr>
          <p:cNvCxnSpPr>
            <a:cxnSpLocks/>
          </p:cNvCxnSpPr>
          <p:nvPr/>
        </p:nvCxnSpPr>
        <p:spPr>
          <a:xfrm>
            <a:off x="2535147" y="1461188"/>
            <a:ext cx="0" cy="4121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31 Conector recto">
            <a:extLst>
              <a:ext uri="{FF2B5EF4-FFF2-40B4-BE49-F238E27FC236}">
                <a16:creationId xmlns:a16="http://schemas.microsoft.com/office/drawing/2014/main" id="{A3DE54E4-928A-4DC0-93D1-1182E7A90488}"/>
              </a:ext>
            </a:extLst>
          </p:cNvPr>
          <p:cNvCxnSpPr>
            <a:cxnSpLocks/>
          </p:cNvCxnSpPr>
          <p:nvPr/>
        </p:nvCxnSpPr>
        <p:spPr>
          <a:xfrm>
            <a:off x="2635240" y="1468945"/>
            <a:ext cx="0" cy="30507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26 Conector recto">
            <a:extLst>
              <a:ext uri="{FF2B5EF4-FFF2-40B4-BE49-F238E27FC236}">
                <a16:creationId xmlns:a16="http://schemas.microsoft.com/office/drawing/2014/main" id="{EE2AD15F-21C9-41D9-B93F-3DDA7EE0D45B}"/>
              </a:ext>
            </a:extLst>
          </p:cNvPr>
          <p:cNvCxnSpPr/>
          <p:nvPr/>
        </p:nvCxnSpPr>
        <p:spPr>
          <a:xfrm>
            <a:off x="2249917" y="1198712"/>
            <a:ext cx="606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25 Conector recto">
            <a:extLst>
              <a:ext uri="{FF2B5EF4-FFF2-40B4-BE49-F238E27FC236}">
                <a16:creationId xmlns:a16="http://schemas.microsoft.com/office/drawing/2014/main" id="{5D3750F3-6098-4467-A9DC-1FA0D94CFE1E}"/>
              </a:ext>
            </a:extLst>
          </p:cNvPr>
          <p:cNvCxnSpPr/>
          <p:nvPr/>
        </p:nvCxnSpPr>
        <p:spPr>
          <a:xfrm>
            <a:off x="2316592" y="1319362"/>
            <a:ext cx="4038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14 Cuadro de texto">
            <a:extLst>
              <a:ext uri="{FF2B5EF4-FFF2-40B4-BE49-F238E27FC236}">
                <a16:creationId xmlns:a16="http://schemas.microsoft.com/office/drawing/2014/main" id="{3CA6EAA1-2A75-472C-8D75-3A863095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820" y="6071180"/>
            <a:ext cx="4041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LUGAR Y FECHA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Tuxtla Guti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rrez, Chiapas; 21de Noviembre de 2018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1 Conector recto">
            <a:extLst>
              <a:ext uri="{FF2B5EF4-FFF2-40B4-BE49-F238E27FC236}">
                <a16:creationId xmlns:a16="http://schemas.microsoft.com/office/drawing/2014/main" id="{C07799AE-EC7E-4856-BB32-16DA5BFFADCB}"/>
              </a:ext>
            </a:extLst>
          </p:cNvPr>
          <p:cNvCxnSpPr/>
          <p:nvPr/>
        </p:nvCxnSpPr>
        <p:spPr>
          <a:xfrm flipH="1">
            <a:off x="3678555" y="1009913"/>
            <a:ext cx="4781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12 Cuadro de texto">
            <a:extLst>
              <a:ext uri="{FF2B5EF4-FFF2-40B4-BE49-F238E27FC236}">
                <a16:creationId xmlns:a16="http://schemas.microsoft.com/office/drawing/2014/main" id="{3E06F195-6B93-4DFD-98E8-7B28CD93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22499"/>
            <a:ext cx="4114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LICENCIATURA EN SISTEMAS COMPUTACIONALES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13 Cuadro de texto">
            <a:extLst>
              <a:ext uri="{FF2B5EF4-FFF2-40B4-BE49-F238E27FC236}">
                <a16:creationId xmlns:a16="http://schemas.microsoft.com/office/drawing/2014/main" id="{10E595A1-1CCA-43DB-9160-B914A0A4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374924"/>
            <a:ext cx="43719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5220" rIns="91440" bIns="952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Ingeniería de Software I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Rigoberto Pérez Ovando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TAREA: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Final</a:t>
            </a:r>
            <a:endParaRPr kumimoji="0" lang="es-MX" altLang="es-MX" sz="2000" b="1" i="0" u="none" strike="noStrike" cap="none" normalizeH="0" baseline="0" dirty="0">
              <a:ln>
                <a:noFill/>
              </a:ln>
              <a:solidFill>
                <a:srgbClr val="4472C4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del Socorro G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mez 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lang="es-MX" altLang="es-MX" sz="2000" dirty="0">
                <a:cs typeface="Arial" panose="020B0604020202020204" pitchFamily="34" charset="0"/>
              </a:rPr>
              <a:t>Luis Alberto Hernández Pérez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Ricardo Enrique Pérez Sánchez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lang="es-MX" altLang="es-MX" sz="2000" dirty="0">
                <a:cs typeface="Arial" panose="020B0604020202020204" pitchFamily="34" charset="0"/>
              </a:rPr>
              <a:t>Ana Cristina Barrios Díaz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Antonio de Jesús González Pineda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8°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94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FC9ECF8-D777-4067-9F51-61083817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01605"/>
              </p:ext>
            </p:extLst>
          </p:nvPr>
        </p:nvGraphicFramePr>
        <p:xfrm>
          <a:off x="1787236" y="1801092"/>
          <a:ext cx="8811492" cy="3045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664">
                  <a:extLst>
                    <a:ext uri="{9D8B030D-6E8A-4147-A177-3AD203B41FA5}">
                      <a16:colId xmlns:a16="http://schemas.microsoft.com/office/drawing/2014/main" val="584393422"/>
                    </a:ext>
                  </a:extLst>
                </a:gridCol>
                <a:gridCol w="1177587">
                  <a:extLst>
                    <a:ext uri="{9D8B030D-6E8A-4147-A177-3AD203B41FA5}">
                      <a16:colId xmlns:a16="http://schemas.microsoft.com/office/drawing/2014/main" val="2949220845"/>
                    </a:ext>
                  </a:extLst>
                </a:gridCol>
                <a:gridCol w="1040589">
                  <a:extLst>
                    <a:ext uri="{9D8B030D-6E8A-4147-A177-3AD203B41FA5}">
                      <a16:colId xmlns:a16="http://schemas.microsoft.com/office/drawing/2014/main" val="1154139966"/>
                    </a:ext>
                  </a:extLst>
                </a:gridCol>
                <a:gridCol w="1616752">
                  <a:extLst>
                    <a:ext uri="{9D8B030D-6E8A-4147-A177-3AD203B41FA5}">
                      <a16:colId xmlns:a16="http://schemas.microsoft.com/office/drawing/2014/main" val="2978634399"/>
                    </a:ext>
                  </a:extLst>
                </a:gridCol>
                <a:gridCol w="2154050">
                  <a:extLst>
                    <a:ext uri="{9D8B030D-6E8A-4147-A177-3AD203B41FA5}">
                      <a16:colId xmlns:a16="http://schemas.microsoft.com/office/drawing/2014/main" val="1379815636"/>
                    </a:ext>
                  </a:extLst>
                </a:gridCol>
                <a:gridCol w="1301952">
                  <a:extLst>
                    <a:ext uri="{9D8B030D-6E8A-4147-A177-3AD203B41FA5}">
                      <a16:colId xmlns:a16="http://schemas.microsoft.com/office/drawing/2014/main" val="375877048"/>
                    </a:ext>
                  </a:extLst>
                </a:gridCol>
                <a:gridCol w="1166898">
                  <a:extLst>
                    <a:ext uri="{9D8B030D-6E8A-4147-A177-3AD203B41FA5}">
                      <a16:colId xmlns:a16="http://schemas.microsoft.com/office/drawing/2014/main" val="33217967"/>
                    </a:ext>
                  </a:extLst>
                </a:gridCol>
              </a:tblGrid>
              <a:tr h="67577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Historia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Estado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Tiempo total estimado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Fecha Inicio Estimada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Dependencia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% finalizado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064553"/>
                  </a:ext>
                </a:extLst>
              </a:tr>
              <a:tr h="811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1°Reporte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Por iniciar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97Hrs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20/Octubre/2018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0%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473145"/>
                  </a:ext>
                </a:extLst>
              </a:tr>
              <a:tr h="811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2°Reporte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Por iniciar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67Hrs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20/Noviembre/2018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0%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627876"/>
                  </a:ext>
                </a:extLst>
              </a:tr>
              <a:tr h="7481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5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6D8F-2F51-4E95-838E-0C3C4841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Anexos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2D1A823-CDCF-4A38-920E-02D8174A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44473"/>
              </p:ext>
            </p:extLst>
          </p:nvPr>
        </p:nvGraphicFramePr>
        <p:xfrm>
          <a:off x="1106804" y="2125535"/>
          <a:ext cx="6951345" cy="1689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129">
                  <a:extLst>
                    <a:ext uri="{9D8B030D-6E8A-4147-A177-3AD203B41FA5}">
                      <a16:colId xmlns:a16="http://schemas.microsoft.com/office/drawing/2014/main" val="3105496245"/>
                    </a:ext>
                  </a:extLst>
                </a:gridCol>
                <a:gridCol w="4351850">
                  <a:extLst>
                    <a:ext uri="{9D8B030D-6E8A-4147-A177-3AD203B41FA5}">
                      <a16:colId xmlns:a16="http://schemas.microsoft.com/office/drawing/2014/main" val="3607099501"/>
                    </a:ext>
                  </a:extLst>
                </a:gridCol>
                <a:gridCol w="1406366">
                  <a:extLst>
                    <a:ext uri="{9D8B030D-6E8A-4147-A177-3AD203B41FA5}">
                      <a16:colId xmlns:a16="http://schemas.microsoft.com/office/drawing/2014/main" val="1236144611"/>
                    </a:ext>
                  </a:extLst>
                </a:gridCol>
              </a:tblGrid>
              <a:tr h="101788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CANTIDAD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DESCRIPCION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COSTO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598297"/>
                  </a:ext>
                </a:extLst>
              </a:tr>
              <a:tr h="67134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Laptop Asus </a:t>
                      </a:r>
                      <a:r>
                        <a:rPr lang="es-MX" sz="1200" dirty="0" err="1">
                          <a:effectLst/>
                        </a:rPr>
                        <a:t>Vivobook</a:t>
                      </a:r>
                      <a:r>
                        <a:rPr lang="es-MX" sz="1200" dirty="0">
                          <a:effectLst/>
                        </a:rPr>
                        <a:t> X505BA 15.6 Pulgadas AMD A9 4 GB RAM 1 TB Disco Duro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$9,000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9997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396E01-6FA2-4345-9B55-95B01538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7" y="1612907"/>
            <a:ext cx="15919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eriod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 Y RECURSOS </a:t>
            </a:r>
            <a:r>
              <a:rPr kumimoji="0" lang="es-MX" altLang="es-MX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TECNOLOGICOS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0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>
            <a:extLst>
              <a:ext uri="{FF2B5EF4-FFF2-40B4-BE49-F238E27FC236}">
                <a16:creationId xmlns:a16="http://schemas.microsoft.com/office/drawing/2014/main" id="{8AB6801B-A3E5-497C-8ACB-5BE5280DF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9" t="20611" r="23594" b="7896"/>
          <a:stretch/>
        </p:blipFill>
        <p:spPr>
          <a:xfrm>
            <a:off x="1565707" y="485775"/>
            <a:ext cx="9607117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21D3DC6-5CFC-4F88-9B81-15F96EBB6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12345"/>
              </p:ext>
            </p:extLst>
          </p:nvPr>
        </p:nvGraphicFramePr>
        <p:xfrm>
          <a:off x="1086185" y="963977"/>
          <a:ext cx="8629316" cy="4603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1797">
                  <a:extLst>
                    <a:ext uri="{9D8B030D-6E8A-4147-A177-3AD203B41FA5}">
                      <a16:colId xmlns:a16="http://schemas.microsoft.com/office/drawing/2014/main" val="1037633507"/>
                    </a:ext>
                  </a:extLst>
                </a:gridCol>
                <a:gridCol w="2899589">
                  <a:extLst>
                    <a:ext uri="{9D8B030D-6E8A-4147-A177-3AD203B41FA5}">
                      <a16:colId xmlns:a16="http://schemas.microsoft.com/office/drawing/2014/main" val="3952524237"/>
                    </a:ext>
                  </a:extLst>
                </a:gridCol>
                <a:gridCol w="183551">
                  <a:extLst>
                    <a:ext uri="{9D8B030D-6E8A-4147-A177-3AD203B41FA5}">
                      <a16:colId xmlns:a16="http://schemas.microsoft.com/office/drawing/2014/main" val="2936519333"/>
                    </a:ext>
                  </a:extLst>
                </a:gridCol>
                <a:gridCol w="183551">
                  <a:extLst>
                    <a:ext uri="{9D8B030D-6E8A-4147-A177-3AD203B41FA5}">
                      <a16:colId xmlns:a16="http://schemas.microsoft.com/office/drawing/2014/main" val="368399342"/>
                    </a:ext>
                  </a:extLst>
                </a:gridCol>
                <a:gridCol w="2900828">
                  <a:extLst>
                    <a:ext uri="{9D8B030D-6E8A-4147-A177-3AD203B41FA5}">
                      <a16:colId xmlns:a16="http://schemas.microsoft.com/office/drawing/2014/main" val="800730271"/>
                    </a:ext>
                  </a:extLst>
                </a:gridCol>
              </a:tblGrid>
              <a:tr h="2092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CU-01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Administrar Productos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20065"/>
                  </a:ext>
                </a:extLst>
              </a:tr>
              <a:tr h="4412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182745" algn="l"/>
                        </a:tabLst>
                      </a:pPr>
                      <a:r>
                        <a:rPr lang="es-MX" sz="1200">
                          <a:effectLst/>
                        </a:rPr>
                        <a:t>El administrador podrá darle de alta los productos obteniendo la información	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4637"/>
                  </a:ext>
                </a:extLst>
              </a:tr>
              <a:tr h="14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Prioridad: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47386"/>
                  </a:ext>
                </a:extLst>
              </a:tr>
              <a:tr h="14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Actores: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81175" algn="l"/>
                        </a:tabLst>
                      </a:pPr>
                      <a:r>
                        <a:rPr lang="es-MX" sz="1200">
                          <a:effectLst/>
                        </a:rPr>
                        <a:t>Administrador 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78216"/>
                  </a:ext>
                </a:extLst>
              </a:tr>
              <a:tr h="14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Tener productos nuevos que ingresar al sistema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7501"/>
                  </a:ext>
                </a:extLst>
              </a:tr>
              <a:tr h="140840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Secuencia normal: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Pasos realizados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 para los pasos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4025"/>
                  </a:ext>
                </a:extLst>
              </a:tr>
              <a:tr h="74175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635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 Registrar los nuevos productos, precios y la descripción.</a:t>
                      </a:r>
                    </a:p>
                    <a:p>
                      <a:pPr marL="2635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 Guardar los cambios.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Usuario y contraseña.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Nombre del producto, el precio y de que está hecho.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El botón guardar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64549"/>
                  </a:ext>
                </a:extLst>
              </a:tr>
              <a:tr h="29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Alternativas: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Debe de ingresar correctamente su correo electrónico y la contraseña como administrador.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30798"/>
                  </a:ext>
                </a:extLst>
              </a:tr>
              <a:tr h="14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Postcondición: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Una vez ya subidos los nuevos productos aparezcan para el publico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99332"/>
                  </a:ext>
                </a:extLst>
              </a:tr>
              <a:tr h="5915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Escenario de excepciones: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1.El administrador si ingreso incorrectamente los datos del producto no se mostrará.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2.Tiene un límite de caracteres al ingresar los nuevos productos y marcara los errores o no dejara guardar los cambios.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06096"/>
                  </a:ext>
                </a:extLst>
              </a:tr>
              <a:tr h="14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Frecuencia: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Casi siempre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36633"/>
                  </a:ext>
                </a:extLst>
              </a:tr>
              <a:tr h="291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Observaciones: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Este sistema les ayudara a cambiar lo productos que vende o que tengan hecho.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32974"/>
                  </a:ext>
                </a:extLst>
              </a:tr>
              <a:tr h="7417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Autor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 de Jesús González Pineda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17/11/2018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22" marR="52722" marT="0" marB="0"/>
                </a:tc>
                <a:extLst>
                  <a:ext uri="{0D108BD9-81ED-4DB2-BD59-A6C34878D82A}">
                    <a16:rowId xmlns:a16="http://schemas.microsoft.com/office/drawing/2014/main" val="36927893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2BB29BC-269B-4A17-B8B0-6BD64C5B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421273"/>
            <a:ext cx="264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1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81175" algn="l"/>
              </a:tabLst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CASO DE USO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5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54F9D6-B1B2-443A-9C40-EEE47229A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87969"/>
              </p:ext>
            </p:extLst>
          </p:nvPr>
        </p:nvGraphicFramePr>
        <p:xfrm>
          <a:off x="990600" y="147493"/>
          <a:ext cx="9511146" cy="8118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773">
                  <a:extLst>
                    <a:ext uri="{9D8B030D-6E8A-4147-A177-3AD203B41FA5}">
                      <a16:colId xmlns:a16="http://schemas.microsoft.com/office/drawing/2014/main" val="4038950034"/>
                    </a:ext>
                  </a:extLst>
                </a:gridCol>
                <a:gridCol w="2780596">
                  <a:extLst>
                    <a:ext uri="{9D8B030D-6E8A-4147-A177-3AD203B41FA5}">
                      <a16:colId xmlns:a16="http://schemas.microsoft.com/office/drawing/2014/main" val="3286696435"/>
                    </a:ext>
                  </a:extLst>
                </a:gridCol>
                <a:gridCol w="221941">
                  <a:extLst>
                    <a:ext uri="{9D8B030D-6E8A-4147-A177-3AD203B41FA5}">
                      <a16:colId xmlns:a16="http://schemas.microsoft.com/office/drawing/2014/main" val="914787829"/>
                    </a:ext>
                  </a:extLst>
                </a:gridCol>
                <a:gridCol w="221941">
                  <a:extLst>
                    <a:ext uri="{9D8B030D-6E8A-4147-A177-3AD203B41FA5}">
                      <a16:colId xmlns:a16="http://schemas.microsoft.com/office/drawing/2014/main" val="3968664991"/>
                    </a:ext>
                  </a:extLst>
                </a:gridCol>
                <a:gridCol w="1144112">
                  <a:extLst>
                    <a:ext uri="{9D8B030D-6E8A-4147-A177-3AD203B41FA5}">
                      <a16:colId xmlns:a16="http://schemas.microsoft.com/office/drawing/2014/main" val="3689963702"/>
                    </a:ext>
                  </a:extLst>
                </a:gridCol>
                <a:gridCol w="2781783">
                  <a:extLst>
                    <a:ext uri="{9D8B030D-6E8A-4147-A177-3AD203B41FA5}">
                      <a16:colId xmlns:a16="http://schemas.microsoft.com/office/drawing/2014/main" val="2224685287"/>
                    </a:ext>
                  </a:extLst>
                </a:gridCol>
              </a:tblGrid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CU-02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Crear Pedidos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04706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182745" algn="l"/>
                        </a:tabLst>
                      </a:pPr>
                      <a:r>
                        <a:rPr lang="es-MX" sz="1200">
                          <a:effectLst/>
                        </a:rPr>
                        <a:t>Se creará la tabla en la base de datos donde se almacenarán todos los pedidos que haya realizado un usuario.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960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Prioridad: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48444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Actores: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81175" algn="l"/>
                        </a:tabLst>
                      </a:pPr>
                      <a:r>
                        <a:rPr lang="es-MX" sz="1200">
                          <a:effectLst/>
                        </a:rPr>
                        <a:t>Usuario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88066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Administrar nuevos pedidos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66769"/>
                  </a:ext>
                </a:extLst>
              </a:tr>
              <a:tr h="9858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Secuencia normal: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Pasos realizados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 para los pasos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95348"/>
                  </a:ext>
                </a:extLst>
              </a:tr>
              <a:tr h="8347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Entrar a la WebApp con su cuenta de usuario.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 Ingresar al menú.</a:t>
                      </a:r>
                    </a:p>
                    <a:p>
                      <a:pPr marL="4908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Escoger los productos que desea adquirir.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Buscar el carrito de compras.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 Confirmar los productos dándole aceptar.</a:t>
                      </a:r>
                    </a:p>
                    <a:p>
                      <a:pPr marL="4908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Usuario y contraseña.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El apartado de menú.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Productos deseados.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El botón de carrito para hacer la compra.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Botón de aceptar para finalizar el pedido.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1367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Alternativas: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Debe escoger correctamente los postres que dese adquirir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12556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Postcondición: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Una vez que allá elegido darle aceptar la compra.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26256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Escenario de excepciones: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 no llegara a parecer su pedido en el carrito de compra le sugiero volver a cargar la WebApp.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24803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Frecuencia: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Siempre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91595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Observaciones: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Fácil y rápido de hacer un pedido.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53891"/>
                  </a:ext>
                </a:extLst>
              </a:tr>
              <a:tr h="122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Autor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 de Jesús González Pineda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17/11/2018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extLst>
                  <a:ext uri="{0D108BD9-81ED-4DB2-BD59-A6C34878D82A}">
                    <a16:rowId xmlns:a16="http://schemas.microsoft.com/office/drawing/2014/main" val="391398484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CU-03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Comprobante de compra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2543"/>
                  </a:ext>
                </a:extLst>
              </a:tr>
              <a:tr h="158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182745" algn="l"/>
                        </a:tabLst>
                      </a:pPr>
                      <a:r>
                        <a:rPr lang="es-MX" sz="1200">
                          <a:effectLst/>
                        </a:rPr>
                        <a:t>Se creará un ticket de compra donde se tenga el estado de cuenta de pago y el total pago.	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38748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Prioridad: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028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Actores: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81175" algn="l"/>
                        </a:tabLst>
                      </a:pPr>
                      <a:r>
                        <a:rPr lang="es-MX" sz="1200">
                          <a:effectLst/>
                        </a:rPr>
                        <a:t>Usuario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99185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Escanear todos los productos que el cliente quiere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28469"/>
                  </a:ext>
                </a:extLst>
              </a:tr>
              <a:tr h="9858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Secuencia normal: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Pasos realizados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 para los pasos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18224"/>
                  </a:ext>
                </a:extLst>
              </a:tr>
              <a:tr h="72955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Cuando allá elegido sus productos y de aceptar.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Se le envía un comprobante de compra a su correo.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deberá paga en su totalidad en la sucursal que indique.</a:t>
                      </a:r>
                    </a:p>
                    <a:p>
                      <a:pPr marL="4908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Aceptar cuando ya este seleccionado sus productos.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Bandeja de entrada.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El monto que aparece en el comprobante.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91501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Alternativas: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Debe estar correctamente sus datos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85636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Postcondición: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Que quede registrado cada producto que fue escaneado.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708"/>
                  </a:ext>
                </a:extLst>
              </a:tr>
              <a:tr h="203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Escenario de excepciones: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 no llegara a recibir su ticket de compra en bandeja de entrada o en SPAM, de lo contrario contactarnos a los números que aparecerá debajo de la WebApp.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72051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Frecuencia: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Siempre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3588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Observaciones: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 un procedimiento fácil y sencillo tener un ticket de compra.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33028"/>
                  </a:ext>
                </a:extLst>
              </a:tr>
              <a:tr h="985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Autor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 de Jesús González Pineda.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17/11/2018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61" marR="26361" marT="0" marB="0"/>
                </a:tc>
                <a:extLst>
                  <a:ext uri="{0D108BD9-81ED-4DB2-BD59-A6C34878D82A}">
                    <a16:rowId xmlns:a16="http://schemas.microsoft.com/office/drawing/2014/main" val="144379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6C87FD2-83BF-493A-A69C-3C899CD3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44909"/>
              </p:ext>
            </p:extLst>
          </p:nvPr>
        </p:nvGraphicFramePr>
        <p:xfrm>
          <a:off x="1856509" y="803564"/>
          <a:ext cx="8077200" cy="514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5206">
                  <a:extLst>
                    <a:ext uri="{9D8B030D-6E8A-4147-A177-3AD203B41FA5}">
                      <a16:colId xmlns:a16="http://schemas.microsoft.com/office/drawing/2014/main" val="633364424"/>
                    </a:ext>
                  </a:extLst>
                </a:gridCol>
                <a:gridCol w="2725206">
                  <a:extLst>
                    <a:ext uri="{9D8B030D-6E8A-4147-A177-3AD203B41FA5}">
                      <a16:colId xmlns:a16="http://schemas.microsoft.com/office/drawing/2014/main" val="3364860375"/>
                    </a:ext>
                  </a:extLst>
                </a:gridCol>
                <a:gridCol w="842281">
                  <a:extLst>
                    <a:ext uri="{9D8B030D-6E8A-4147-A177-3AD203B41FA5}">
                      <a16:colId xmlns:a16="http://schemas.microsoft.com/office/drawing/2014/main" val="1727501640"/>
                    </a:ext>
                  </a:extLst>
                </a:gridCol>
                <a:gridCol w="1784507">
                  <a:extLst>
                    <a:ext uri="{9D8B030D-6E8A-4147-A177-3AD203B41FA5}">
                      <a16:colId xmlns:a16="http://schemas.microsoft.com/office/drawing/2014/main" val="2461009579"/>
                    </a:ext>
                  </a:extLst>
                </a:gridCol>
              </a:tblGrid>
              <a:tr h="303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CU-05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Confirmar Pago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19235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182745" algn="l"/>
                        </a:tabLst>
                      </a:pPr>
                      <a:r>
                        <a:rPr lang="es-MX" sz="1200">
                          <a:effectLst/>
                        </a:rPr>
                        <a:t>Consiste en donde el administrador podrá visualizar que ya está realizado el pago del pedido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08882"/>
                  </a:ext>
                </a:extLst>
              </a:tr>
              <a:tr h="203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Prioridad: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19620"/>
                  </a:ext>
                </a:extLst>
              </a:tr>
              <a:tr h="203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Actores: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781175" algn="l"/>
                        </a:tabLst>
                      </a:pPr>
                      <a:r>
                        <a:rPr lang="es-MX" sz="1200">
                          <a:effectLst/>
                        </a:rPr>
                        <a:t>Administrador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83077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El administrador podrá observar los pedidos que se realice y eliminarlos, además de ver cuando ya este realizado el pago.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0949"/>
                  </a:ext>
                </a:extLst>
              </a:tr>
              <a:tr h="203982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Secuencia normal: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Pasos realizados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Información para los pasos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64294"/>
                  </a:ext>
                </a:extLst>
              </a:tr>
              <a:tr h="10745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Deberá entrar en su cuenta.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Consultar los pedidos.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Confirmar la realización de su pago.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Usuario y contraseña.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Los productos.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>
                          <a:effectLst/>
                        </a:rPr>
                        <a:t>Un mensaje” Su pago ha sido realizado, su pedido va en camino”.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787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Alternativas: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Los cambios efectuados en el sistema podrán verse en poco tiempo después de haber guardado o eliminado los cambios.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37775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Postcondición: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El administrador podrá ingresar y eliminar las consultas de pedidos realizados.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30869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Escenario de excepciones: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 el sistema no reconoce el administrador marcara un error.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El administrador desea cancelar la operación.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08294"/>
                  </a:ext>
                </a:extLst>
              </a:tr>
              <a:tr h="2039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Frecuencia: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Siempre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686252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Observaciones: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El sistema ayuda al administrador verificar los pedidos que adquiere el negocio.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4402"/>
                  </a:ext>
                </a:extLst>
              </a:tr>
              <a:tr h="4216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Autor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 de Jesús González Pineda.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Fecha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17/11/2018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03" marR="59403" marT="0" marB="0"/>
                </a:tc>
                <a:extLst>
                  <a:ext uri="{0D108BD9-81ED-4DB2-BD59-A6C34878D82A}">
                    <a16:rowId xmlns:a16="http://schemas.microsoft.com/office/drawing/2014/main" val="272032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5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6">
            <a:extLst>
              <a:ext uri="{FF2B5EF4-FFF2-40B4-BE49-F238E27FC236}">
                <a16:creationId xmlns:a16="http://schemas.microsoft.com/office/drawing/2014/main" id="{331C9368-E210-41C9-8907-C4A1F7F68CCA}"/>
              </a:ext>
            </a:extLst>
          </p:cNvPr>
          <p:cNvGrpSpPr>
            <a:grpSpLocks/>
          </p:cNvGrpSpPr>
          <p:nvPr/>
        </p:nvGrpSpPr>
        <p:grpSpPr bwMode="auto">
          <a:xfrm>
            <a:off x="3805555" y="187960"/>
            <a:ext cx="4580890" cy="6482080"/>
            <a:chOff x="674" y="2168"/>
            <a:chExt cx="7214" cy="10208"/>
          </a:xfrm>
        </p:grpSpPr>
        <p:sp>
          <p:nvSpPr>
            <p:cNvPr id="5" name="Oval 36">
              <a:extLst>
                <a:ext uri="{FF2B5EF4-FFF2-40B4-BE49-F238E27FC236}">
                  <a16:creationId xmlns:a16="http://schemas.microsoft.com/office/drawing/2014/main" id="{0E0B637B-0BB3-434D-BC4D-32CBB8E94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2168"/>
              <a:ext cx="392" cy="449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31750" cmpd="sng">
              <a:solidFill>
                <a:schemeClr val="dk1">
                  <a:lumMod val="100000"/>
                  <a:lumOff val="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MX"/>
            </a:p>
          </p:txBody>
        </p:sp>
        <p:cxnSp>
          <p:nvCxnSpPr>
            <p:cNvPr id="6" name="AutoShape 37">
              <a:extLst>
                <a:ext uri="{FF2B5EF4-FFF2-40B4-BE49-F238E27FC236}">
                  <a16:creationId xmlns:a16="http://schemas.microsoft.com/office/drawing/2014/main" id="{573AA6AA-FE1B-4B93-B6FA-C208D48F4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12" y="2468"/>
              <a:ext cx="0" cy="9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38">
              <a:extLst>
                <a:ext uri="{FF2B5EF4-FFF2-40B4-BE49-F238E27FC236}">
                  <a16:creationId xmlns:a16="http://schemas.microsoft.com/office/drawing/2014/main" id="{93E5C800-51F5-4C5A-84A2-2CDFF6104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384"/>
              <a:ext cx="1851" cy="7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Ingresa a la sitio web</a:t>
              </a:r>
            </a:p>
          </p:txBody>
        </p:sp>
        <p:cxnSp>
          <p:nvCxnSpPr>
            <p:cNvPr id="8" name="AutoShape 39">
              <a:extLst>
                <a:ext uri="{FF2B5EF4-FFF2-40B4-BE49-F238E27FC236}">
                  <a16:creationId xmlns:a16="http://schemas.microsoft.com/office/drawing/2014/main" id="{5E01A7CA-DAF3-486B-B747-6DA9E4B92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5" y="4133"/>
              <a:ext cx="0" cy="9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E243D299-9990-411C-9D9B-9F84DB98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5030"/>
              <a:ext cx="1851" cy="7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Ir al apartador de menú </a:t>
              </a:r>
            </a:p>
          </p:txBody>
        </p:sp>
        <p:sp>
          <p:nvSpPr>
            <p:cNvPr id="10" name="AutoShape 42">
              <a:extLst>
                <a:ext uri="{FF2B5EF4-FFF2-40B4-BE49-F238E27FC236}">
                  <a16:creationId xmlns:a16="http://schemas.microsoft.com/office/drawing/2014/main" id="{73BFA993-DA73-4994-B098-A758FE7B3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5891"/>
              <a:ext cx="1851" cy="78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¿Hay producto deseado?  </a:t>
              </a:r>
            </a:p>
          </p:txBody>
        </p:sp>
        <p:cxnSp>
          <p:nvCxnSpPr>
            <p:cNvPr id="11" name="AutoShape 41">
              <a:extLst>
                <a:ext uri="{FF2B5EF4-FFF2-40B4-BE49-F238E27FC236}">
                  <a16:creationId xmlns:a16="http://schemas.microsoft.com/office/drawing/2014/main" id="{86E4217B-528E-4F80-8766-177931AF78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18" y="6712"/>
              <a:ext cx="1235" cy="3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44">
              <a:extLst>
                <a:ext uri="{FF2B5EF4-FFF2-40B4-BE49-F238E27FC236}">
                  <a16:creationId xmlns:a16="http://schemas.microsoft.com/office/drawing/2014/main" id="{5F0CDFAA-AB72-4313-89A4-12413B95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4747"/>
              <a:ext cx="2861" cy="78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¿No hay producto deseado?  </a:t>
              </a:r>
            </a:p>
          </p:txBody>
        </p:sp>
        <p:cxnSp>
          <p:nvCxnSpPr>
            <p:cNvPr id="13" name="AutoShape 43">
              <a:extLst>
                <a:ext uri="{FF2B5EF4-FFF2-40B4-BE49-F238E27FC236}">
                  <a16:creationId xmlns:a16="http://schemas.microsoft.com/office/drawing/2014/main" id="{CBFB93C5-7AA3-4569-BD73-0FF7352D40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27" y="5442"/>
              <a:ext cx="2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45">
              <a:extLst>
                <a:ext uri="{FF2B5EF4-FFF2-40B4-BE49-F238E27FC236}">
                  <a16:creationId xmlns:a16="http://schemas.microsoft.com/office/drawing/2014/main" id="{5B4CC8DB-2FD6-4992-918D-B9E8F5C2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7" y="5008"/>
              <a:ext cx="1851" cy="7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Ir al apartador de contactos</a:t>
              </a:r>
            </a:p>
          </p:txBody>
        </p:sp>
        <p:sp>
          <p:nvSpPr>
            <p:cNvPr id="15" name="AutoShape 46">
              <a:extLst>
                <a:ext uri="{FF2B5EF4-FFF2-40B4-BE49-F238E27FC236}">
                  <a16:creationId xmlns:a16="http://schemas.microsoft.com/office/drawing/2014/main" id="{D13CE5D7-5CD4-4F84-8022-2B3C009E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7144"/>
              <a:ext cx="1054" cy="5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postre</a:t>
              </a:r>
            </a:p>
          </p:txBody>
        </p:sp>
        <p:sp>
          <p:nvSpPr>
            <p:cNvPr id="16" name="AutoShape 47">
              <a:extLst>
                <a:ext uri="{FF2B5EF4-FFF2-40B4-BE49-F238E27FC236}">
                  <a16:creationId xmlns:a16="http://schemas.microsoft.com/office/drawing/2014/main" id="{C0C1FCB5-B580-4822-B955-BB3AAAC5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7156"/>
              <a:ext cx="1192" cy="5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bebida </a:t>
              </a:r>
            </a:p>
          </p:txBody>
        </p:sp>
        <p:sp>
          <p:nvSpPr>
            <p:cNvPr id="17" name="AutoShape 48">
              <a:extLst>
                <a:ext uri="{FF2B5EF4-FFF2-40B4-BE49-F238E27FC236}">
                  <a16:creationId xmlns:a16="http://schemas.microsoft.com/office/drawing/2014/main" id="{28C94FB8-D520-450C-9BF3-50AFD5B7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7156"/>
              <a:ext cx="1145" cy="51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Comida  </a:t>
              </a:r>
            </a:p>
          </p:txBody>
        </p:sp>
        <p:cxnSp>
          <p:nvCxnSpPr>
            <p:cNvPr id="18" name="AutoShape 49">
              <a:extLst>
                <a:ext uri="{FF2B5EF4-FFF2-40B4-BE49-F238E27FC236}">
                  <a16:creationId xmlns:a16="http://schemas.microsoft.com/office/drawing/2014/main" id="{B210DEC4-E941-4056-9777-F0B352DFDF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38" y="6712"/>
              <a:ext cx="0" cy="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50">
              <a:extLst>
                <a:ext uri="{FF2B5EF4-FFF2-40B4-BE49-F238E27FC236}">
                  <a16:creationId xmlns:a16="http://schemas.microsoft.com/office/drawing/2014/main" id="{8946965C-DA50-47C0-A5F1-C69AEF6FC1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14" y="6712"/>
              <a:ext cx="1424" cy="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52">
              <a:extLst>
                <a:ext uri="{FF2B5EF4-FFF2-40B4-BE49-F238E27FC236}">
                  <a16:creationId xmlns:a16="http://schemas.microsoft.com/office/drawing/2014/main" id="{C9BEBB31-ED67-44F9-9FFA-D5B11A18BA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25" y="7705"/>
              <a:ext cx="1496" cy="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53">
              <a:extLst>
                <a:ext uri="{FF2B5EF4-FFF2-40B4-BE49-F238E27FC236}">
                  <a16:creationId xmlns:a16="http://schemas.microsoft.com/office/drawing/2014/main" id="{EED5B3CA-250B-4C68-82F1-17CB3E0AC3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94" y="7668"/>
              <a:ext cx="1368" cy="9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5">
              <a:extLst>
                <a:ext uri="{FF2B5EF4-FFF2-40B4-BE49-F238E27FC236}">
                  <a16:creationId xmlns:a16="http://schemas.microsoft.com/office/drawing/2014/main" id="{4DFF16AF-2CA2-4D9E-B513-55782AA01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7" y="8040"/>
              <a:ext cx="0" cy="9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56">
              <a:extLst>
                <a:ext uri="{FF2B5EF4-FFF2-40B4-BE49-F238E27FC236}">
                  <a16:creationId xmlns:a16="http://schemas.microsoft.com/office/drawing/2014/main" id="{1C516D16-DFBD-4943-A4EC-37A21661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8916"/>
              <a:ext cx="1651" cy="123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Seleccionar productos deseados </a:t>
              </a:r>
            </a:p>
          </p:txBody>
        </p:sp>
        <p:cxnSp>
          <p:nvCxnSpPr>
            <p:cNvPr id="24" name="AutoShape 57">
              <a:extLst>
                <a:ext uri="{FF2B5EF4-FFF2-40B4-BE49-F238E27FC236}">
                  <a16:creationId xmlns:a16="http://schemas.microsoft.com/office/drawing/2014/main" id="{BACC93D7-A299-4429-A9BF-9D390695F8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14" y="7508"/>
              <a:ext cx="0" cy="47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59">
              <a:extLst>
                <a:ext uri="{FF2B5EF4-FFF2-40B4-BE49-F238E27FC236}">
                  <a16:creationId xmlns:a16="http://schemas.microsoft.com/office/drawing/2014/main" id="{8895156C-F17C-4CBB-A3FC-B7327491E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" y="6651"/>
              <a:ext cx="2367" cy="8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Enviar un mensaje de queja o  sugerencia</a:t>
              </a:r>
            </a:p>
          </p:txBody>
        </p:sp>
        <p:cxnSp>
          <p:nvCxnSpPr>
            <p:cNvPr id="26" name="AutoShape 60">
              <a:extLst>
                <a:ext uri="{FF2B5EF4-FFF2-40B4-BE49-F238E27FC236}">
                  <a16:creationId xmlns:a16="http://schemas.microsoft.com/office/drawing/2014/main" id="{F64D6708-E761-480F-9C2C-234228BBE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5" y="10182"/>
              <a:ext cx="0" cy="9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utoShape 61">
              <a:extLst>
                <a:ext uri="{FF2B5EF4-FFF2-40B4-BE49-F238E27FC236}">
                  <a16:creationId xmlns:a16="http://schemas.microsoft.com/office/drawing/2014/main" id="{0B9D5690-E434-450B-8C6E-50D2ABA2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1080"/>
              <a:ext cx="2065" cy="5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s-MX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Realizar la compra</a:t>
              </a:r>
            </a:p>
          </p:txBody>
        </p:sp>
        <p:cxnSp>
          <p:nvCxnSpPr>
            <p:cNvPr id="28" name="AutoShape 63">
              <a:extLst>
                <a:ext uri="{FF2B5EF4-FFF2-40B4-BE49-F238E27FC236}">
                  <a16:creationId xmlns:a16="http://schemas.microsoft.com/office/drawing/2014/main" id="{52337440-078F-4DFC-BF05-B50885FFF2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14" y="5815"/>
              <a:ext cx="0" cy="8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64">
              <a:extLst>
                <a:ext uri="{FF2B5EF4-FFF2-40B4-BE49-F238E27FC236}">
                  <a16:creationId xmlns:a16="http://schemas.microsoft.com/office/drawing/2014/main" id="{C4EBB091-6418-40FC-82D7-2067542E0A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" y="11585"/>
              <a:ext cx="4301" cy="627"/>
            </a:xfrm>
            <a:prstGeom prst="bentConnector3">
              <a:avLst>
                <a:gd name="adj1" fmla="val -884"/>
              </a:avLst>
            </a:prstGeom>
            <a:noFill/>
            <a:ln w="9525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65">
              <a:extLst>
                <a:ext uri="{FF2B5EF4-FFF2-40B4-BE49-F238E27FC236}">
                  <a16:creationId xmlns:a16="http://schemas.microsoft.com/office/drawing/2014/main" id="{4F4130D6-E0AD-4E70-B527-102DAB8A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" y="11927"/>
              <a:ext cx="392" cy="449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31750" cmpd="sng">
              <a:solidFill>
                <a:schemeClr val="dk1">
                  <a:lumMod val="100000"/>
                  <a:lumOff val="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MX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3240E1B-13A6-4ABF-AE4C-08EE09E08337}"/>
              </a:ext>
            </a:extLst>
          </p:cNvPr>
          <p:cNvSpPr/>
          <p:nvPr/>
        </p:nvSpPr>
        <p:spPr>
          <a:xfrm>
            <a:off x="1386570" y="584568"/>
            <a:ext cx="327288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s-MX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ACTIVIDADES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1FB3777-447B-44E8-91DD-734C5275FAEA}"/>
              </a:ext>
            </a:extLst>
          </p:cNvPr>
          <p:cNvSpPr/>
          <p:nvPr/>
        </p:nvSpPr>
        <p:spPr>
          <a:xfrm>
            <a:off x="3836407" y="2343220"/>
            <a:ext cx="45191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5191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13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A20A-AA02-41C6-92E1-B4115A3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rOL</a:t>
            </a: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99CA7F8-B160-4FE7-A997-23F09F508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8491"/>
              </p:ext>
            </p:extLst>
          </p:nvPr>
        </p:nvGraphicFramePr>
        <p:xfrm>
          <a:off x="1530626" y="1490870"/>
          <a:ext cx="9409696" cy="4532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402">
                  <a:extLst>
                    <a:ext uri="{9D8B030D-6E8A-4147-A177-3AD203B41FA5}">
                      <a16:colId xmlns:a16="http://schemas.microsoft.com/office/drawing/2014/main" val="2593513121"/>
                    </a:ext>
                  </a:extLst>
                </a:gridCol>
                <a:gridCol w="2429426">
                  <a:extLst>
                    <a:ext uri="{9D8B030D-6E8A-4147-A177-3AD203B41FA5}">
                      <a16:colId xmlns:a16="http://schemas.microsoft.com/office/drawing/2014/main" val="3729494859"/>
                    </a:ext>
                  </a:extLst>
                </a:gridCol>
                <a:gridCol w="5320868">
                  <a:extLst>
                    <a:ext uri="{9D8B030D-6E8A-4147-A177-3AD203B41FA5}">
                      <a16:colId xmlns:a16="http://schemas.microsoft.com/office/drawing/2014/main" val="1583646555"/>
                    </a:ext>
                  </a:extLst>
                </a:gridCol>
              </a:tblGrid>
              <a:tr h="365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ROL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NOMBRE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RESPOSABILIDAD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137905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Product owner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Ricardo Enrique Pérez Sánchez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responsable del Product Backlog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702792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Scrum master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Antonio de Jesús Gonzales Pineda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actúa como facilitador de reuniones donde pensar de manera conjunta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138326"/>
                  </a:ext>
                </a:extLst>
              </a:tr>
              <a:tr h="1145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Scrum team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Ana Cristina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colección de individuos que trabajan juntos para entregar los incrementos de productos solicitados y comprometidos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001266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Usuarios o clientes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Luis Alberto Hernández Pérez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Son la manipuladores del sistema final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736493"/>
                  </a:ext>
                </a:extLst>
              </a:tr>
              <a:tr h="755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Stakeholders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María Gómez Pérez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persona u organización afectada por las actividades y las decisiones de una empresa.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8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A20A-AA02-41C6-92E1-B4115A3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DESCRIPCIÓN DE LA PROBLEMÁTICA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FF37A-83FA-44BC-B11F-9861B4A6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5455"/>
            <a:ext cx="10178322" cy="4494137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Hasta hoy en día la </a:t>
            </a:r>
            <a:r>
              <a:rPr lang="es-MX" dirty="0" err="1">
                <a:solidFill>
                  <a:schemeClr val="tx1"/>
                </a:solidFill>
              </a:rPr>
              <a:t>cafeteria</a:t>
            </a:r>
            <a:r>
              <a:rPr lang="es-MX" dirty="0">
                <a:solidFill>
                  <a:schemeClr val="tx1"/>
                </a:solidFill>
              </a:rPr>
              <a:t> “Coffe Mateos” no cuenta con una aplicación web que permita a sus clientes poder conocer más acerca del negocio, esto a repercutido en bajas ventas, poca clientela y es que la mayoría de las personas consideran que las aplicaciones web y las compras en línea son buenas ya que es una manera más rápida y eficaz de comunicarse con los negocios que frecuentan o poder realizar una reservación con anticipación en algún restaurante, cafetería, etc. Y así asegurar su lugar sin la complicación de acudir al negocio y tener el problema de encontrar el lugar lleno o cerrado. Para todo comerciante o propietario de un negocio es importante tener una aplicación web funcional y de calidad para su negocio, así mismo de transmitir la idea del negocio con colores y logos del mismo.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Y con el tiempo ir mejorando la aplicación web de acuerdo a las ideas del cliente y actualizando la información almacenada en la misma para tener al día a sus clientes, además de la implementación de anuncios promocionales de sus mismos negocios.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759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A20A-AA02-41C6-92E1-B4115A3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 y específicos.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FF37A-83FA-44BC-B11F-9861B4A6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7745"/>
            <a:ext cx="10178322" cy="4521847"/>
          </a:xfrm>
        </p:spPr>
        <p:txBody>
          <a:bodyPr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Crear un espacio con un ambiente agradable que invite a los clientes a disfrutar de la variedad de los productos ofrecidos en nuestra empresa. Asimismo, producir y comercializar productos para la empresa de cafetería, garantizando calidad y entrega oportuna.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</a:rPr>
              <a:t>-----------------------------------</a:t>
            </a: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Garantizar a nuestros clientes limpieza y organización al elaborar los productos.</a:t>
            </a:r>
            <a:endParaRPr lang="es-MX" dirty="0">
              <a:solidFill>
                <a:schemeClr val="tx1"/>
              </a:solidFill>
            </a:endParaRP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Brindar una variedad de productos en postres que agraden el paladar de los clientes.</a:t>
            </a:r>
            <a:endParaRPr lang="es-MX" dirty="0">
              <a:solidFill>
                <a:schemeClr val="tx1"/>
              </a:solidFill>
            </a:endParaRP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Ofrecer economía en los productos para que estén al alcance de nuestros consumidores.</a:t>
            </a:r>
            <a:endParaRPr lang="es-MX" dirty="0">
              <a:solidFill>
                <a:schemeClr val="tx1"/>
              </a:solidFill>
            </a:endParaRP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Innovar con diseños únicos a pedido del cliente para la ocasión que se requiera.</a:t>
            </a:r>
            <a:endParaRPr lang="es-MX" dirty="0">
              <a:solidFill>
                <a:schemeClr val="tx1"/>
              </a:solidFill>
            </a:endParaRP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Facilitar la compra ya que se realizará a través de nuestra aplicación.</a:t>
            </a:r>
            <a:endParaRPr lang="es-MX" dirty="0">
              <a:solidFill>
                <a:schemeClr val="tx1"/>
              </a:solidFill>
            </a:endParaRPr>
          </a:p>
          <a:p>
            <a:pPr lvl="0" algn="just"/>
            <a:r>
              <a:rPr lang="es-ES" dirty="0">
                <a:solidFill>
                  <a:schemeClr val="tx1"/>
                </a:solidFill>
              </a:rPr>
              <a:t>Tener una buena comunicación cliente-proveedor.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742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A20A-AA02-41C6-92E1-B4115A3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Descripción de la metodología utilizada para el desarrollo</a:t>
            </a:r>
          </a:p>
        </p:txBody>
      </p:sp>
      <p:pic>
        <p:nvPicPr>
          <p:cNvPr id="11266" name="Picture 2" descr="Resultado de imagen para DescripciÃ³n de la metodologÃ­a utilizada para el desarrollo">
            <a:extLst>
              <a:ext uri="{FF2B5EF4-FFF2-40B4-BE49-F238E27FC236}">
                <a16:creationId xmlns:a16="http://schemas.microsoft.com/office/drawing/2014/main" id="{B5BC1689-99BC-4C26-A4BC-77AB4ED7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73" y="2198848"/>
            <a:ext cx="6377853" cy="42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2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A20A-AA02-41C6-92E1-B4115A3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Descripción de las tecnologías utilizadas para su desarrollo</a:t>
            </a:r>
            <a:br>
              <a:rPr lang="es-MX" dirty="0"/>
            </a:br>
            <a:endParaRPr lang="es-MX" dirty="0"/>
          </a:p>
        </p:txBody>
      </p:sp>
      <p:pic>
        <p:nvPicPr>
          <p:cNvPr id="12290" name="Picture 2" descr="Resultado de imagen para DescripciÃ³n de las tecnologÃ­as utilizadas para su desarrollo">
            <a:extLst>
              <a:ext uri="{FF2B5EF4-FFF2-40B4-BE49-F238E27FC236}">
                <a16:creationId xmlns:a16="http://schemas.microsoft.com/office/drawing/2014/main" id="{5848D78F-F596-47FB-948D-52CB95E70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b="48319"/>
          <a:stretch/>
        </p:blipFill>
        <p:spPr bwMode="auto">
          <a:xfrm>
            <a:off x="1373622" y="1999208"/>
            <a:ext cx="4722378" cy="235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wampserver">
            <a:extLst>
              <a:ext uri="{FF2B5EF4-FFF2-40B4-BE49-F238E27FC236}">
                <a16:creationId xmlns:a16="http://schemas.microsoft.com/office/drawing/2014/main" id="{AB8136B6-56E2-4E4F-994C-4EDF99C4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75" y="1999208"/>
            <a:ext cx="2803380" cy="235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B4DEE5-0B03-4685-8F25-477BA249C65C}"/>
              </a:ext>
            </a:extLst>
          </p:cNvPr>
          <p:cNvSpPr txBox="1"/>
          <p:nvPr/>
        </p:nvSpPr>
        <p:spPr>
          <a:xfrm>
            <a:off x="1995055" y="4668982"/>
            <a:ext cx="780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HTML5: es la quinta revisión importante del lenguaje básico de la </a:t>
            </a:r>
            <a:r>
              <a:rPr lang="es-MX" dirty="0" err="1"/>
              <a:t>World</a:t>
            </a:r>
            <a:r>
              <a:rPr lang="es-MX" dirty="0"/>
              <a:t> Wide Web, HTML. HTML5 especifica dos variantes de sintaxis para HTML</a:t>
            </a:r>
          </a:p>
          <a:p>
            <a:pPr algn="just"/>
            <a:r>
              <a:rPr lang="es-MX" dirty="0"/>
              <a:t>PHP: es un lenguaje de programación de propósito general de código del lado del servidor originalmente diseñado para el desarrollo web de contenido dinámico.</a:t>
            </a:r>
          </a:p>
          <a:p>
            <a:pPr algn="just"/>
            <a:r>
              <a:rPr lang="es-MX" dirty="0" err="1"/>
              <a:t>Wampserver</a:t>
            </a:r>
            <a:r>
              <a:rPr lang="es-MX" dirty="0"/>
              <a:t>: se refiere a una pila de software para el sistema operativo Microsoft Windows, creada por Romain </a:t>
            </a:r>
            <a:r>
              <a:rPr lang="es-MX" dirty="0" err="1"/>
              <a:t>Bourd</a:t>
            </a:r>
            <a:r>
              <a:rPr lang="es-MX" dirty="0"/>
              <a:t> y que consta del servidor web Apache, OpenSSL para soporte SSL, base de datos MySQL y lenguaje de programación PHP.</a:t>
            </a:r>
          </a:p>
        </p:txBody>
      </p:sp>
    </p:spTree>
    <p:extLst>
      <p:ext uri="{BB962C8B-B14F-4D97-AF65-F5344CB8AC3E}">
        <p14:creationId xmlns:p14="http://schemas.microsoft.com/office/powerpoint/2010/main" val="322061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18927-C2FC-474F-A8A0-1B93FC5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Requerimientos Funcionales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F8C25F1-A0D8-43ED-8B0B-C9BD8E2A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83590"/>
              </p:ext>
            </p:extLst>
          </p:nvPr>
        </p:nvGraphicFramePr>
        <p:xfrm>
          <a:off x="1898073" y="1108364"/>
          <a:ext cx="8534399" cy="5595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76">
                  <a:extLst>
                    <a:ext uri="{9D8B030D-6E8A-4147-A177-3AD203B41FA5}">
                      <a16:colId xmlns:a16="http://schemas.microsoft.com/office/drawing/2014/main" val="1023782132"/>
                    </a:ext>
                  </a:extLst>
                </a:gridCol>
                <a:gridCol w="1907946">
                  <a:extLst>
                    <a:ext uri="{9D8B030D-6E8A-4147-A177-3AD203B41FA5}">
                      <a16:colId xmlns:a16="http://schemas.microsoft.com/office/drawing/2014/main" val="56780921"/>
                    </a:ext>
                  </a:extLst>
                </a:gridCol>
                <a:gridCol w="4170422">
                  <a:extLst>
                    <a:ext uri="{9D8B030D-6E8A-4147-A177-3AD203B41FA5}">
                      <a16:colId xmlns:a16="http://schemas.microsoft.com/office/drawing/2014/main" val="2235091347"/>
                    </a:ext>
                  </a:extLst>
                </a:gridCol>
                <a:gridCol w="969772">
                  <a:extLst>
                    <a:ext uri="{9D8B030D-6E8A-4147-A177-3AD203B41FA5}">
                      <a16:colId xmlns:a16="http://schemas.microsoft.com/office/drawing/2014/main" val="806400245"/>
                    </a:ext>
                  </a:extLst>
                </a:gridCol>
                <a:gridCol w="945083">
                  <a:extLst>
                    <a:ext uri="{9D8B030D-6E8A-4147-A177-3AD203B41FA5}">
                      <a16:colId xmlns:a16="http://schemas.microsoft.com/office/drawing/2014/main" val="2870795908"/>
                    </a:ext>
                  </a:extLst>
                </a:gridCol>
              </a:tblGrid>
              <a:tr h="2348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err="1">
                          <a:effectLst/>
                        </a:rPr>
                        <a:t>N°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Requerimiento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Esfuerzo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Sprint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1339920856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   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Clasificar Productos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Clasificar los productos por: Alimentos, Bebidas, Postres y antojitos.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2923017824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Registrar producto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productos nuevos y modificar productos ya existentes.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730110486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Controlar los precios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Permite modificar los precios de los productos a la venta.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2504125685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Cancelar productos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Cancelar productos inexistentes.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4120479642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Acerca de…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Colocar un apartado donde se presente información sobre la empresa.  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455726366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Galería De Fotos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Galería donde se muestren productos que ofrece el negocio.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3914893009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Registrar clientes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Que los clientes puedan registrarse al visitar el sitio web.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4084944095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venta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las ventas realizadas.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728079416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Administrar Existencia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Permite ingresar o eliminar productos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2927550692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Llevar control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Permite llevar control de los productos 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1365210119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Imprimir ticket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Enviar ticket electrónico al cliente a su correo.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81312153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Imprimir venta Total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Imprime un formato que indica el total de ventas.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917235056"/>
                  </a:ext>
                </a:extLst>
              </a:tr>
              <a:tr h="394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Contar con sitio web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Sitio web donde se encuentre los productos, promociones e información del negocio.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491752677"/>
                  </a:ext>
                </a:extLst>
              </a:tr>
              <a:tr h="2348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Geo localización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Geo localización del negocio.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3650721138"/>
                  </a:ext>
                </a:extLst>
              </a:tr>
              <a:tr h="597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Servicio De Correo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El sitio permitirá a los clientes enviar correos al negocio para sugerir, reportar o solicitar información.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46" marR="46746" marT="0" marB="0"/>
                </a:tc>
                <a:extLst>
                  <a:ext uri="{0D108BD9-81ED-4DB2-BD59-A6C34878D82A}">
                    <a16:rowId xmlns:a16="http://schemas.microsoft.com/office/drawing/2014/main" val="1137484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C322-4FF3-4BF0-9EC3-73A0A530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CA52344-589E-4154-ADE2-FE72C212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74850"/>
              </p:ext>
            </p:extLst>
          </p:nvPr>
        </p:nvGraphicFramePr>
        <p:xfrm>
          <a:off x="1842654" y="1512446"/>
          <a:ext cx="8922327" cy="4035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3151">
                  <a:extLst>
                    <a:ext uri="{9D8B030D-6E8A-4147-A177-3AD203B41FA5}">
                      <a16:colId xmlns:a16="http://schemas.microsoft.com/office/drawing/2014/main" val="4018487817"/>
                    </a:ext>
                  </a:extLst>
                </a:gridCol>
                <a:gridCol w="7079176">
                  <a:extLst>
                    <a:ext uri="{9D8B030D-6E8A-4147-A177-3AD203B41FA5}">
                      <a16:colId xmlns:a16="http://schemas.microsoft.com/office/drawing/2014/main" val="3510399119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Requerimiento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Descripción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2781760299"/>
                  </a:ext>
                </a:extLst>
              </a:tr>
              <a:tr h="708026"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Requisitos de rendimiento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1 Terminal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300 usuarios conectados simultáneamente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30-50 transacciones por segundo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2907076961"/>
                  </a:ext>
                </a:extLst>
              </a:tr>
              <a:tr h="871539"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Seguridad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*Asignación de determinadas funcionalidades a determinados módulos.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*Restricciones de comunicación entre determinados módulos.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*Comprobaciones de integridad de información crítica.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*Protocolos de seguridad promedios que protegen la información del usuario.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581778123"/>
                  </a:ext>
                </a:extLst>
              </a:tr>
              <a:tr h="708026"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Fiabilidad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Se espera que el sitio web funcione con un tráfico de red promedio, de no ser así el sistema empezará a tener dificultad de conexión y se redujera el número de procesos por segundo que puede hacer normalmente.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1864607937"/>
                  </a:ext>
                </a:extLst>
              </a:tr>
              <a:tr h="462755"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Mantenimiento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El sitio web deberá tener mantenimiento de la información cada cierto número de semanas de acuerdo a como lo necesite el sistema y que tan utilizado sea.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2788604117"/>
                  </a:ext>
                </a:extLst>
              </a:tr>
              <a:tr h="46275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 </a:t>
                      </a:r>
                    </a:p>
                    <a:p>
                      <a:pPr marL="63500" marR="635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Portabilidad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Los datos almacenados no podrán ser portados a otro servidor ya que los datos son confidenciales y propios de la cafetería.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622" marR="29622" marT="29622" marB="29622"/>
                </a:tc>
                <a:extLst>
                  <a:ext uri="{0D108BD9-81ED-4DB2-BD59-A6C34878D82A}">
                    <a16:rowId xmlns:a16="http://schemas.microsoft.com/office/drawing/2014/main" val="220825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6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69189-0DA4-44D8-8719-A56384EB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BackLog</a:t>
            </a:r>
            <a:r>
              <a:rPr lang="es-MX" dirty="0"/>
              <a:t> del producto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4F51917-2131-4E33-9E4E-1339AC875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8426"/>
              </p:ext>
            </p:extLst>
          </p:nvPr>
        </p:nvGraphicFramePr>
        <p:xfrm>
          <a:off x="1893306" y="1116719"/>
          <a:ext cx="9047016" cy="5741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587">
                  <a:extLst>
                    <a:ext uri="{9D8B030D-6E8A-4147-A177-3AD203B41FA5}">
                      <a16:colId xmlns:a16="http://schemas.microsoft.com/office/drawing/2014/main" val="574949970"/>
                    </a:ext>
                  </a:extLst>
                </a:gridCol>
                <a:gridCol w="584480">
                  <a:extLst>
                    <a:ext uri="{9D8B030D-6E8A-4147-A177-3AD203B41FA5}">
                      <a16:colId xmlns:a16="http://schemas.microsoft.com/office/drawing/2014/main" val="3239134821"/>
                    </a:ext>
                  </a:extLst>
                </a:gridCol>
                <a:gridCol w="1224584">
                  <a:extLst>
                    <a:ext uri="{9D8B030D-6E8A-4147-A177-3AD203B41FA5}">
                      <a16:colId xmlns:a16="http://schemas.microsoft.com/office/drawing/2014/main" val="1018507709"/>
                    </a:ext>
                  </a:extLst>
                </a:gridCol>
                <a:gridCol w="972990">
                  <a:extLst>
                    <a:ext uri="{9D8B030D-6E8A-4147-A177-3AD203B41FA5}">
                      <a16:colId xmlns:a16="http://schemas.microsoft.com/office/drawing/2014/main" val="464249337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1069408520"/>
                    </a:ext>
                  </a:extLst>
                </a:gridCol>
                <a:gridCol w="972990">
                  <a:extLst>
                    <a:ext uri="{9D8B030D-6E8A-4147-A177-3AD203B41FA5}">
                      <a16:colId xmlns:a16="http://schemas.microsoft.com/office/drawing/2014/main" val="2135790570"/>
                    </a:ext>
                  </a:extLst>
                </a:gridCol>
                <a:gridCol w="864310">
                  <a:extLst>
                    <a:ext uri="{9D8B030D-6E8A-4147-A177-3AD203B41FA5}">
                      <a16:colId xmlns:a16="http://schemas.microsoft.com/office/drawing/2014/main" val="3838331137"/>
                    </a:ext>
                  </a:extLst>
                </a:gridCol>
                <a:gridCol w="647805">
                  <a:extLst>
                    <a:ext uri="{9D8B030D-6E8A-4147-A177-3AD203B41FA5}">
                      <a16:colId xmlns:a16="http://schemas.microsoft.com/office/drawing/2014/main" val="3250263686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1497801153"/>
                    </a:ext>
                  </a:extLst>
                </a:gridCol>
                <a:gridCol w="972990">
                  <a:extLst>
                    <a:ext uri="{9D8B030D-6E8A-4147-A177-3AD203B41FA5}">
                      <a16:colId xmlns:a16="http://schemas.microsoft.com/office/drawing/2014/main" val="2473280831"/>
                    </a:ext>
                  </a:extLst>
                </a:gridCol>
              </a:tblGrid>
              <a:tr h="3999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Tarea ID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Historia ID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Tareas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Estimación (horas)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Depto. Responsable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Dependencia (ID)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Prioridad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Estado (%)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Condición de Aprobación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Aprobado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/>
                </a:tc>
                <a:extLst>
                  <a:ext uri="{0D108BD9-81ED-4DB2-BD59-A6C34878D82A}">
                    <a16:rowId xmlns:a16="http://schemas.microsoft.com/office/drawing/2014/main" val="2089948290"/>
                  </a:ext>
                </a:extLst>
              </a:tr>
              <a:tr h="296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Clasificar Productos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277538623"/>
                  </a:ext>
                </a:extLst>
              </a:tr>
              <a:tr h="296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producto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722450780"/>
                  </a:ext>
                </a:extLst>
              </a:tr>
              <a:tr h="296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Controlar los precios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 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2923611200"/>
                  </a:ext>
                </a:extLst>
              </a:tr>
              <a:tr h="296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Cancelar productos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Baja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752230158"/>
                  </a:ext>
                </a:extLst>
              </a:tr>
              <a:tr h="222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Acerca de…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1593597644"/>
                  </a:ext>
                </a:extLst>
              </a:tr>
              <a:tr h="2185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Galería De Fotos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97344849"/>
                  </a:ext>
                </a:extLst>
              </a:tr>
              <a:tr h="296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clientes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2249810946"/>
                  </a:ext>
                </a:extLst>
              </a:tr>
              <a:tr h="22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Registrar venta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2-5-7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Alta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1381581926"/>
                  </a:ext>
                </a:extLst>
              </a:tr>
              <a:tr h="304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Administrar Existencia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baja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98071787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Llevar control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Medio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812658087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Imprimir ticket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Medio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0%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1216214224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Imprimir venta Total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8-11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0%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_____________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497060632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Contar con sitio web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2-3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269798611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Geo localización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______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614232332"/>
                  </a:ext>
                </a:extLst>
              </a:tr>
              <a:tr h="370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Servicio De Correo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D.S. I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Medio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0%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____________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______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81" marR="47081" marT="0" marB="0" anchor="ctr"/>
                </a:tc>
                <a:extLst>
                  <a:ext uri="{0D108BD9-81ED-4DB2-BD59-A6C34878D82A}">
                    <a16:rowId xmlns:a16="http://schemas.microsoft.com/office/drawing/2014/main" val="308333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01896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138</TotalTime>
  <Words>2049</Words>
  <Application>Microsoft Office PowerPoint</Application>
  <PresentationFormat>Panorámica</PresentationFormat>
  <Paragraphs>508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Impact</vt:lpstr>
      <vt:lpstr>Times New Roman</vt:lpstr>
      <vt:lpstr>Verdana</vt:lpstr>
      <vt:lpstr>Distintivo</vt:lpstr>
      <vt:lpstr>Presentación de PowerPoint</vt:lpstr>
      <vt:lpstr>rOL</vt:lpstr>
      <vt:lpstr>DESCRIPCIÓN DE LA PROBLEMÁTICA </vt:lpstr>
      <vt:lpstr>Objetivo general y específicos. </vt:lpstr>
      <vt:lpstr>Descripción de la metodología utilizada para el desarrollo</vt:lpstr>
      <vt:lpstr>Descripción de las tecnologías utilizadas para su desarrollo </vt:lpstr>
      <vt:lpstr>Requerimientos Funcionales </vt:lpstr>
      <vt:lpstr>Requerimientos no funcionales </vt:lpstr>
      <vt:lpstr>BackLog del producto </vt:lpstr>
      <vt:lpstr>Presentación de PowerPoint</vt:lpstr>
      <vt:lpstr>Anexos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Moreno</dc:creator>
  <cp:lastModifiedBy>Maria Moreno</cp:lastModifiedBy>
  <cp:revision>18</cp:revision>
  <dcterms:created xsi:type="dcterms:W3CDTF">2018-08-29T16:45:26Z</dcterms:created>
  <dcterms:modified xsi:type="dcterms:W3CDTF">2018-11-21T23:10:59Z</dcterms:modified>
</cp:coreProperties>
</file>