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F47BEF-E115-4C07-A661-301B292CBEEB}"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69346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47BEF-E115-4C07-A661-301B292CBEE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214991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47BEF-E115-4C07-A661-301B292CBEE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3091725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47BEF-E115-4C07-A661-301B292CBEE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4988D-4C94-49EC-84B6-B1B629ACB36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4238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47BEF-E115-4C07-A661-301B292CBEE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605847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F47BEF-E115-4C07-A661-301B292CBEEB}" type="datetimeFigureOut">
              <a:rPr lang="en-IN" smtClean="0"/>
              <a:t>10-03-2024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570665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F47BEF-E115-4C07-A661-301B292CBEEB}" type="datetimeFigureOut">
              <a:rPr lang="en-IN" smtClean="0"/>
              <a:t>10-03-2024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979317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47BEF-E115-4C07-A661-301B292CBEEB}"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4216771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47BEF-E115-4C07-A661-301B292CBEEB}"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130540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47BEF-E115-4C07-A661-301B292CBEEB}"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393982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47BEF-E115-4C07-A661-301B292CBEEB}"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401732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F47BEF-E115-4C07-A661-301B292CBEE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87366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F47BEF-E115-4C07-A661-301B292CBEEB}" type="datetimeFigureOut">
              <a:rPr lang="en-IN" smtClean="0"/>
              <a:t>10-03-2024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155378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F47BEF-E115-4C07-A661-301B292CBEEB}" type="datetimeFigureOut">
              <a:rPr lang="en-IN" smtClean="0"/>
              <a:t>10-03-2024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258931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47BEF-E115-4C07-A661-301B292CBEEB}" type="datetimeFigureOut">
              <a:rPr lang="en-IN" smtClean="0"/>
              <a:t>10-03-2024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27715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47BEF-E115-4C07-A661-301B292CBEE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135100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47BEF-E115-4C07-A661-301B292CBEEB}"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4988D-4C94-49EC-84B6-B1B629ACB36C}" type="slidenum">
              <a:rPr lang="en-IN" smtClean="0"/>
              <a:t>‹#›</a:t>
            </a:fld>
            <a:endParaRPr lang="en-IN"/>
          </a:p>
        </p:txBody>
      </p:sp>
    </p:spTree>
    <p:extLst>
      <p:ext uri="{BB962C8B-B14F-4D97-AF65-F5344CB8AC3E}">
        <p14:creationId xmlns:p14="http://schemas.microsoft.com/office/powerpoint/2010/main" val="274597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0F47BEF-E115-4C07-A661-301B292CBEEB}" type="datetimeFigureOut">
              <a:rPr lang="en-IN" smtClean="0"/>
              <a:t>10-03-2024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74988D-4C94-49EC-84B6-B1B629ACB36C}" type="slidenum">
              <a:rPr lang="en-IN" smtClean="0"/>
              <a:t>‹#›</a:t>
            </a:fld>
            <a:endParaRPr lang="en-IN"/>
          </a:p>
        </p:txBody>
      </p:sp>
    </p:spTree>
    <p:extLst>
      <p:ext uri="{BB962C8B-B14F-4D97-AF65-F5344CB8AC3E}">
        <p14:creationId xmlns:p14="http://schemas.microsoft.com/office/powerpoint/2010/main" val="122915808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C65B-ADBB-789B-27C4-975EAC35E246}"/>
              </a:ext>
            </a:extLst>
          </p:cNvPr>
          <p:cNvSpPr>
            <a:spLocks noGrp="1"/>
          </p:cNvSpPr>
          <p:nvPr>
            <p:ph type="ctrTitle"/>
          </p:nvPr>
        </p:nvSpPr>
        <p:spPr/>
        <p:txBody>
          <a:bodyPr/>
          <a:lstStyle/>
          <a:p>
            <a:r>
              <a:rPr lang="en-US" dirty="0"/>
              <a:t>Customer Churn prediction</a:t>
            </a:r>
            <a:endParaRPr lang="en-IN" dirty="0"/>
          </a:p>
        </p:txBody>
      </p:sp>
      <p:sp>
        <p:nvSpPr>
          <p:cNvPr id="3" name="Subtitle 2">
            <a:extLst>
              <a:ext uri="{FF2B5EF4-FFF2-40B4-BE49-F238E27FC236}">
                <a16:creationId xmlns:a16="http://schemas.microsoft.com/office/drawing/2014/main" id="{AF3A3446-0100-53FF-EECD-7ACDA14E58BD}"/>
              </a:ext>
            </a:extLst>
          </p:cNvPr>
          <p:cNvSpPr>
            <a:spLocks noGrp="1"/>
          </p:cNvSpPr>
          <p:nvPr>
            <p:ph type="subTitle" idx="1"/>
          </p:nvPr>
        </p:nvSpPr>
        <p:spPr/>
        <p:txBody>
          <a:bodyPr>
            <a:normAutofit fontScale="70000" lnSpcReduction="20000"/>
          </a:bodyPr>
          <a:lstStyle/>
          <a:p>
            <a:r>
              <a:rPr lang="en-US" dirty="0"/>
              <a:t>                                                          </a:t>
            </a:r>
          </a:p>
          <a:p>
            <a:r>
              <a:rPr lang="en-US" dirty="0"/>
              <a:t> </a:t>
            </a:r>
          </a:p>
          <a:p>
            <a:r>
              <a:rPr lang="en-US" dirty="0"/>
              <a:t>                                                                     </a:t>
            </a:r>
          </a:p>
          <a:p>
            <a:r>
              <a:rPr lang="en-US" dirty="0"/>
              <a:t>                                                                                         By - Rigved Jagdish Tupsakhare</a:t>
            </a:r>
            <a:endParaRPr lang="en-IN" dirty="0"/>
          </a:p>
        </p:txBody>
      </p:sp>
    </p:spTree>
    <p:extLst>
      <p:ext uri="{BB962C8B-B14F-4D97-AF65-F5344CB8AC3E}">
        <p14:creationId xmlns:p14="http://schemas.microsoft.com/office/powerpoint/2010/main" val="364046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D823-0FA6-D444-D412-097266E9FB67}"/>
              </a:ext>
            </a:extLst>
          </p:cNvPr>
          <p:cNvSpPr>
            <a:spLocks noGrp="1"/>
          </p:cNvSpPr>
          <p:nvPr>
            <p:ph type="title"/>
          </p:nvPr>
        </p:nvSpPr>
        <p:spPr>
          <a:xfrm>
            <a:off x="913795" y="331305"/>
            <a:ext cx="10353761" cy="1326321"/>
          </a:xfrm>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A86E60A4-D33D-A37E-A78C-85E7A2A153DE}"/>
              </a:ext>
            </a:extLst>
          </p:cNvPr>
          <p:cNvSpPr>
            <a:spLocks noGrp="1"/>
          </p:cNvSpPr>
          <p:nvPr>
            <p:ph idx="1"/>
          </p:nvPr>
        </p:nvSpPr>
        <p:spPr>
          <a:xfrm>
            <a:off x="913795" y="1743764"/>
            <a:ext cx="10353762" cy="4331240"/>
          </a:xfrm>
        </p:spPr>
        <p:txBody>
          <a:bodyPr/>
          <a:lstStyle/>
          <a:p>
            <a:r>
              <a:rPr lang="en-US" dirty="0"/>
              <a:t>The churn rate in month-to-month contract is high.</a:t>
            </a:r>
          </a:p>
          <a:p>
            <a:r>
              <a:rPr lang="en-IN" dirty="0"/>
              <a:t>When monthly charges go above 60 there is rise in churn rate.</a:t>
            </a:r>
          </a:p>
          <a:p>
            <a:r>
              <a:rPr lang="en-IN" dirty="0"/>
              <a:t>But that is only in initial period that is in month-to-month contract period.</a:t>
            </a:r>
          </a:p>
          <a:p>
            <a:r>
              <a:rPr lang="en-IN" dirty="0"/>
              <a:t>As the tenure increases the churn rate significantly decreases.</a:t>
            </a:r>
          </a:p>
          <a:p>
            <a:r>
              <a:rPr lang="en-IN" dirty="0"/>
              <a:t>There is low churn rate in one and two year contracts.</a:t>
            </a:r>
          </a:p>
          <a:p>
            <a:r>
              <a:rPr lang="en-IN" dirty="0"/>
              <a:t>Monthly churn rate needs to be decrease so that customer will continue with service.</a:t>
            </a:r>
          </a:p>
          <a:p>
            <a:r>
              <a:rPr lang="en-IN" dirty="0"/>
              <a:t>Hence there is need of improvement in initial period of subscription.</a:t>
            </a:r>
          </a:p>
          <a:p>
            <a:r>
              <a:rPr lang="en-IN" dirty="0"/>
              <a:t>And churn rate in </a:t>
            </a:r>
            <a:r>
              <a:rPr lang="en-IN" dirty="0" err="1"/>
              <a:t>fiber</a:t>
            </a:r>
            <a:r>
              <a:rPr lang="en-IN" dirty="0"/>
              <a:t> optic service is also high .Hence, there is need of improvement in </a:t>
            </a:r>
            <a:r>
              <a:rPr lang="en-IN" dirty="0" err="1"/>
              <a:t>fiber</a:t>
            </a:r>
            <a:r>
              <a:rPr lang="en-IN" dirty="0"/>
              <a:t> optic service as well.</a:t>
            </a:r>
          </a:p>
        </p:txBody>
      </p:sp>
    </p:spTree>
    <p:extLst>
      <p:ext uri="{BB962C8B-B14F-4D97-AF65-F5344CB8AC3E}">
        <p14:creationId xmlns:p14="http://schemas.microsoft.com/office/powerpoint/2010/main" val="28681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5089-21D7-AD20-D336-C15D569F00B3}"/>
              </a:ext>
            </a:extLst>
          </p:cNvPr>
          <p:cNvSpPr>
            <a:spLocks noGrp="1"/>
          </p:cNvSpPr>
          <p:nvPr>
            <p:ph type="title"/>
          </p:nvPr>
        </p:nvSpPr>
        <p:spPr/>
        <p:txBody>
          <a:bodyPr/>
          <a:lstStyle/>
          <a:p>
            <a:r>
              <a:rPr lang="en-US" dirty="0"/>
              <a:t>Encoding the categorical data</a:t>
            </a:r>
            <a:endParaRPr lang="en-IN" dirty="0"/>
          </a:p>
        </p:txBody>
      </p:sp>
      <p:pic>
        <p:nvPicPr>
          <p:cNvPr id="5" name="Content Placeholder 4">
            <a:extLst>
              <a:ext uri="{FF2B5EF4-FFF2-40B4-BE49-F238E27FC236}">
                <a16:creationId xmlns:a16="http://schemas.microsoft.com/office/drawing/2014/main" id="{010FD57B-8C64-9889-94B0-F26BDFB987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992" y="1935921"/>
            <a:ext cx="9011478" cy="4312479"/>
          </a:xfrm>
        </p:spPr>
      </p:pic>
    </p:spTree>
    <p:extLst>
      <p:ext uri="{BB962C8B-B14F-4D97-AF65-F5344CB8AC3E}">
        <p14:creationId xmlns:p14="http://schemas.microsoft.com/office/powerpoint/2010/main" val="39084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F878-DA36-3AE8-6372-4B541D317D01}"/>
              </a:ext>
            </a:extLst>
          </p:cNvPr>
          <p:cNvSpPr>
            <a:spLocks noGrp="1"/>
          </p:cNvSpPr>
          <p:nvPr>
            <p:ph type="title"/>
          </p:nvPr>
        </p:nvSpPr>
        <p:spPr/>
        <p:txBody>
          <a:bodyPr/>
          <a:lstStyle/>
          <a:p>
            <a:r>
              <a:rPr lang="en-US" dirty="0"/>
              <a:t>Feature scaling numerical columns</a:t>
            </a:r>
            <a:endParaRPr lang="en-IN" dirty="0"/>
          </a:p>
        </p:txBody>
      </p:sp>
      <p:pic>
        <p:nvPicPr>
          <p:cNvPr id="5" name="Content Placeholder 4">
            <a:extLst>
              <a:ext uri="{FF2B5EF4-FFF2-40B4-BE49-F238E27FC236}">
                <a16:creationId xmlns:a16="http://schemas.microsoft.com/office/drawing/2014/main" id="{5230A263-B35C-2F12-C114-4759AA31DF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983" y="2095500"/>
            <a:ext cx="8971721" cy="4152900"/>
          </a:xfrm>
        </p:spPr>
      </p:pic>
    </p:spTree>
    <p:extLst>
      <p:ext uri="{BB962C8B-B14F-4D97-AF65-F5344CB8AC3E}">
        <p14:creationId xmlns:p14="http://schemas.microsoft.com/office/powerpoint/2010/main" val="389372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2075-5D32-35DA-3C9E-D17127F53E2D}"/>
              </a:ext>
            </a:extLst>
          </p:cNvPr>
          <p:cNvSpPr>
            <a:spLocks noGrp="1"/>
          </p:cNvSpPr>
          <p:nvPr>
            <p:ph type="title"/>
          </p:nvPr>
        </p:nvSpPr>
        <p:spPr>
          <a:xfrm>
            <a:off x="807778" y="2765839"/>
            <a:ext cx="10353761" cy="1326321"/>
          </a:xfrm>
        </p:spPr>
        <p:txBody>
          <a:bodyPr>
            <a:normAutofit fontScale="90000"/>
          </a:bodyPr>
          <a:lstStyle/>
          <a:p>
            <a:r>
              <a:rPr lang="en-US" dirty="0"/>
              <a:t>EDA is done and now we can move to machine learning </a:t>
            </a:r>
            <a:br>
              <a:rPr lang="en-IN" dirty="0"/>
            </a:br>
            <a:endParaRPr lang="en-IN" dirty="0"/>
          </a:p>
        </p:txBody>
      </p:sp>
    </p:spTree>
    <p:extLst>
      <p:ext uri="{BB962C8B-B14F-4D97-AF65-F5344CB8AC3E}">
        <p14:creationId xmlns:p14="http://schemas.microsoft.com/office/powerpoint/2010/main" val="4063853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79C9-3011-66BB-D23A-DC14AF54B014}"/>
              </a:ext>
            </a:extLst>
          </p:cNvPr>
          <p:cNvSpPr>
            <a:spLocks noGrp="1"/>
          </p:cNvSpPr>
          <p:nvPr>
            <p:ph type="title"/>
          </p:nvPr>
        </p:nvSpPr>
        <p:spPr>
          <a:xfrm>
            <a:off x="914356" y="198783"/>
            <a:ext cx="10353761" cy="1326321"/>
          </a:xfrm>
        </p:spPr>
        <p:txBody>
          <a:bodyPr>
            <a:normAutofit/>
          </a:bodyPr>
          <a:lstStyle/>
          <a:p>
            <a:r>
              <a:rPr lang="en-US" dirty="0"/>
              <a:t>Splitting the </a:t>
            </a:r>
            <a:r>
              <a:rPr lang="en-US" dirty="0" err="1"/>
              <a:t>dataframe</a:t>
            </a:r>
            <a:r>
              <a:rPr lang="en-US" dirty="0"/>
              <a:t> into x and y</a:t>
            </a:r>
            <a:endParaRPr lang="en-IN" dirty="0"/>
          </a:p>
        </p:txBody>
      </p:sp>
      <p:pic>
        <p:nvPicPr>
          <p:cNvPr id="5" name="Content Placeholder 4">
            <a:extLst>
              <a:ext uri="{FF2B5EF4-FFF2-40B4-BE49-F238E27FC236}">
                <a16:creationId xmlns:a16="http://schemas.microsoft.com/office/drawing/2014/main" id="{C8A2A49C-6C4D-50D9-BAD2-D2268F6FA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8071" y="1736035"/>
            <a:ext cx="8044068" cy="4572000"/>
          </a:xfrm>
        </p:spPr>
      </p:pic>
    </p:spTree>
    <p:extLst>
      <p:ext uri="{BB962C8B-B14F-4D97-AF65-F5344CB8AC3E}">
        <p14:creationId xmlns:p14="http://schemas.microsoft.com/office/powerpoint/2010/main" val="426806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9855-4345-BC42-3210-26313A8EFABA}"/>
              </a:ext>
            </a:extLst>
          </p:cNvPr>
          <p:cNvSpPr>
            <a:spLocks noGrp="1"/>
          </p:cNvSpPr>
          <p:nvPr>
            <p:ph type="title"/>
          </p:nvPr>
        </p:nvSpPr>
        <p:spPr/>
        <p:txBody>
          <a:bodyPr/>
          <a:lstStyle/>
          <a:p>
            <a:r>
              <a:rPr lang="en-US" dirty="0"/>
              <a:t>Splitting dataset in train and test</a:t>
            </a:r>
            <a:endParaRPr lang="en-IN" dirty="0"/>
          </a:p>
        </p:txBody>
      </p:sp>
      <p:pic>
        <p:nvPicPr>
          <p:cNvPr id="5" name="Content Placeholder 4">
            <a:extLst>
              <a:ext uri="{FF2B5EF4-FFF2-40B4-BE49-F238E27FC236}">
                <a16:creationId xmlns:a16="http://schemas.microsoft.com/office/drawing/2014/main" id="{782B9DA9-4CE5-1BCE-B09E-092206AA5D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813" y="2729948"/>
            <a:ext cx="10353761" cy="1842052"/>
          </a:xfrm>
        </p:spPr>
      </p:pic>
    </p:spTree>
    <p:extLst>
      <p:ext uri="{BB962C8B-B14F-4D97-AF65-F5344CB8AC3E}">
        <p14:creationId xmlns:p14="http://schemas.microsoft.com/office/powerpoint/2010/main" val="133498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2A55-34A3-5D63-34D1-BAB9F6DC1346}"/>
              </a:ext>
            </a:extLst>
          </p:cNvPr>
          <p:cNvSpPr>
            <a:spLocks noGrp="1"/>
          </p:cNvSpPr>
          <p:nvPr>
            <p:ph type="title"/>
          </p:nvPr>
        </p:nvSpPr>
        <p:spPr>
          <a:xfrm>
            <a:off x="913796" y="218109"/>
            <a:ext cx="10353761" cy="1326321"/>
          </a:xfrm>
        </p:spPr>
        <p:txBody>
          <a:bodyPr/>
          <a:lstStyle/>
          <a:p>
            <a:r>
              <a:rPr lang="en-IN" dirty="0"/>
              <a:t>Model Building </a:t>
            </a:r>
          </a:p>
        </p:txBody>
      </p:sp>
      <p:pic>
        <p:nvPicPr>
          <p:cNvPr id="5" name="Content Placeholder 4">
            <a:extLst>
              <a:ext uri="{FF2B5EF4-FFF2-40B4-BE49-F238E27FC236}">
                <a16:creationId xmlns:a16="http://schemas.microsoft.com/office/drawing/2014/main" id="{0EC03666-B102-0E04-B7AB-E71A8E507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522" y="2190577"/>
            <a:ext cx="8322365" cy="3322327"/>
          </a:xfrm>
        </p:spPr>
      </p:pic>
    </p:spTree>
    <p:extLst>
      <p:ext uri="{BB962C8B-B14F-4D97-AF65-F5344CB8AC3E}">
        <p14:creationId xmlns:p14="http://schemas.microsoft.com/office/powerpoint/2010/main" val="399202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5778-FF8F-5C44-8C5A-061F5A98A1DB}"/>
              </a:ext>
            </a:extLst>
          </p:cNvPr>
          <p:cNvSpPr>
            <a:spLocks noGrp="1"/>
          </p:cNvSpPr>
          <p:nvPr>
            <p:ph type="title"/>
          </p:nvPr>
        </p:nvSpPr>
        <p:spPr>
          <a:xfrm>
            <a:off x="913796" y="185530"/>
            <a:ext cx="10353761" cy="1326321"/>
          </a:xfrm>
        </p:spPr>
        <p:txBody>
          <a:bodyPr/>
          <a:lstStyle/>
          <a:p>
            <a:r>
              <a:rPr lang="en-US" dirty="0"/>
              <a:t>Model evaluation</a:t>
            </a:r>
            <a:endParaRPr lang="en-IN" dirty="0"/>
          </a:p>
        </p:txBody>
      </p:sp>
      <p:pic>
        <p:nvPicPr>
          <p:cNvPr id="5" name="Content Placeholder 4">
            <a:extLst>
              <a:ext uri="{FF2B5EF4-FFF2-40B4-BE49-F238E27FC236}">
                <a16:creationId xmlns:a16="http://schemas.microsoft.com/office/drawing/2014/main" id="{74C8CCB2-7BEA-CDFA-E719-B58CC1D1DB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808" y="1511850"/>
            <a:ext cx="3496163" cy="1976665"/>
          </a:xfrm>
        </p:spPr>
      </p:pic>
      <p:pic>
        <p:nvPicPr>
          <p:cNvPr id="7" name="Picture 6">
            <a:extLst>
              <a:ext uri="{FF2B5EF4-FFF2-40B4-BE49-F238E27FC236}">
                <a16:creationId xmlns:a16="http://schemas.microsoft.com/office/drawing/2014/main" id="{5E0F3C29-0D68-6299-1D3F-14CE91BCC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906" y="1497562"/>
            <a:ext cx="3610478" cy="1990953"/>
          </a:xfrm>
          <a:prstGeom prst="rect">
            <a:avLst/>
          </a:prstGeom>
        </p:spPr>
      </p:pic>
      <p:pic>
        <p:nvPicPr>
          <p:cNvPr id="9" name="Picture 8">
            <a:extLst>
              <a:ext uri="{FF2B5EF4-FFF2-40B4-BE49-F238E27FC236}">
                <a16:creationId xmlns:a16="http://schemas.microsoft.com/office/drawing/2014/main" id="{FB2F41C6-C2DE-7493-60A1-A397E21D7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7319" y="1497562"/>
            <a:ext cx="3554424" cy="1990952"/>
          </a:xfrm>
          <a:prstGeom prst="rect">
            <a:avLst/>
          </a:prstGeom>
        </p:spPr>
      </p:pic>
      <p:pic>
        <p:nvPicPr>
          <p:cNvPr id="11" name="Picture 10">
            <a:extLst>
              <a:ext uri="{FF2B5EF4-FFF2-40B4-BE49-F238E27FC236}">
                <a16:creationId xmlns:a16="http://schemas.microsoft.com/office/drawing/2014/main" id="{A69E3E09-CB6E-4954-6EFB-F338F562B0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808" y="4043974"/>
            <a:ext cx="3496162" cy="2052021"/>
          </a:xfrm>
          <a:prstGeom prst="rect">
            <a:avLst/>
          </a:prstGeom>
        </p:spPr>
      </p:pic>
      <p:pic>
        <p:nvPicPr>
          <p:cNvPr id="13" name="Picture 12">
            <a:extLst>
              <a:ext uri="{FF2B5EF4-FFF2-40B4-BE49-F238E27FC236}">
                <a16:creationId xmlns:a16="http://schemas.microsoft.com/office/drawing/2014/main" id="{AD5A5B14-476D-FA24-3FC6-70F45991D7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0906" y="4043975"/>
            <a:ext cx="3610478" cy="2052021"/>
          </a:xfrm>
          <a:prstGeom prst="rect">
            <a:avLst/>
          </a:prstGeom>
        </p:spPr>
      </p:pic>
      <p:pic>
        <p:nvPicPr>
          <p:cNvPr id="15" name="Picture 14">
            <a:extLst>
              <a:ext uri="{FF2B5EF4-FFF2-40B4-BE49-F238E27FC236}">
                <a16:creationId xmlns:a16="http://schemas.microsoft.com/office/drawing/2014/main" id="{EF957A2A-BF3F-0E14-A173-0A7939B10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77319" y="4043976"/>
            <a:ext cx="3554424" cy="2052021"/>
          </a:xfrm>
          <a:prstGeom prst="rect">
            <a:avLst/>
          </a:prstGeom>
        </p:spPr>
      </p:pic>
      <p:sp>
        <p:nvSpPr>
          <p:cNvPr id="16" name="TextBox 15">
            <a:extLst>
              <a:ext uri="{FF2B5EF4-FFF2-40B4-BE49-F238E27FC236}">
                <a16:creationId xmlns:a16="http://schemas.microsoft.com/office/drawing/2014/main" id="{2EB8DA25-9E9E-806B-3759-5F3EED2B53D8}"/>
              </a:ext>
            </a:extLst>
          </p:cNvPr>
          <p:cNvSpPr txBox="1"/>
          <p:nvPr/>
        </p:nvSpPr>
        <p:spPr>
          <a:xfrm>
            <a:off x="698808" y="1142519"/>
            <a:ext cx="2998549" cy="369332"/>
          </a:xfrm>
          <a:prstGeom prst="rect">
            <a:avLst/>
          </a:prstGeom>
          <a:noFill/>
        </p:spPr>
        <p:txBody>
          <a:bodyPr wrap="square" rtlCol="0">
            <a:spAutoFit/>
          </a:bodyPr>
          <a:lstStyle/>
          <a:p>
            <a:r>
              <a:rPr lang="en-US" dirty="0"/>
              <a:t>Logistic Regression</a:t>
            </a:r>
            <a:endParaRPr lang="en-IN" dirty="0"/>
          </a:p>
        </p:txBody>
      </p:sp>
      <p:sp>
        <p:nvSpPr>
          <p:cNvPr id="19" name="TextBox 18">
            <a:extLst>
              <a:ext uri="{FF2B5EF4-FFF2-40B4-BE49-F238E27FC236}">
                <a16:creationId xmlns:a16="http://schemas.microsoft.com/office/drawing/2014/main" id="{77BEB297-9659-C34C-6DF8-F18E301AA3A3}"/>
              </a:ext>
            </a:extLst>
          </p:cNvPr>
          <p:cNvSpPr txBox="1"/>
          <p:nvPr/>
        </p:nvSpPr>
        <p:spPr>
          <a:xfrm>
            <a:off x="4480906" y="1142519"/>
            <a:ext cx="2998549" cy="369332"/>
          </a:xfrm>
          <a:prstGeom prst="rect">
            <a:avLst/>
          </a:prstGeom>
          <a:noFill/>
        </p:spPr>
        <p:txBody>
          <a:bodyPr wrap="square" rtlCol="0">
            <a:spAutoFit/>
          </a:bodyPr>
          <a:lstStyle/>
          <a:p>
            <a:r>
              <a:rPr lang="en-US" dirty="0" err="1"/>
              <a:t>KNeighorsClassifier</a:t>
            </a:r>
            <a:endParaRPr lang="en-IN" dirty="0"/>
          </a:p>
        </p:txBody>
      </p:sp>
      <p:sp>
        <p:nvSpPr>
          <p:cNvPr id="20" name="TextBox 19">
            <a:extLst>
              <a:ext uri="{FF2B5EF4-FFF2-40B4-BE49-F238E27FC236}">
                <a16:creationId xmlns:a16="http://schemas.microsoft.com/office/drawing/2014/main" id="{46170321-1CAE-F740-21E9-86DBBA5D09B5}"/>
              </a:ext>
            </a:extLst>
          </p:cNvPr>
          <p:cNvSpPr txBox="1"/>
          <p:nvPr/>
        </p:nvSpPr>
        <p:spPr>
          <a:xfrm>
            <a:off x="8377319" y="1142519"/>
            <a:ext cx="2794264" cy="369332"/>
          </a:xfrm>
          <a:prstGeom prst="rect">
            <a:avLst/>
          </a:prstGeom>
          <a:noFill/>
        </p:spPr>
        <p:txBody>
          <a:bodyPr wrap="square" rtlCol="0">
            <a:spAutoFit/>
          </a:bodyPr>
          <a:lstStyle/>
          <a:p>
            <a:r>
              <a:rPr lang="en-US" dirty="0" err="1"/>
              <a:t>DecisionTreeClassifier</a:t>
            </a:r>
            <a:endParaRPr lang="en-IN" dirty="0"/>
          </a:p>
        </p:txBody>
      </p:sp>
      <p:sp>
        <p:nvSpPr>
          <p:cNvPr id="21" name="TextBox 20">
            <a:extLst>
              <a:ext uri="{FF2B5EF4-FFF2-40B4-BE49-F238E27FC236}">
                <a16:creationId xmlns:a16="http://schemas.microsoft.com/office/drawing/2014/main" id="{7D3180E2-CB9B-6137-90E4-F966557F7877}"/>
              </a:ext>
            </a:extLst>
          </p:cNvPr>
          <p:cNvSpPr txBox="1"/>
          <p:nvPr/>
        </p:nvSpPr>
        <p:spPr>
          <a:xfrm>
            <a:off x="698808" y="3644348"/>
            <a:ext cx="2998549" cy="369332"/>
          </a:xfrm>
          <a:prstGeom prst="rect">
            <a:avLst/>
          </a:prstGeom>
          <a:noFill/>
        </p:spPr>
        <p:txBody>
          <a:bodyPr wrap="square" rtlCol="0">
            <a:spAutoFit/>
          </a:bodyPr>
          <a:lstStyle/>
          <a:p>
            <a:r>
              <a:rPr lang="en-US" dirty="0" err="1"/>
              <a:t>RandomForestClassifier</a:t>
            </a:r>
            <a:endParaRPr lang="en-IN" dirty="0"/>
          </a:p>
        </p:txBody>
      </p:sp>
      <p:sp>
        <p:nvSpPr>
          <p:cNvPr id="22" name="TextBox 21">
            <a:extLst>
              <a:ext uri="{FF2B5EF4-FFF2-40B4-BE49-F238E27FC236}">
                <a16:creationId xmlns:a16="http://schemas.microsoft.com/office/drawing/2014/main" id="{2BE6F955-61D7-A2FB-4DA9-92615F19B5C2}"/>
              </a:ext>
            </a:extLst>
          </p:cNvPr>
          <p:cNvSpPr txBox="1"/>
          <p:nvPr/>
        </p:nvSpPr>
        <p:spPr>
          <a:xfrm>
            <a:off x="4480906" y="3644348"/>
            <a:ext cx="2998549" cy="369332"/>
          </a:xfrm>
          <a:prstGeom prst="rect">
            <a:avLst/>
          </a:prstGeom>
          <a:noFill/>
        </p:spPr>
        <p:txBody>
          <a:bodyPr wrap="square" rtlCol="0">
            <a:spAutoFit/>
          </a:bodyPr>
          <a:lstStyle/>
          <a:p>
            <a:r>
              <a:rPr lang="en-US" dirty="0"/>
              <a:t>SVM</a:t>
            </a:r>
            <a:endParaRPr lang="en-IN" dirty="0"/>
          </a:p>
        </p:txBody>
      </p:sp>
      <p:sp>
        <p:nvSpPr>
          <p:cNvPr id="23" name="TextBox 22">
            <a:extLst>
              <a:ext uri="{FF2B5EF4-FFF2-40B4-BE49-F238E27FC236}">
                <a16:creationId xmlns:a16="http://schemas.microsoft.com/office/drawing/2014/main" id="{A508A2AE-6A17-C285-2716-1C89CABB6A59}"/>
              </a:ext>
            </a:extLst>
          </p:cNvPr>
          <p:cNvSpPr txBox="1"/>
          <p:nvPr/>
        </p:nvSpPr>
        <p:spPr>
          <a:xfrm>
            <a:off x="8377319" y="3700713"/>
            <a:ext cx="2890238" cy="369332"/>
          </a:xfrm>
          <a:prstGeom prst="rect">
            <a:avLst/>
          </a:prstGeom>
          <a:noFill/>
        </p:spPr>
        <p:txBody>
          <a:bodyPr wrap="square" rtlCol="0">
            <a:spAutoFit/>
          </a:bodyPr>
          <a:lstStyle/>
          <a:p>
            <a:r>
              <a:rPr lang="en-US" dirty="0" err="1"/>
              <a:t>XGBClassifier</a:t>
            </a:r>
            <a:endParaRPr lang="en-IN" dirty="0"/>
          </a:p>
        </p:txBody>
      </p:sp>
    </p:spTree>
    <p:extLst>
      <p:ext uri="{BB962C8B-B14F-4D97-AF65-F5344CB8AC3E}">
        <p14:creationId xmlns:p14="http://schemas.microsoft.com/office/powerpoint/2010/main" val="345570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18AE-5554-3316-5C47-8CB899CA8DD7}"/>
              </a:ext>
            </a:extLst>
          </p:cNvPr>
          <p:cNvSpPr>
            <a:spLocks noGrp="1"/>
          </p:cNvSpPr>
          <p:nvPr>
            <p:ph type="title"/>
          </p:nvPr>
        </p:nvSpPr>
        <p:spPr/>
        <p:txBody>
          <a:bodyPr>
            <a:normAutofit/>
          </a:bodyPr>
          <a:lstStyle/>
          <a:p>
            <a:r>
              <a:rPr lang="en-IN" b="1" i="0" spc="300" dirty="0">
                <a:effectLst/>
                <a:latin typeface="Helvetica Neue"/>
              </a:rPr>
              <a:t>Hyper Tuning</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6EBE6648-5AA5-B24D-59CE-A00DA63F7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1078" y="2332383"/>
            <a:ext cx="7620000" cy="3916017"/>
          </a:xfrm>
        </p:spPr>
      </p:pic>
      <p:sp>
        <p:nvSpPr>
          <p:cNvPr id="6" name="TextBox 5">
            <a:extLst>
              <a:ext uri="{FF2B5EF4-FFF2-40B4-BE49-F238E27FC236}">
                <a16:creationId xmlns:a16="http://schemas.microsoft.com/office/drawing/2014/main" id="{CBA00921-880A-D708-2143-086AC8259408}"/>
              </a:ext>
            </a:extLst>
          </p:cNvPr>
          <p:cNvSpPr txBox="1"/>
          <p:nvPr/>
        </p:nvSpPr>
        <p:spPr>
          <a:xfrm>
            <a:off x="1192696" y="1736035"/>
            <a:ext cx="4108174" cy="369332"/>
          </a:xfrm>
          <a:prstGeom prst="rect">
            <a:avLst/>
          </a:prstGeom>
          <a:noFill/>
        </p:spPr>
        <p:txBody>
          <a:bodyPr wrap="square" rtlCol="0">
            <a:spAutoFit/>
          </a:bodyPr>
          <a:lstStyle/>
          <a:p>
            <a:pPr marL="285750" indent="-285750">
              <a:buFont typeface="Arial" panose="020B0604020202020204" pitchFamily="34" charset="0"/>
              <a:buChar char="•"/>
            </a:pPr>
            <a:r>
              <a:rPr lang="en-US" dirty="0"/>
              <a:t>Tuning </a:t>
            </a:r>
            <a:r>
              <a:rPr lang="en-US" dirty="0" err="1"/>
              <a:t>LogisticRegression</a:t>
            </a:r>
            <a:endParaRPr lang="en-IN" dirty="0"/>
          </a:p>
        </p:txBody>
      </p:sp>
    </p:spTree>
    <p:extLst>
      <p:ext uri="{BB962C8B-B14F-4D97-AF65-F5344CB8AC3E}">
        <p14:creationId xmlns:p14="http://schemas.microsoft.com/office/powerpoint/2010/main" val="384234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43D3F-8003-A59C-E69E-1EC251DA95D4}"/>
              </a:ext>
            </a:extLst>
          </p:cNvPr>
          <p:cNvSpPr>
            <a:spLocks noGrp="1"/>
          </p:cNvSpPr>
          <p:nvPr>
            <p:ph idx="1"/>
          </p:nvPr>
        </p:nvSpPr>
        <p:spPr>
          <a:xfrm>
            <a:off x="489726" y="876864"/>
            <a:ext cx="10353762" cy="3695136"/>
          </a:xfrm>
        </p:spPr>
        <p:txBody>
          <a:bodyPr/>
          <a:lstStyle/>
          <a:p>
            <a:r>
              <a:rPr lang="en-US" dirty="0"/>
              <a:t>Tuning </a:t>
            </a:r>
            <a:r>
              <a:rPr lang="en-US" dirty="0" err="1"/>
              <a:t>KNeighorsClassifier</a:t>
            </a:r>
            <a:endParaRPr lang="en-IN" dirty="0"/>
          </a:p>
          <a:p>
            <a:pPr marL="0" indent="0">
              <a:buNone/>
            </a:pPr>
            <a:r>
              <a:rPr lang="en-US" dirty="0"/>
              <a:t> </a:t>
            </a:r>
            <a:endParaRPr lang="en-IN" dirty="0"/>
          </a:p>
        </p:txBody>
      </p:sp>
      <p:pic>
        <p:nvPicPr>
          <p:cNvPr id="5" name="Picture 4">
            <a:extLst>
              <a:ext uri="{FF2B5EF4-FFF2-40B4-BE49-F238E27FC236}">
                <a16:creationId xmlns:a16="http://schemas.microsoft.com/office/drawing/2014/main" id="{12373744-8C34-C8BD-D0B1-C5D7C852A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087" y="1749287"/>
            <a:ext cx="7421217" cy="3988903"/>
          </a:xfrm>
          <a:prstGeom prst="rect">
            <a:avLst/>
          </a:prstGeom>
        </p:spPr>
      </p:pic>
    </p:spTree>
    <p:extLst>
      <p:ext uri="{BB962C8B-B14F-4D97-AF65-F5344CB8AC3E}">
        <p14:creationId xmlns:p14="http://schemas.microsoft.com/office/powerpoint/2010/main" val="248871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DD8B-C2BD-3EDD-B97D-B9531509A1F0}"/>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55051E08-7194-D530-4814-3A14113D7412}"/>
              </a:ext>
            </a:extLst>
          </p:cNvPr>
          <p:cNvSpPr>
            <a:spLocks noGrp="1"/>
          </p:cNvSpPr>
          <p:nvPr>
            <p:ph idx="1"/>
          </p:nvPr>
        </p:nvSpPr>
        <p:spPr>
          <a:xfrm>
            <a:off x="924444" y="2200963"/>
            <a:ext cx="10353762" cy="3736009"/>
          </a:xfrm>
        </p:spPr>
        <p:txBody>
          <a:bodyPr>
            <a:normAutofit/>
          </a:bodyPr>
          <a:lstStyle/>
          <a:p>
            <a:pPr marL="0" indent="0">
              <a:buNone/>
            </a:pPr>
            <a:r>
              <a:rPr lang="en-US" b="0" i="0" dirty="0">
                <a:solidFill>
                  <a:schemeClr val="tx1">
                    <a:lumMod val="95000"/>
                  </a:schemeClr>
                </a:solidFill>
                <a:effectLst/>
                <a:latin typeface="Helvetica Neue"/>
              </a:rPr>
              <a:t>The objective of customer churn prediction is to develop a predictive model that can accurately forecast which customers are likely to leave a business or discontinue using its products or services. By analyzing historical data and identifying patterns and indicators associated with customer churn, businesses can proactively implement retention strategies to mitigate churn and maintain customer loyalty, ultimately leading to improved profitability and sustainable growth.</a:t>
            </a:r>
          </a:p>
        </p:txBody>
      </p:sp>
    </p:spTree>
    <p:extLst>
      <p:ext uri="{BB962C8B-B14F-4D97-AF65-F5344CB8AC3E}">
        <p14:creationId xmlns:p14="http://schemas.microsoft.com/office/powerpoint/2010/main" val="3733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E6E5C-ABC7-A5F5-60AD-1331FA66D391}"/>
              </a:ext>
            </a:extLst>
          </p:cNvPr>
          <p:cNvSpPr>
            <a:spLocks noGrp="1"/>
          </p:cNvSpPr>
          <p:nvPr>
            <p:ph idx="1"/>
          </p:nvPr>
        </p:nvSpPr>
        <p:spPr>
          <a:xfrm>
            <a:off x="913795" y="715617"/>
            <a:ext cx="10353762" cy="5075583"/>
          </a:xfrm>
        </p:spPr>
        <p:txBody>
          <a:bodyPr/>
          <a:lstStyle/>
          <a:p>
            <a:r>
              <a:rPr lang="en-IN" dirty="0"/>
              <a:t>Decision tree pruning</a:t>
            </a:r>
          </a:p>
        </p:txBody>
      </p:sp>
      <p:pic>
        <p:nvPicPr>
          <p:cNvPr id="5" name="Picture 4">
            <a:extLst>
              <a:ext uri="{FF2B5EF4-FFF2-40B4-BE49-F238E27FC236}">
                <a16:creationId xmlns:a16="http://schemas.microsoft.com/office/drawing/2014/main" id="{E35E2646-4F06-6D26-996C-93564C5B5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652339"/>
            <a:ext cx="7487478" cy="4138861"/>
          </a:xfrm>
          <a:prstGeom prst="rect">
            <a:avLst/>
          </a:prstGeom>
        </p:spPr>
      </p:pic>
    </p:spTree>
    <p:extLst>
      <p:ext uri="{BB962C8B-B14F-4D97-AF65-F5344CB8AC3E}">
        <p14:creationId xmlns:p14="http://schemas.microsoft.com/office/powerpoint/2010/main" val="2960281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EBDFD-19F6-4F6D-CAEA-74EFA3E34657}"/>
              </a:ext>
            </a:extLst>
          </p:cNvPr>
          <p:cNvSpPr>
            <a:spLocks noGrp="1"/>
          </p:cNvSpPr>
          <p:nvPr>
            <p:ph idx="1"/>
          </p:nvPr>
        </p:nvSpPr>
        <p:spPr>
          <a:xfrm>
            <a:off x="919119" y="757594"/>
            <a:ext cx="10353762" cy="3695136"/>
          </a:xfrm>
        </p:spPr>
        <p:txBody>
          <a:bodyPr/>
          <a:lstStyle/>
          <a:p>
            <a:r>
              <a:rPr lang="en-US" dirty="0"/>
              <a:t>Tuning SVC</a:t>
            </a:r>
            <a:endParaRPr lang="en-IN" dirty="0"/>
          </a:p>
        </p:txBody>
      </p:sp>
      <p:pic>
        <p:nvPicPr>
          <p:cNvPr id="5" name="Picture 4">
            <a:extLst>
              <a:ext uri="{FF2B5EF4-FFF2-40B4-BE49-F238E27FC236}">
                <a16:creationId xmlns:a16="http://schemas.microsoft.com/office/drawing/2014/main" id="{F54C54DE-7E91-5F6C-ECBF-0D0779307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583" y="1638050"/>
            <a:ext cx="7832033" cy="4272420"/>
          </a:xfrm>
          <a:prstGeom prst="rect">
            <a:avLst/>
          </a:prstGeom>
        </p:spPr>
      </p:pic>
    </p:spTree>
    <p:extLst>
      <p:ext uri="{BB962C8B-B14F-4D97-AF65-F5344CB8AC3E}">
        <p14:creationId xmlns:p14="http://schemas.microsoft.com/office/powerpoint/2010/main" val="206426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6615-9D7A-62FA-7135-16673F28A06F}"/>
              </a:ext>
            </a:extLst>
          </p:cNvPr>
          <p:cNvSpPr>
            <a:spLocks noGrp="1"/>
          </p:cNvSpPr>
          <p:nvPr>
            <p:ph type="title"/>
          </p:nvPr>
        </p:nvSpPr>
        <p:spPr/>
        <p:txBody>
          <a:bodyPr/>
          <a:lstStyle/>
          <a:p>
            <a:r>
              <a:rPr lang="en-US" dirty="0"/>
              <a:t>Evaluating the model performance</a:t>
            </a:r>
            <a:endParaRPr lang="en-IN" dirty="0"/>
          </a:p>
        </p:txBody>
      </p:sp>
      <p:pic>
        <p:nvPicPr>
          <p:cNvPr id="5" name="Content Placeholder 4">
            <a:extLst>
              <a:ext uri="{FF2B5EF4-FFF2-40B4-BE49-F238E27FC236}">
                <a16:creationId xmlns:a16="http://schemas.microsoft.com/office/drawing/2014/main" id="{072FF021-350D-79F7-5037-F23D624D7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1" y="1935921"/>
            <a:ext cx="6003234" cy="4199836"/>
          </a:xfrm>
        </p:spPr>
      </p:pic>
    </p:spTree>
    <p:extLst>
      <p:ext uri="{BB962C8B-B14F-4D97-AF65-F5344CB8AC3E}">
        <p14:creationId xmlns:p14="http://schemas.microsoft.com/office/powerpoint/2010/main" val="3837148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71FB-3C1C-4892-C952-5E239FFB449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1A20256-173C-B4DD-E7AC-A9C7C02891A1}"/>
              </a:ext>
            </a:extLst>
          </p:cNvPr>
          <p:cNvSpPr>
            <a:spLocks noGrp="1"/>
          </p:cNvSpPr>
          <p:nvPr>
            <p:ph idx="1"/>
          </p:nvPr>
        </p:nvSpPr>
        <p:spPr/>
        <p:txBody>
          <a:bodyPr/>
          <a:lstStyle/>
          <a:p>
            <a:r>
              <a:rPr lang="en-IN" b="0" i="0" dirty="0">
                <a:effectLst/>
                <a:latin typeface="Söhne"/>
              </a:rPr>
              <a:t>In conclusion</a:t>
            </a:r>
            <a:r>
              <a:rPr lang="en-US" b="0" i="0" dirty="0">
                <a:effectLst/>
                <a:latin typeface="Söhne"/>
              </a:rPr>
              <a:t>, </a:t>
            </a:r>
            <a:r>
              <a:rPr lang="en-US" b="0" i="0" dirty="0" err="1">
                <a:effectLst/>
                <a:latin typeface="Söhne"/>
              </a:rPr>
              <a:t>RandomForestClassifier</a:t>
            </a:r>
            <a:r>
              <a:rPr lang="en-US" b="0" i="0" dirty="0">
                <a:effectLst/>
                <a:latin typeface="Söhne"/>
              </a:rPr>
              <a:t> achieves the highest accuracy of 0.87, closely followed by </a:t>
            </a:r>
            <a:r>
              <a:rPr lang="en-US" b="0" i="0" dirty="0" err="1">
                <a:effectLst/>
                <a:latin typeface="Söhne"/>
              </a:rPr>
              <a:t>DecisionTreeClassifier</a:t>
            </a:r>
            <a:r>
              <a:rPr lang="en-US" b="0" i="0" dirty="0">
                <a:effectLst/>
                <a:latin typeface="Söhne"/>
              </a:rPr>
              <a:t> and tuned </a:t>
            </a:r>
            <a:r>
              <a:rPr lang="en-US" b="0" i="0" dirty="0" err="1">
                <a:effectLst/>
                <a:latin typeface="Söhne"/>
              </a:rPr>
              <a:t>DecisionTreeClassifier</a:t>
            </a:r>
            <a:r>
              <a:rPr lang="en-US" b="0" i="0" dirty="0">
                <a:effectLst/>
                <a:latin typeface="Söhne"/>
              </a:rPr>
              <a:t>, both achieving an accuracy of 0.86. These tree-based models demonstrate strong predictive performance, likely due to their ability to capture complex relationships within the data.</a:t>
            </a:r>
            <a:endParaRPr lang="en-IN" dirty="0"/>
          </a:p>
        </p:txBody>
      </p:sp>
    </p:spTree>
    <p:extLst>
      <p:ext uri="{BB962C8B-B14F-4D97-AF65-F5344CB8AC3E}">
        <p14:creationId xmlns:p14="http://schemas.microsoft.com/office/powerpoint/2010/main" val="2992967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0F88-1F50-0B77-D307-7F20BDA095C0}"/>
              </a:ext>
            </a:extLst>
          </p:cNvPr>
          <p:cNvSpPr>
            <a:spLocks noGrp="1"/>
          </p:cNvSpPr>
          <p:nvPr>
            <p:ph type="title"/>
          </p:nvPr>
        </p:nvSpPr>
        <p:spPr>
          <a:xfrm>
            <a:off x="919119" y="2557670"/>
            <a:ext cx="10353761" cy="1326321"/>
          </a:xfrm>
        </p:spPr>
        <p:txBody>
          <a:bodyPr/>
          <a:lstStyle/>
          <a:p>
            <a:r>
              <a:rPr lang="en-US" dirty="0"/>
              <a:t>Thank you</a:t>
            </a:r>
            <a:endParaRPr lang="en-IN" dirty="0"/>
          </a:p>
        </p:txBody>
      </p:sp>
    </p:spTree>
    <p:extLst>
      <p:ext uri="{BB962C8B-B14F-4D97-AF65-F5344CB8AC3E}">
        <p14:creationId xmlns:p14="http://schemas.microsoft.com/office/powerpoint/2010/main" val="175059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2882-920A-C048-843F-92AD0F5737EB}"/>
              </a:ext>
            </a:extLst>
          </p:cNvPr>
          <p:cNvSpPr>
            <a:spLocks noGrp="1"/>
          </p:cNvSpPr>
          <p:nvPr>
            <p:ph type="title"/>
          </p:nvPr>
        </p:nvSpPr>
        <p:spPr/>
        <p:txBody>
          <a:bodyPr/>
          <a:lstStyle/>
          <a:p>
            <a:r>
              <a:rPr lang="en-US" dirty="0"/>
              <a:t>Importing Libraries</a:t>
            </a:r>
            <a:endParaRPr lang="en-IN" dirty="0"/>
          </a:p>
        </p:txBody>
      </p:sp>
      <p:pic>
        <p:nvPicPr>
          <p:cNvPr id="5" name="Content Placeholder 4">
            <a:extLst>
              <a:ext uri="{FF2B5EF4-FFF2-40B4-BE49-F238E27FC236}">
                <a16:creationId xmlns:a16="http://schemas.microsoft.com/office/drawing/2014/main" id="{076998C8-2EA9-B8BF-B8E7-27CC270C3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410" y="2411896"/>
            <a:ext cx="9595179" cy="3207026"/>
          </a:xfrm>
        </p:spPr>
      </p:pic>
    </p:spTree>
    <p:extLst>
      <p:ext uri="{BB962C8B-B14F-4D97-AF65-F5344CB8AC3E}">
        <p14:creationId xmlns:p14="http://schemas.microsoft.com/office/powerpoint/2010/main" val="28121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9610-D003-8FA9-6D32-76CB7306013C}"/>
              </a:ext>
            </a:extLst>
          </p:cNvPr>
          <p:cNvSpPr>
            <a:spLocks noGrp="1"/>
          </p:cNvSpPr>
          <p:nvPr>
            <p:ph type="title"/>
          </p:nvPr>
        </p:nvSpPr>
        <p:spPr>
          <a:xfrm>
            <a:off x="912493" y="192158"/>
            <a:ext cx="10353761" cy="1326321"/>
          </a:xfrm>
        </p:spPr>
        <p:txBody>
          <a:bodyPr/>
          <a:lstStyle/>
          <a:p>
            <a:r>
              <a:rPr lang="en-IN" dirty="0"/>
              <a:t>Reading the csv as </a:t>
            </a:r>
            <a:r>
              <a:rPr lang="en-IN" dirty="0" err="1"/>
              <a:t>Dataframe</a:t>
            </a:r>
            <a:endParaRPr lang="en-IN" dirty="0"/>
          </a:p>
        </p:txBody>
      </p:sp>
      <p:pic>
        <p:nvPicPr>
          <p:cNvPr id="5" name="Content Placeholder 4">
            <a:extLst>
              <a:ext uri="{FF2B5EF4-FFF2-40B4-BE49-F238E27FC236}">
                <a16:creationId xmlns:a16="http://schemas.microsoft.com/office/drawing/2014/main" id="{B757A45F-5F3A-D31D-CFB8-63E2B3997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922" y="1722783"/>
            <a:ext cx="10084904" cy="4943059"/>
          </a:xfrm>
        </p:spPr>
      </p:pic>
    </p:spTree>
    <p:extLst>
      <p:ext uri="{BB962C8B-B14F-4D97-AF65-F5344CB8AC3E}">
        <p14:creationId xmlns:p14="http://schemas.microsoft.com/office/powerpoint/2010/main" val="99105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4751-149C-F931-F34A-6575BDD1D947}"/>
              </a:ext>
            </a:extLst>
          </p:cNvPr>
          <p:cNvSpPr>
            <a:spLocks noGrp="1"/>
          </p:cNvSpPr>
          <p:nvPr>
            <p:ph type="title"/>
          </p:nvPr>
        </p:nvSpPr>
        <p:spPr>
          <a:xfrm>
            <a:off x="913794" y="145774"/>
            <a:ext cx="10353761" cy="834887"/>
          </a:xfrm>
        </p:spPr>
        <p:txBody>
          <a:bodyPr>
            <a:normAutofit/>
          </a:bodyPr>
          <a:lstStyle/>
          <a:p>
            <a:r>
              <a:rPr lang="en-IN" sz="3200" dirty="0">
                <a:effectLst>
                  <a:outerShdw blurRad="38100" dist="38100" dir="2700000" algn="tl">
                    <a:srgbClr val="000000">
                      <a:alpha val="43137"/>
                    </a:srgbClr>
                  </a:outerShdw>
                </a:effectLst>
              </a:rPr>
              <a:t>features </a:t>
            </a:r>
            <a:r>
              <a:rPr lang="en-IN" dirty="0">
                <a:effectLst>
                  <a:outerShdw blurRad="38100" dist="38100" dir="2700000" algn="tl">
                    <a:srgbClr val="000000">
                      <a:alpha val="43137"/>
                    </a:srgbClr>
                  </a:outerShdw>
                </a:effectLst>
              </a:rPr>
              <a:t>description</a:t>
            </a:r>
          </a:p>
        </p:txBody>
      </p:sp>
      <p:sp>
        <p:nvSpPr>
          <p:cNvPr id="3" name="Content Placeholder 2">
            <a:extLst>
              <a:ext uri="{FF2B5EF4-FFF2-40B4-BE49-F238E27FC236}">
                <a16:creationId xmlns:a16="http://schemas.microsoft.com/office/drawing/2014/main" id="{1B88E50C-03D2-2E08-32CD-7AFB4CA0D446}"/>
              </a:ext>
            </a:extLst>
          </p:cNvPr>
          <p:cNvSpPr>
            <a:spLocks noGrp="1"/>
          </p:cNvSpPr>
          <p:nvPr>
            <p:ph idx="1"/>
          </p:nvPr>
        </p:nvSpPr>
        <p:spPr>
          <a:xfrm>
            <a:off x="913794" y="1157362"/>
            <a:ext cx="10353762" cy="3695136"/>
          </a:xfrm>
        </p:spPr>
        <p:txBody>
          <a:bodyPr>
            <a:noAutofit/>
          </a:bodyPr>
          <a:lstStyle/>
          <a:p>
            <a:r>
              <a:rPr lang="en-US" sz="1300" dirty="0"/>
              <a:t>Gender:  Categorical variable representing the gender of the customer.</a:t>
            </a:r>
          </a:p>
          <a:p>
            <a:r>
              <a:rPr lang="en-US" sz="1300" dirty="0"/>
              <a:t>Age (numeric): Numeric variable representing the age of the customer.</a:t>
            </a:r>
          </a:p>
          <a:p>
            <a:r>
              <a:rPr lang="en-US" sz="1300" dirty="0"/>
              <a:t>Tenure (numeric): Numeric variable representing the duration of the customer's tenure or subscription.</a:t>
            </a:r>
          </a:p>
          <a:p>
            <a:r>
              <a:rPr lang="en-US" sz="1300" dirty="0" err="1"/>
              <a:t>PhoneService</a:t>
            </a:r>
            <a:r>
              <a:rPr lang="en-US" sz="1300" dirty="0"/>
              <a:t>: Categorical variable indicating whether the customer subscribes to phone service.</a:t>
            </a:r>
          </a:p>
          <a:p>
            <a:r>
              <a:rPr lang="en-US" sz="1300" dirty="0" err="1"/>
              <a:t>MultipleLines</a:t>
            </a:r>
            <a:r>
              <a:rPr lang="en-US" sz="1300" dirty="0"/>
              <a:t>: Categorical variable indicating whether the customer has multiple phone lines.</a:t>
            </a:r>
          </a:p>
          <a:p>
            <a:r>
              <a:rPr lang="en-US" sz="1300" dirty="0" err="1"/>
              <a:t>InternetService</a:t>
            </a:r>
            <a:r>
              <a:rPr lang="en-US" sz="1300" dirty="0"/>
              <a:t>: Categorical variable indicating the type of internet service subscribed by the customer.</a:t>
            </a:r>
          </a:p>
          <a:p>
            <a:r>
              <a:rPr lang="en-US" sz="1300" dirty="0" err="1"/>
              <a:t>OnlineSecurity</a:t>
            </a:r>
            <a:r>
              <a:rPr lang="en-US" sz="1300" dirty="0"/>
              <a:t>: Categorical variable indicating whether the customer has online security service.</a:t>
            </a:r>
          </a:p>
          <a:p>
            <a:r>
              <a:rPr lang="en-US" sz="1300" dirty="0" err="1"/>
              <a:t>OnlineBackup</a:t>
            </a:r>
            <a:r>
              <a:rPr lang="en-US" sz="1300" dirty="0"/>
              <a:t>: Categorical variable indicating whether the customer has online backup service.</a:t>
            </a:r>
          </a:p>
          <a:p>
            <a:r>
              <a:rPr lang="en-US" sz="1300" dirty="0" err="1"/>
              <a:t>DeviceProtection</a:t>
            </a:r>
            <a:r>
              <a:rPr lang="en-US" sz="1300" dirty="0"/>
              <a:t>: Categorical variable indicating whether the customer has device protection service.</a:t>
            </a:r>
          </a:p>
          <a:p>
            <a:r>
              <a:rPr lang="en-US" sz="1300" dirty="0" err="1"/>
              <a:t>StreamingTV</a:t>
            </a:r>
            <a:r>
              <a:rPr lang="en-US" sz="1300" dirty="0"/>
              <a:t>: Categorical variable indicating whether the customer has streaming TV service.</a:t>
            </a:r>
          </a:p>
          <a:p>
            <a:r>
              <a:rPr lang="en-US" sz="1300" dirty="0" err="1"/>
              <a:t>StreamingMovies</a:t>
            </a:r>
            <a:r>
              <a:rPr lang="en-US" sz="1300" dirty="0"/>
              <a:t>: Categorical variable indicating whether the customer has streaming movies service.</a:t>
            </a:r>
          </a:p>
          <a:p>
            <a:r>
              <a:rPr lang="en-US" sz="1300" dirty="0"/>
              <a:t>Contract: Categorical variable indicating the type of contract the customer is on (e.g., month-to-month, yearly).</a:t>
            </a:r>
          </a:p>
          <a:p>
            <a:r>
              <a:rPr lang="en-US" sz="1300" dirty="0" err="1"/>
              <a:t>MonthlyCharges</a:t>
            </a:r>
            <a:r>
              <a:rPr lang="en-US" sz="1300" dirty="0"/>
              <a:t> (numeric): Numeric variable representing the monthly charges incurred by the customer.</a:t>
            </a:r>
          </a:p>
          <a:p>
            <a:r>
              <a:rPr lang="en-US" sz="1300" dirty="0" err="1"/>
              <a:t>TotalCharges</a:t>
            </a:r>
            <a:r>
              <a:rPr lang="en-US" sz="1300" dirty="0"/>
              <a:t> (numeric): Numeric variable representing the total charges incurred by the customer.</a:t>
            </a:r>
          </a:p>
          <a:p>
            <a:r>
              <a:rPr lang="en-US" sz="1300" dirty="0"/>
              <a:t>Churn: Binary variable indicating whether the customer has churned (cancelled their subscription).</a:t>
            </a:r>
            <a:endParaRPr lang="en-IN" sz="1300" dirty="0"/>
          </a:p>
        </p:txBody>
      </p:sp>
    </p:spTree>
    <p:extLst>
      <p:ext uri="{BB962C8B-B14F-4D97-AF65-F5344CB8AC3E}">
        <p14:creationId xmlns:p14="http://schemas.microsoft.com/office/powerpoint/2010/main" val="86424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AC27-ACE7-6ADC-3DFE-77F553BADE32}"/>
              </a:ext>
            </a:extLst>
          </p:cNvPr>
          <p:cNvSpPr>
            <a:spLocks noGrp="1"/>
          </p:cNvSpPr>
          <p:nvPr>
            <p:ph type="title"/>
          </p:nvPr>
        </p:nvSpPr>
        <p:spPr>
          <a:xfrm>
            <a:off x="913796" y="-19878"/>
            <a:ext cx="10353761" cy="1326321"/>
          </a:xfrm>
        </p:spPr>
        <p:txBody>
          <a:bodyPr/>
          <a:lstStyle/>
          <a:p>
            <a:r>
              <a:rPr lang="en-US" dirty="0"/>
              <a:t>Exploratory data analysis</a:t>
            </a:r>
            <a:endParaRPr lang="en-IN" dirty="0"/>
          </a:p>
        </p:txBody>
      </p:sp>
      <p:pic>
        <p:nvPicPr>
          <p:cNvPr id="5" name="Content Placeholder 4">
            <a:extLst>
              <a:ext uri="{FF2B5EF4-FFF2-40B4-BE49-F238E27FC236}">
                <a16:creationId xmlns:a16="http://schemas.microsoft.com/office/drawing/2014/main" id="{60E891F2-F6B7-6DAF-86C6-DA56F3DCF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928" y="1595640"/>
            <a:ext cx="7163800" cy="2074248"/>
          </a:xfrm>
        </p:spPr>
      </p:pic>
      <p:sp>
        <p:nvSpPr>
          <p:cNvPr id="6" name="TextBox 5">
            <a:extLst>
              <a:ext uri="{FF2B5EF4-FFF2-40B4-BE49-F238E27FC236}">
                <a16:creationId xmlns:a16="http://schemas.microsoft.com/office/drawing/2014/main" id="{1216747D-A00D-D5FD-C351-918CED8ECB7B}"/>
              </a:ext>
            </a:extLst>
          </p:cNvPr>
          <p:cNvSpPr txBox="1"/>
          <p:nvPr/>
        </p:nvSpPr>
        <p:spPr>
          <a:xfrm>
            <a:off x="611463" y="1121777"/>
            <a:ext cx="9024730"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Removing </a:t>
            </a:r>
            <a:r>
              <a:rPr lang="en-US" dirty="0" err="1"/>
              <a:t>Cust_id</a:t>
            </a:r>
            <a:r>
              <a:rPr lang="en-US" dirty="0"/>
              <a:t> column as it has nothing to do with the analysis of churn.</a:t>
            </a:r>
            <a:endParaRPr lang="en-IN" dirty="0"/>
          </a:p>
        </p:txBody>
      </p:sp>
      <p:sp>
        <p:nvSpPr>
          <p:cNvPr id="7" name="TextBox 6">
            <a:extLst>
              <a:ext uri="{FF2B5EF4-FFF2-40B4-BE49-F238E27FC236}">
                <a16:creationId xmlns:a16="http://schemas.microsoft.com/office/drawing/2014/main" id="{B05F03A8-6609-A268-3C5F-8C9B6D48B5FD}"/>
              </a:ext>
            </a:extLst>
          </p:cNvPr>
          <p:cNvSpPr txBox="1"/>
          <p:nvPr/>
        </p:nvSpPr>
        <p:spPr>
          <a:xfrm>
            <a:off x="611463" y="3869635"/>
            <a:ext cx="8426520"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Replacing  “?” with Mean value in </a:t>
            </a:r>
            <a:r>
              <a:rPr lang="en-US" dirty="0" err="1"/>
              <a:t>MonthlyCharges</a:t>
            </a:r>
            <a:r>
              <a:rPr lang="en-US" dirty="0"/>
              <a:t> column.</a:t>
            </a:r>
            <a:endParaRPr lang="en-IN" dirty="0"/>
          </a:p>
        </p:txBody>
      </p:sp>
      <p:pic>
        <p:nvPicPr>
          <p:cNvPr id="11" name="Picture 10">
            <a:extLst>
              <a:ext uri="{FF2B5EF4-FFF2-40B4-BE49-F238E27FC236}">
                <a16:creationId xmlns:a16="http://schemas.microsoft.com/office/drawing/2014/main" id="{8970B27B-698F-9B50-CA1F-470CA1E0E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928" y="4238967"/>
            <a:ext cx="6661168" cy="733221"/>
          </a:xfrm>
          <a:prstGeom prst="rect">
            <a:avLst/>
          </a:prstGeom>
        </p:spPr>
      </p:pic>
      <p:pic>
        <p:nvPicPr>
          <p:cNvPr id="13" name="Picture 12">
            <a:extLst>
              <a:ext uri="{FF2B5EF4-FFF2-40B4-BE49-F238E27FC236}">
                <a16:creationId xmlns:a16="http://schemas.microsoft.com/office/drawing/2014/main" id="{EE79C70A-8ADA-3668-BABE-4125DAB227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1928" y="4972188"/>
            <a:ext cx="6661168" cy="1581065"/>
          </a:xfrm>
          <a:prstGeom prst="rect">
            <a:avLst/>
          </a:prstGeom>
        </p:spPr>
      </p:pic>
    </p:spTree>
    <p:extLst>
      <p:ext uri="{BB962C8B-B14F-4D97-AF65-F5344CB8AC3E}">
        <p14:creationId xmlns:p14="http://schemas.microsoft.com/office/powerpoint/2010/main" val="165191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90C3-377E-DCC5-C067-1722A8B3475D}"/>
              </a:ext>
            </a:extLst>
          </p:cNvPr>
          <p:cNvSpPr>
            <a:spLocks noGrp="1"/>
          </p:cNvSpPr>
          <p:nvPr>
            <p:ph type="title"/>
          </p:nvPr>
        </p:nvSpPr>
        <p:spPr>
          <a:xfrm>
            <a:off x="913796" y="0"/>
            <a:ext cx="10353761" cy="1326321"/>
          </a:xfrm>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A8DAD6C8-2023-0E1F-CDAB-6A517A5CC145}"/>
              </a:ext>
            </a:extLst>
          </p:cNvPr>
          <p:cNvSpPr>
            <a:spLocks noGrp="1"/>
          </p:cNvSpPr>
          <p:nvPr>
            <p:ph idx="1"/>
          </p:nvPr>
        </p:nvSpPr>
        <p:spPr>
          <a:xfrm>
            <a:off x="913795" y="1274054"/>
            <a:ext cx="10353762" cy="485907"/>
          </a:xfrm>
        </p:spPr>
        <p:txBody>
          <a:bodyPr/>
          <a:lstStyle/>
          <a:p>
            <a:r>
              <a:rPr lang="en-US" dirty="0"/>
              <a:t>Replacing empty space with mean in </a:t>
            </a:r>
            <a:r>
              <a:rPr lang="en-US" dirty="0" err="1"/>
              <a:t>TotalCharges</a:t>
            </a:r>
            <a:r>
              <a:rPr lang="en-US" dirty="0"/>
              <a:t> column.</a:t>
            </a:r>
          </a:p>
          <a:p>
            <a:pPr marL="0" indent="0">
              <a:buNone/>
            </a:pPr>
            <a:endParaRPr lang="en-IN" dirty="0"/>
          </a:p>
        </p:txBody>
      </p:sp>
      <p:pic>
        <p:nvPicPr>
          <p:cNvPr id="5" name="Picture 4">
            <a:extLst>
              <a:ext uri="{FF2B5EF4-FFF2-40B4-BE49-F238E27FC236}">
                <a16:creationId xmlns:a16="http://schemas.microsoft.com/office/drawing/2014/main" id="{1228E482-FA21-787E-FF85-EBC4E2A0B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226" y="1973467"/>
            <a:ext cx="7103165" cy="3777976"/>
          </a:xfrm>
          <a:prstGeom prst="rect">
            <a:avLst/>
          </a:prstGeom>
        </p:spPr>
      </p:pic>
    </p:spTree>
    <p:extLst>
      <p:ext uri="{BB962C8B-B14F-4D97-AF65-F5344CB8AC3E}">
        <p14:creationId xmlns:p14="http://schemas.microsoft.com/office/powerpoint/2010/main" val="183071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3CCD-2D8F-FD4D-19E8-0ED96BB9531F}"/>
              </a:ext>
            </a:extLst>
          </p:cNvPr>
          <p:cNvSpPr>
            <a:spLocks noGrp="1"/>
          </p:cNvSpPr>
          <p:nvPr>
            <p:ph type="title"/>
          </p:nvPr>
        </p:nvSpPr>
        <p:spPr>
          <a:xfrm>
            <a:off x="913796" y="212035"/>
            <a:ext cx="10353761" cy="1326321"/>
          </a:xfrm>
        </p:spPr>
        <p:txBody>
          <a:bodyPr/>
          <a:lstStyle/>
          <a:p>
            <a:r>
              <a:rPr lang="en-IN" dirty="0"/>
              <a:t>Information about the </a:t>
            </a:r>
            <a:r>
              <a:rPr lang="en-IN" dirty="0" err="1"/>
              <a:t>DataFrame</a:t>
            </a:r>
            <a:endParaRPr lang="en-IN" dirty="0"/>
          </a:p>
        </p:txBody>
      </p:sp>
      <p:pic>
        <p:nvPicPr>
          <p:cNvPr id="5" name="Content Placeholder 4">
            <a:extLst>
              <a:ext uri="{FF2B5EF4-FFF2-40B4-BE49-F238E27FC236}">
                <a16:creationId xmlns:a16="http://schemas.microsoft.com/office/drawing/2014/main" id="{778595DE-47A4-B9BF-CAFA-E936EDC645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1652" y="1881809"/>
            <a:ext cx="6546573" cy="3875460"/>
          </a:xfrm>
        </p:spPr>
      </p:pic>
    </p:spTree>
    <p:extLst>
      <p:ext uri="{BB962C8B-B14F-4D97-AF65-F5344CB8AC3E}">
        <p14:creationId xmlns:p14="http://schemas.microsoft.com/office/powerpoint/2010/main" val="86521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39EB-5825-73DF-7DDC-6BA9E613DF96}"/>
              </a:ext>
            </a:extLst>
          </p:cNvPr>
          <p:cNvSpPr>
            <a:spLocks noGrp="1"/>
          </p:cNvSpPr>
          <p:nvPr>
            <p:ph type="title"/>
          </p:nvPr>
        </p:nvSpPr>
        <p:spPr>
          <a:xfrm>
            <a:off x="913795" y="225287"/>
            <a:ext cx="10353761" cy="1326321"/>
          </a:xfrm>
        </p:spPr>
        <p:txBody>
          <a:bodyPr/>
          <a:lstStyle/>
          <a:p>
            <a:r>
              <a:rPr lang="en-IN" dirty="0"/>
              <a:t>Visualizing the data</a:t>
            </a:r>
          </a:p>
        </p:txBody>
      </p:sp>
      <p:pic>
        <p:nvPicPr>
          <p:cNvPr id="15" name="Content Placeholder 14">
            <a:extLst>
              <a:ext uri="{FF2B5EF4-FFF2-40B4-BE49-F238E27FC236}">
                <a16:creationId xmlns:a16="http://schemas.microsoft.com/office/drawing/2014/main" id="{17F0EA5E-FB4A-1AA2-7ADB-248D1A601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548" y="1419638"/>
            <a:ext cx="5172996" cy="2581635"/>
          </a:xfrm>
        </p:spPr>
      </p:pic>
      <p:pic>
        <p:nvPicPr>
          <p:cNvPr id="17" name="Picture 16">
            <a:extLst>
              <a:ext uri="{FF2B5EF4-FFF2-40B4-BE49-F238E27FC236}">
                <a16:creationId xmlns:a16="http://schemas.microsoft.com/office/drawing/2014/main" id="{6FB39FAB-F234-DBA0-64A7-89BB4E5EA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547" y="1419638"/>
            <a:ext cx="5233256" cy="2581635"/>
          </a:xfrm>
          <a:prstGeom prst="rect">
            <a:avLst/>
          </a:prstGeom>
        </p:spPr>
      </p:pic>
      <p:pic>
        <p:nvPicPr>
          <p:cNvPr id="19" name="Picture 18">
            <a:extLst>
              <a:ext uri="{FF2B5EF4-FFF2-40B4-BE49-F238E27FC236}">
                <a16:creationId xmlns:a16="http://schemas.microsoft.com/office/drawing/2014/main" id="{CDFA2F67-EF21-C3D0-C20F-E9A253753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48" y="4147545"/>
            <a:ext cx="5172996" cy="2581634"/>
          </a:xfrm>
          <a:prstGeom prst="rect">
            <a:avLst/>
          </a:prstGeom>
        </p:spPr>
      </p:pic>
      <p:pic>
        <p:nvPicPr>
          <p:cNvPr id="21" name="Picture 20">
            <a:extLst>
              <a:ext uri="{FF2B5EF4-FFF2-40B4-BE49-F238E27FC236}">
                <a16:creationId xmlns:a16="http://schemas.microsoft.com/office/drawing/2014/main" id="{B894FB71-44FB-0247-2CCF-4853077D2C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7547" y="4114202"/>
            <a:ext cx="5233256" cy="2648320"/>
          </a:xfrm>
          <a:prstGeom prst="rect">
            <a:avLst/>
          </a:prstGeom>
        </p:spPr>
      </p:pic>
    </p:spTree>
    <p:extLst>
      <p:ext uri="{BB962C8B-B14F-4D97-AF65-F5344CB8AC3E}">
        <p14:creationId xmlns:p14="http://schemas.microsoft.com/office/powerpoint/2010/main" val="185913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2915</TotalTime>
  <Words>574</Words>
  <Application>Microsoft Office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Helvetica Neue</vt:lpstr>
      <vt:lpstr>Rockwell</vt:lpstr>
      <vt:lpstr>Söhne</vt:lpstr>
      <vt:lpstr>Damask</vt:lpstr>
      <vt:lpstr>Customer Churn prediction</vt:lpstr>
      <vt:lpstr>objective</vt:lpstr>
      <vt:lpstr>Importing Libraries</vt:lpstr>
      <vt:lpstr>Reading the csv as Dataframe</vt:lpstr>
      <vt:lpstr>features description</vt:lpstr>
      <vt:lpstr>Exploratory data analysis</vt:lpstr>
      <vt:lpstr>Exploratory data analysis</vt:lpstr>
      <vt:lpstr>Information about the DataFrame</vt:lpstr>
      <vt:lpstr>Visualizing the data</vt:lpstr>
      <vt:lpstr>insights</vt:lpstr>
      <vt:lpstr>Encoding the categorical data</vt:lpstr>
      <vt:lpstr>Feature scaling numerical columns</vt:lpstr>
      <vt:lpstr>EDA is done and now we can move to machine learning  </vt:lpstr>
      <vt:lpstr>Splitting the dataframe into x and y</vt:lpstr>
      <vt:lpstr>Splitting dataset in train and test</vt:lpstr>
      <vt:lpstr>Model Building </vt:lpstr>
      <vt:lpstr>Model evaluation</vt:lpstr>
      <vt:lpstr>Hyper Tuning </vt:lpstr>
      <vt:lpstr>PowerPoint Presentation</vt:lpstr>
      <vt:lpstr>PowerPoint Presentation</vt:lpstr>
      <vt:lpstr>PowerPoint Presentation</vt:lpstr>
      <vt:lpstr>Evaluating the model performance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rigved tupsakhare</dc:creator>
  <cp:lastModifiedBy>rigved tupsakhare</cp:lastModifiedBy>
  <cp:revision>4</cp:revision>
  <dcterms:created xsi:type="dcterms:W3CDTF">2024-03-10T05:50:23Z</dcterms:created>
  <dcterms:modified xsi:type="dcterms:W3CDTF">2024-03-12T06:26:06Z</dcterms:modified>
</cp:coreProperties>
</file>