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66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9BB"/>
    <a:srgbClr val="9D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1842C-DDC9-4DAF-A16F-B1CECF480837}" v="23" dt="2021-12-06T18:13:19.079"/>
    <p1510:client id="{3D2F897C-9691-4162-AE7D-7F7E3FD37368}" v="1319" dt="2021-12-06T00:57:18.321"/>
    <p1510:client id="{46ADB713-C92A-48DD-90B0-C39096490757}" v="47" dt="2021-12-06T17:35:52.002"/>
    <p1510:client id="{56DEC707-8FDD-4C73-AF93-51912591A1D1}" v="84" dt="2021-12-06T02:11:11.578"/>
    <p1510:client id="{96673414-25D6-4B2B-A739-935011871B37}" v="16" dt="2021-12-06T21:33:32.921"/>
    <p1510:client id="{9A3AA22F-0B1C-48D5-A847-996BF5DE20B1}" v="129" dt="2021-12-06T04:45:16.628"/>
    <p1510:client id="{C0CE45D2-85D8-4128-BF0C-1D39171AF25A}" v="86" dt="2021-12-06T21:34:01.192"/>
    <p1510:client id="{FBED720E-DE0D-4429-9104-C110FA31E735}" v="44" dt="2021-12-06T20:37:40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4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823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6,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31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" TargetMode="External"/><Relationship Id="rId2" Type="http://schemas.openxmlformats.org/officeDocument/2006/relationships/hyperlink" Target="https://www.statista.com/statistics/1219772/industrial-automation-market-size-worldw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swers.gazebosi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DD-kiT8jO0?feature=oembed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bPEWvIDqz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Robotic Arm with enhanced reachable workspace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Rigved </a:t>
            </a:r>
            <a:r>
              <a:rPr lang="en-US" sz="1400" err="1">
                <a:solidFill>
                  <a:schemeClr val="bg1"/>
                </a:solidFill>
              </a:rPr>
              <a:t>kulkarni</a:t>
            </a:r>
            <a:r>
              <a:rPr lang="en-US" sz="1400">
                <a:solidFill>
                  <a:schemeClr val="bg1"/>
                </a:solidFill>
              </a:rPr>
              <a:t> &amp; </a:t>
            </a:r>
            <a:r>
              <a:rPr lang="en-US" sz="1400" err="1">
                <a:solidFill>
                  <a:schemeClr val="bg1"/>
                </a:solidFill>
              </a:rPr>
              <a:t>alec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lahr</a:t>
            </a:r>
          </a:p>
        </p:txBody>
      </p:sp>
      <p:pic>
        <p:nvPicPr>
          <p:cNvPr id="12" name="Picture 3" descr="White 3D rendering of a honeycomb">
            <a:extLst>
              <a:ext uri="{FF2B5EF4-FFF2-40B4-BE49-F238E27FC236}">
                <a16:creationId xmlns:a16="http://schemas.microsoft.com/office/drawing/2014/main" id="{8ECCDFF0-D420-4067-B108-EA29F2F50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1" r="1" b="13964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D3A-8A8E-4CAC-88F3-E39A368B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DF94-3368-48B4-8A1C-547D459F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Choosing robot dimensions to avoid self-collision while minimizing weight</a:t>
            </a:r>
          </a:p>
          <a:p>
            <a:r>
              <a:rPr lang="en-US"/>
              <a:t>Robot toppling due to small base and higher position of center of mass. Countered by increasing the surface area of the base</a:t>
            </a:r>
          </a:p>
          <a:p>
            <a:r>
              <a:rPr lang="en-US"/>
              <a:t>Unclean reexport to URDF messed up joint origins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98AB-8AAF-4509-80DB-0C5E1512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9830"/>
            <a:ext cx="10241280" cy="614208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382A-6451-4CB6-877A-F09704EF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0380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Spherically Reaching Robotic Arm benefits:</a:t>
            </a:r>
          </a:p>
          <a:p>
            <a:pPr lvl="1"/>
            <a:r>
              <a:rPr lang="en-US"/>
              <a:t>Increased </a:t>
            </a:r>
            <a:r>
              <a:rPr lang="en-US" b="1"/>
              <a:t>reachable workspace</a:t>
            </a:r>
          </a:p>
          <a:p>
            <a:pPr lvl="1"/>
            <a:r>
              <a:rPr lang="en-US"/>
              <a:t>Increase in </a:t>
            </a:r>
            <a:r>
              <a:rPr lang="en-US" b="1"/>
              <a:t>number of configurations</a:t>
            </a:r>
            <a:r>
              <a:rPr lang="en-US"/>
              <a:t> for the same end position</a:t>
            </a:r>
          </a:p>
          <a:p>
            <a:r>
              <a:rPr lang="en-US"/>
              <a:t>Path planning library benefits:</a:t>
            </a:r>
          </a:p>
          <a:p>
            <a:pPr lvl="1"/>
            <a:r>
              <a:rPr lang="en-US" b="1"/>
              <a:t>Smoother transition</a:t>
            </a:r>
            <a:r>
              <a:rPr lang="en-US"/>
              <a:t> between configurations</a:t>
            </a:r>
          </a:p>
          <a:p>
            <a:pPr lvl="1"/>
            <a:r>
              <a:rPr lang="en-US"/>
              <a:t>Collision free </a:t>
            </a:r>
            <a:r>
              <a:rPr lang="en-US" b="1"/>
              <a:t>optimal path</a:t>
            </a:r>
            <a:r>
              <a:rPr lang="en-US"/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348333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437D-3879-4599-B19D-B5432707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57" y="-283258"/>
            <a:ext cx="10241280" cy="1234440"/>
          </a:xfrm>
        </p:spPr>
        <p:txBody>
          <a:bodyPr/>
          <a:lstStyle/>
          <a:p>
            <a:pPr algn="ctr"/>
            <a:r>
              <a:rPr lang="en-US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2A80-C593-4883-A759-B5950BAF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757" y="1461568"/>
            <a:ext cx="10241280" cy="4601486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300" b="1"/>
              <a:t>B O T H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/>
              <a:t>Problem formulation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/>
              <a:t>Robot design</a:t>
            </a:r>
          </a:p>
          <a:p>
            <a:pPr marL="0" indent="0" algn="ctr">
              <a:buNone/>
            </a:pPr>
            <a:r>
              <a:rPr lang="en-US" sz="3300" b="1"/>
              <a:t>A L E C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/>
              <a:t>CAD model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/>
              <a:t>Forward kinematics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/>
              <a:t>Inverse kinematics</a:t>
            </a:r>
          </a:p>
          <a:p>
            <a:pPr marL="0" indent="0" algn="ctr">
              <a:buNone/>
            </a:pPr>
            <a:r>
              <a:rPr lang="en-US" sz="3300" b="1"/>
              <a:t>R I G V E D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/>
              <a:t>Gazebo &amp; </a:t>
            </a:r>
            <a:r>
              <a:rPr lang="en-US" err="1"/>
              <a:t>RViz</a:t>
            </a:r>
            <a:r>
              <a:rPr lang="en-US"/>
              <a:t> visualization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/>
              <a:t>Path planning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89ED9-E761-4CA5-B665-C9ABCD267C31}"/>
              </a:ext>
            </a:extLst>
          </p:cNvPr>
          <p:cNvCxnSpPr/>
          <p:nvPr/>
        </p:nvCxnSpPr>
        <p:spPr>
          <a:xfrm>
            <a:off x="3404171" y="1182385"/>
            <a:ext cx="5428177" cy="0"/>
          </a:xfrm>
          <a:prstGeom prst="straightConnector1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F3D64-2557-42B9-9384-7371A0DF3134}"/>
              </a:ext>
            </a:extLst>
          </p:cNvPr>
          <p:cNvCxnSpPr>
            <a:cxnSpLocks/>
          </p:cNvCxnSpPr>
          <p:nvPr/>
        </p:nvCxnSpPr>
        <p:spPr>
          <a:xfrm flipV="1">
            <a:off x="5484688" y="1875890"/>
            <a:ext cx="1215774" cy="8562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FDE0E6-CD67-4439-9AE7-BD5854831B89}"/>
              </a:ext>
            </a:extLst>
          </p:cNvPr>
          <p:cNvCxnSpPr>
            <a:cxnSpLocks/>
          </p:cNvCxnSpPr>
          <p:nvPr/>
        </p:nvCxnSpPr>
        <p:spPr>
          <a:xfrm flipV="1">
            <a:off x="5510373" y="3237215"/>
            <a:ext cx="1215774" cy="8562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BA62F-8E2C-4316-B8D2-4FB42B43490F}"/>
              </a:ext>
            </a:extLst>
          </p:cNvPr>
          <p:cNvCxnSpPr>
            <a:cxnSpLocks/>
          </p:cNvCxnSpPr>
          <p:nvPr/>
        </p:nvCxnSpPr>
        <p:spPr>
          <a:xfrm flipV="1">
            <a:off x="5193284" y="5009509"/>
            <a:ext cx="1780852" cy="8562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6B6B-4A76-488A-B758-B4460FB2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B68B-6BCB-4318-BD44-5B19290B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Statista. (2020). </a:t>
            </a:r>
            <a:r>
              <a:rPr lang="en-US" i="1">
                <a:ea typeface="+mn-lt"/>
                <a:cs typeface="+mn-lt"/>
              </a:rPr>
              <a:t>Size of the global industrial automation market from 2019 to 2026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>
                <a:ea typeface="+mn-lt"/>
                <a:cs typeface="+mn-lt"/>
                <a:hlinkClick r:id="rId2"/>
              </a:rPr>
              <a:t>https://www.statista.com/statistics/1219772/industrial-automation-market-size-worldwide/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Mark W. Spong, Seth Hutchinson, and M. Vidyasagar John Wiley &amp; Sons (2006), Robot Modeling and Control, ISBN-10 0-471-64990-2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http://wiki.ros.org/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https://answers.gazebosim.org/</a:t>
            </a:r>
          </a:p>
          <a:p>
            <a:r>
              <a:rPr lang="en-US">
                <a:ea typeface="+mn-lt"/>
                <a:cs typeface="+mn-lt"/>
              </a:rPr>
              <a:t>https://answers.ros.org/</a:t>
            </a:r>
          </a:p>
        </p:txBody>
      </p:sp>
    </p:spTree>
    <p:extLst>
      <p:ext uri="{BB962C8B-B14F-4D97-AF65-F5344CB8AC3E}">
        <p14:creationId xmlns:p14="http://schemas.microsoft.com/office/powerpoint/2010/main" val="37795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B224-31EF-463D-ADE3-60670A0C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DFB9-082F-4B4F-A308-D2251543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r>
              <a:rPr lang="en-US" sz="1800"/>
              <a:t>Problem &amp; Motivation</a:t>
            </a:r>
            <a:endParaRPr lang="en-US"/>
          </a:p>
          <a:p>
            <a:pPr marL="342900" indent="-342900">
              <a:buAutoNum type="arabicPeriod"/>
            </a:pPr>
            <a:r>
              <a:rPr lang="en-US" sz="1800"/>
              <a:t>Method</a:t>
            </a:r>
          </a:p>
          <a:p>
            <a:pPr marL="342900" indent="-342900">
              <a:buAutoNum type="arabicPeriod"/>
            </a:pPr>
            <a:r>
              <a:rPr lang="en-US" sz="1800"/>
              <a:t>Robot Design</a:t>
            </a:r>
          </a:p>
          <a:p>
            <a:pPr marL="342900" indent="-342900">
              <a:buAutoNum type="arabicPeriod"/>
            </a:pPr>
            <a:r>
              <a:rPr lang="en-US" sz="1800"/>
              <a:t>Forward Kinematics</a:t>
            </a:r>
          </a:p>
          <a:p>
            <a:pPr marL="342900" indent="-342900">
              <a:buAutoNum type="arabicPeriod"/>
            </a:pPr>
            <a:r>
              <a:rPr lang="en-US" sz="1800"/>
              <a:t>Inverse Kinematics</a:t>
            </a:r>
          </a:p>
          <a:p>
            <a:pPr marL="342900" indent="-342900">
              <a:buAutoNum type="arabicPeriod"/>
            </a:pPr>
            <a:r>
              <a:rPr lang="en-US" sz="1800"/>
              <a:t>Simulation</a:t>
            </a:r>
          </a:p>
          <a:p>
            <a:pPr marL="342900" indent="-342900">
              <a:buAutoNum type="arabicPeriod"/>
            </a:pPr>
            <a:r>
              <a:rPr lang="en-US" sz="1800"/>
              <a:t>Challenges</a:t>
            </a:r>
          </a:p>
          <a:p>
            <a:pPr marL="342900" indent="-342900">
              <a:buAutoNum type="arabicPeriod"/>
            </a:pPr>
            <a:r>
              <a:rPr lang="en-US" sz="1800"/>
              <a:t>Individual Contributions</a:t>
            </a:r>
          </a:p>
          <a:p>
            <a:pPr marL="342900" indent="-342900">
              <a:buAutoNum type="arabicPeriod"/>
            </a:pPr>
            <a:r>
              <a:rPr lang="en-US" sz="1800"/>
              <a:t>Conclusion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923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C2C2-B302-46E9-B84F-B6534D50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45BC-DA50-4E97-AFBD-8D96975F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b="1" i="1"/>
              <a:t>Original project topic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Comau NM45 robot arm</a:t>
            </a:r>
          </a:p>
          <a:p>
            <a:r>
              <a:rPr lang="en-US"/>
              <a:t>Noticed limited reachable workspace problem</a:t>
            </a:r>
          </a:p>
          <a:p>
            <a:r>
              <a:rPr lang="en-US" b="1" i="1"/>
              <a:t>Revised project topic</a:t>
            </a:r>
            <a:r>
              <a:rPr lang="en-US"/>
              <a:t>: Design a robot arm with a fuller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                                 reachable workspace </a:t>
            </a:r>
          </a:p>
          <a:p>
            <a:endParaRPr lang="en-US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05A38AF-88DA-44BA-B53A-C4ABBD9E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73" y="2324055"/>
            <a:ext cx="3856233" cy="34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2E70-A08B-419D-90BC-64EE5106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9DB1493-4F87-49FF-BD7E-2DBD4B4A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b="1"/>
              <a:t>Identify</a:t>
            </a:r>
            <a:r>
              <a:rPr lang="en-US"/>
              <a:t> constraints on workspace</a:t>
            </a:r>
            <a:endParaRPr lang="en-US" b="1"/>
          </a:p>
          <a:p>
            <a:pPr marL="457200" indent="-457200">
              <a:buAutoNum type="arabicPeriod"/>
            </a:pPr>
            <a:r>
              <a:rPr lang="en-US" b="1"/>
              <a:t>Sketch</a:t>
            </a:r>
            <a:r>
              <a:rPr lang="en-US"/>
              <a:t> concept design</a:t>
            </a:r>
          </a:p>
          <a:p>
            <a:pPr marL="457200" indent="-457200">
              <a:buAutoNum type="arabicPeriod"/>
            </a:pPr>
            <a:r>
              <a:rPr lang="en-US" b="1"/>
              <a:t>Create </a:t>
            </a:r>
            <a:r>
              <a:rPr lang="en-US"/>
              <a:t>CAD model</a:t>
            </a:r>
          </a:p>
          <a:p>
            <a:pPr marL="457200" indent="-457200">
              <a:buAutoNum type="arabicPeriod"/>
            </a:pPr>
            <a:r>
              <a:rPr lang="en-US" b="1"/>
              <a:t>Simulate</a:t>
            </a:r>
            <a:r>
              <a:rPr lang="en-US"/>
              <a:t> robot</a:t>
            </a:r>
          </a:p>
        </p:txBody>
      </p:sp>
      <p:pic>
        <p:nvPicPr>
          <p:cNvPr id="16" name="Picture 16" descr="A picture containing tool&#10;&#10;Description automatically generated">
            <a:extLst>
              <a:ext uri="{FF2B5EF4-FFF2-40B4-BE49-F238E27FC236}">
                <a16:creationId xmlns:a16="http://schemas.microsoft.com/office/drawing/2014/main" id="{9891DF97-3ACD-4091-BD52-56A0C5D4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597" y="-3661"/>
            <a:ext cx="1905000" cy="2333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F5A646-D255-4D29-9FA0-3258DC2A1729}"/>
              </a:ext>
            </a:extLst>
          </p:cNvPr>
          <p:cNvSpPr txBox="1"/>
          <p:nvPr/>
        </p:nvSpPr>
        <p:spPr>
          <a:xfrm>
            <a:off x="7233007" y="794534"/>
            <a:ext cx="1655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Link 2 geometry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CD851-C6C4-40D9-BA3A-DDB8CED68DDA}"/>
              </a:ext>
            </a:extLst>
          </p:cNvPr>
          <p:cNvCxnSpPr/>
          <p:nvPr/>
        </p:nvCxnSpPr>
        <p:spPr>
          <a:xfrm>
            <a:off x="8889607" y="1017033"/>
            <a:ext cx="1077073" cy="1010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087CA1F3-BBDF-4610-9E5A-0B8873B0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50" y="1463585"/>
            <a:ext cx="2455203" cy="2552379"/>
          </a:xfrm>
          <a:prstGeom prst="rect">
            <a:avLst/>
          </a:prstGeom>
        </p:spPr>
      </p:pic>
      <p:pic>
        <p:nvPicPr>
          <p:cNvPr id="22" name="Picture 22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CDF634B5-1090-445D-9846-BF020FB5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052" y="2556909"/>
            <a:ext cx="3984660" cy="1487327"/>
          </a:xfrm>
          <a:prstGeom prst="rect">
            <a:avLst/>
          </a:prstGeom>
        </p:spPr>
      </p:pic>
      <p:pic>
        <p:nvPicPr>
          <p:cNvPr id="23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1F39EF-BEE4-46E9-B764-7DF033A8A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247" y="3301322"/>
            <a:ext cx="2294989" cy="29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1FE83-1621-4D3D-A0B3-4B3DB971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3" y="2463419"/>
            <a:ext cx="2929372" cy="314581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Robot Design</a:t>
            </a:r>
          </a:p>
        </p:txBody>
      </p:sp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F2B10064-BC32-4C01-AF74-E0F52AF1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07" y="1445676"/>
            <a:ext cx="4046397" cy="5135282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7C362EF-168A-4BD2-BDD0-02E6045A2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2682" y="1444987"/>
            <a:ext cx="4097645" cy="5136663"/>
          </a:xfrm>
          <a:prstGeom prst="rect">
            <a:avLst/>
          </a:prstGeom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5E17300C-0D08-4742-AE64-FC6E6A5E09CE}"/>
              </a:ext>
            </a:extLst>
          </p:cNvPr>
          <p:cNvSpPr txBox="1">
            <a:spLocks/>
          </p:cNvSpPr>
          <p:nvPr/>
        </p:nvSpPr>
        <p:spPr>
          <a:xfrm>
            <a:off x="5575444" y="622511"/>
            <a:ext cx="6534022" cy="16562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C-Shaped link 2                  Spherical wrist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2965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E161F-986F-4ADD-B447-B1907A93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Forward Kinematics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D484E8F-8005-437C-897B-F9541B96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79" y="354459"/>
            <a:ext cx="4918933" cy="649906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ADBC4-A1E1-42AD-A4F9-9BCA8D59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67472"/>
              </p:ext>
            </p:extLst>
          </p:nvPr>
        </p:nvGraphicFramePr>
        <p:xfrm>
          <a:off x="5179887" y="2750649"/>
          <a:ext cx="2850988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56">
                  <a:extLst>
                    <a:ext uri="{9D8B030D-6E8A-4147-A177-3AD203B41FA5}">
                      <a16:colId xmlns:a16="http://schemas.microsoft.com/office/drawing/2014/main" val="3494558088"/>
                    </a:ext>
                  </a:extLst>
                </a:gridCol>
                <a:gridCol w="565056">
                  <a:extLst>
                    <a:ext uri="{9D8B030D-6E8A-4147-A177-3AD203B41FA5}">
                      <a16:colId xmlns:a16="http://schemas.microsoft.com/office/drawing/2014/main" val="3307548180"/>
                    </a:ext>
                  </a:extLst>
                </a:gridCol>
                <a:gridCol w="565056">
                  <a:extLst>
                    <a:ext uri="{9D8B030D-6E8A-4147-A177-3AD203B41FA5}">
                      <a16:colId xmlns:a16="http://schemas.microsoft.com/office/drawing/2014/main" val="2802616445"/>
                    </a:ext>
                  </a:extLst>
                </a:gridCol>
                <a:gridCol w="565056">
                  <a:extLst>
                    <a:ext uri="{9D8B030D-6E8A-4147-A177-3AD203B41FA5}">
                      <a16:colId xmlns:a16="http://schemas.microsoft.com/office/drawing/2014/main" val="1093718195"/>
                    </a:ext>
                  </a:extLst>
                </a:gridCol>
                <a:gridCol w="590764">
                  <a:extLst>
                    <a:ext uri="{9D8B030D-6E8A-4147-A177-3AD203B41FA5}">
                      <a16:colId xmlns:a16="http://schemas.microsoft.com/office/drawing/2014/main" val="339586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α</a:t>
                      </a:r>
                      <a:endParaRPr lang="el-GR" sz="28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Θ</a:t>
                      </a:r>
                      <a:endParaRPr lang="el-GR" sz="28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8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0-1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-90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Θ</a:t>
                      </a:r>
                      <a:r>
                        <a:rPr lang="el-GR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l-GR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121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1-2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Θ</a:t>
                      </a:r>
                      <a:r>
                        <a:rPr lang="el-GR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l-GR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-90</a:t>
                      </a:r>
                      <a:endParaRPr lang="el-GR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04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2-3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lang="en-US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97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3-d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-90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lang="en-US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Θ</a:t>
                      </a:r>
                      <a:r>
                        <a:rPr lang="el-GR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l-GR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86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d-4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</a:t>
                      </a:r>
                      <a:r>
                        <a:rPr lang="en-US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83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4-5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Θ</a:t>
                      </a:r>
                      <a:r>
                        <a:rPr lang="el-GR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l-GR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01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5-6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-90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Θ</a:t>
                      </a:r>
                      <a:r>
                        <a:rPr lang="el-GR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l-GR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96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6-7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</a:t>
                      </a:r>
                      <a:r>
                        <a:rPr lang="en-US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Θ</a:t>
                      </a:r>
                      <a:r>
                        <a:rPr lang="el-GR" sz="1200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l-GR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7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0E7809-C2CD-4494-8B72-2103ACEF13E6}"/>
              </a:ext>
            </a:extLst>
          </p:cNvPr>
          <p:cNvSpPr/>
          <p:nvPr/>
        </p:nvSpPr>
        <p:spPr>
          <a:xfrm>
            <a:off x="7006012" y="4809911"/>
            <a:ext cx="3750066" cy="1172965"/>
          </a:xfrm>
          <a:prstGeom prst="roundRect">
            <a:avLst/>
          </a:prstGeom>
          <a:solidFill>
            <a:srgbClr val="A1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79656-207D-4C3F-971D-2B9A59CC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70AE-35EE-4E71-A302-05C120EA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000" i="1">
                <a:latin typeface="Arial"/>
                <a:ea typeface="+mn-lt"/>
                <a:cs typeface="+mn-lt"/>
              </a:rPr>
              <a:t>Position</a:t>
            </a:r>
          </a:p>
          <a:p>
            <a:pPr>
              <a:buFont typeface="Arial"/>
            </a:pPr>
            <a:r>
              <a:rPr lang="en-US" sz="2000">
                <a:latin typeface="Arial"/>
                <a:ea typeface="+mn-lt"/>
                <a:cs typeface="+mn-lt"/>
              </a:rPr>
              <a:t>Θ</a:t>
            </a:r>
            <a:r>
              <a:rPr lang="en-US" sz="2000" baseline="-25000">
                <a:latin typeface="Arial"/>
                <a:ea typeface="+mn-lt"/>
                <a:cs typeface="+mn-lt"/>
              </a:rPr>
              <a:t>1</a:t>
            </a:r>
            <a:r>
              <a:rPr lang="en-US" sz="2000">
                <a:latin typeface="Arial"/>
                <a:ea typeface="+mn-lt"/>
                <a:cs typeface="+mn-lt"/>
              </a:rPr>
              <a:t> = atan2(O</a:t>
            </a:r>
            <a:r>
              <a:rPr lang="en-US" sz="2000" baseline="-25000">
                <a:latin typeface="Arial"/>
                <a:ea typeface="+mn-lt"/>
                <a:cs typeface="+mn-lt"/>
              </a:rPr>
              <a:t>X</a:t>
            </a:r>
            <a:r>
              <a:rPr lang="en-US" sz="2000">
                <a:latin typeface="Arial"/>
                <a:ea typeface="+mn-lt"/>
                <a:cs typeface="+mn-lt"/>
              </a:rPr>
              <a:t>-d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13</a:t>
            </a:r>
            <a:r>
              <a:rPr lang="en-US" sz="2000">
                <a:latin typeface="Arial"/>
                <a:ea typeface="+mn-lt"/>
                <a:cs typeface="+mn-lt"/>
              </a:rPr>
              <a:t>, O</a:t>
            </a:r>
            <a:r>
              <a:rPr lang="en-US" sz="2000" baseline="-25000">
                <a:latin typeface="Arial"/>
                <a:ea typeface="+mn-lt"/>
                <a:cs typeface="+mn-lt"/>
              </a:rPr>
              <a:t>Y</a:t>
            </a:r>
            <a:r>
              <a:rPr lang="en-US" sz="2000">
                <a:latin typeface="Arial"/>
                <a:ea typeface="+mn-lt"/>
                <a:cs typeface="+mn-lt"/>
              </a:rPr>
              <a:t>-d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23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Θ</a:t>
            </a:r>
            <a:r>
              <a:rPr lang="en-US" sz="2000" baseline="-25000">
                <a:latin typeface="Arial"/>
                <a:ea typeface="+mn-lt"/>
                <a:cs typeface="+mn-lt"/>
              </a:rPr>
              <a:t>3</a:t>
            </a:r>
            <a:r>
              <a:rPr lang="en-US" sz="2000">
                <a:latin typeface="Arial"/>
                <a:ea typeface="+mn-lt"/>
                <a:cs typeface="+mn-lt"/>
              </a:rPr>
              <a:t> = ±(</a:t>
            </a:r>
            <a:r>
              <a:rPr lang="en-US" sz="2000" err="1">
                <a:latin typeface="Arial"/>
                <a:ea typeface="+mn-lt"/>
                <a:cs typeface="+mn-lt"/>
              </a:rPr>
              <a:t>atan</a:t>
            </a:r>
            <a:r>
              <a:rPr lang="en-US" sz="2000">
                <a:latin typeface="Arial"/>
                <a:ea typeface="+mn-lt"/>
                <a:cs typeface="+mn-lt"/>
              </a:rPr>
              <a:t>(d</a:t>
            </a:r>
            <a:r>
              <a:rPr lang="en-US" sz="2000" baseline="-25000">
                <a:latin typeface="Arial"/>
                <a:ea typeface="+mn-lt"/>
                <a:cs typeface="+mn-lt"/>
              </a:rPr>
              <a:t>4</a:t>
            </a:r>
            <a:r>
              <a:rPr lang="en-US" sz="2000">
                <a:latin typeface="Arial"/>
                <a:ea typeface="+mn-lt"/>
                <a:cs typeface="+mn-lt"/>
              </a:rPr>
              <a:t>/a</a:t>
            </a:r>
            <a:r>
              <a:rPr lang="en-US" sz="2000" baseline="-25000">
                <a:latin typeface="Arial"/>
                <a:ea typeface="+mn-lt"/>
                <a:cs typeface="+mn-lt"/>
              </a:rPr>
              <a:t>d</a:t>
            </a:r>
            <a:r>
              <a:rPr lang="en-US" sz="2000">
                <a:latin typeface="Arial"/>
                <a:ea typeface="+mn-lt"/>
                <a:cs typeface="+mn-lt"/>
              </a:rPr>
              <a:t>)+</a:t>
            </a:r>
            <a:r>
              <a:rPr lang="en-US" sz="2000" err="1">
                <a:latin typeface="Arial"/>
                <a:ea typeface="+mn-lt"/>
                <a:cs typeface="+mn-lt"/>
              </a:rPr>
              <a:t>acos</a:t>
            </a:r>
            <a:r>
              <a:rPr lang="en-US" sz="2000">
                <a:latin typeface="Arial"/>
                <a:ea typeface="+mn-lt"/>
                <a:cs typeface="+mn-lt"/>
              </a:rPr>
              <a:t>(-((O</a:t>
            </a:r>
            <a:r>
              <a:rPr lang="en-US" sz="2000" baseline="-25000">
                <a:latin typeface="Arial"/>
                <a:ea typeface="+mn-lt"/>
                <a:cs typeface="+mn-lt"/>
              </a:rPr>
              <a:t>X</a:t>
            </a:r>
            <a:r>
              <a:rPr lang="en-US" sz="2000">
                <a:latin typeface="Arial"/>
                <a:ea typeface="+mn-lt"/>
                <a:cs typeface="+mn-lt"/>
              </a:rPr>
              <a:t>-d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13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+(O</a:t>
            </a:r>
            <a:r>
              <a:rPr lang="en-US" sz="2000" baseline="-25000">
                <a:latin typeface="Arial"/>
                <a:ea typeface="+mn-lt"/>
                <a:cs typeface="+mn-lt"/>
              </a:rPr>
              <a:t>Y</a:t>
            </a:r>
            <a:r>
              <a:rPr lang="en-US" sz="2000">
                <a:latin typeface="Arial"/>
                <a:ea typeface="+mn-lt"/>
                <a:cs typeface="+mn-lt"/>
              </a:rPr>
              <a:t>-d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23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+(O</a:t>
            </a:r>
            <a:r>
              <a:rPr lang="en-US" sz="2000" baseline="-25000">
                <a:latin typeface="Arial"/>
                <a:ea typeface="+mn-lt"/>
                <a:cs typeface="+mn-lt"/>
              </a:rPr>
              <a:t>Z</a:t>
            </a:r>
            <a:r>
              <a:rPr lang="en-US" sz="2000">
                <a:latin typeface="Arial"/>
                <a:ea typeface="+mn-lt"/>
                <a:cs typeface="+mn-lt"/>
              </a:rPr>
              <a:t>–d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33</a:t>
            </a:r>
            <a:r>
              <a:rPr lang="en-US" sz="2000">
                <a:latin typeface="Arial"/>
                <a:ea typeface="+mn-lt"/>
                <a:cs typeface="Arial"/>
              </a:rPr>
              <a:t>)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- a</a:t>
            </a:r>
            <a:r>
              <a:rPr lang="en-US" sz="2000" baseline="-25000">
                <a:latin typeface="Arial"/>
                <a:ea typeface="+mn-lt"/>
                <a:cs typeface="+mn-lt"/>
              </a:rPr>
              <a:t>3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 - a</a:t>
            </a:r>
            <a:r>
              <a:rPr lang="en-US" sz="2000" baseline="-25000">
                <a:latin typeface="Arial"/>
                <a:ea typeface="+mn-lt"/>
                <a:cs typeface="+mn-lt"/>
              </a:rPr>
              <a:t>4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) / (2a</a:t>
            </a:r>
            <a:r>
              <a:rPr lang="en-US" sz="2000" baseline="-25000">
                <a:latin typeface="Arial"/>
                <a:ea typeface="+mn-lt"/>
                <a:cs typeface="+mn-lt"/>
              </a:rPr>
              <a:t>3</a:t>
            </a:r>
            <a:r>
              <a:rPr lang="en-US" sz="2000">
                <a:latin typeface="Arial"/>
                <a:ea typeface="+mn-lt"/>
                <a:cs typeface="+mn-lt"/>
              </a:rPr>
              <a:t>a</a:t>
            </a:r>
            <a:r>
              <a:rPr lang="en-US" sz="2000" baseline="-25000">
                <a:latin typeface="Arial"/>
                <a:ea typeface="+mn-lt"/>
                <a:cs typeface="+mn-lt"/>
              </a:rPr>
              <a:t>4</a:t>
            </a:r>
            <a:r>
              <a:rPr lang="en-US" sz="2000">
                <a:latin typeface="Arial"/>
                <a:ea typeface="+mn-lt"/>
                <a:cs typeface="+mn-lt"/>
              </a:rPr>
              <a:t>))-π)</a:t>
            </a:r>
          </a:p>
          <a:p>
            <a:r>
              <a:rPr lang="en-US" sz="2000">
                <a:latin typeface="Arial"/>
                <a:ea typeface="+mn-lt"/>
                <a:cs typeface="Arial"/>
              </a:rPr>
              <a:t>Θ</a:t>
            </a:r>
            <a:r>
              <a:rPr lang="en-US" sz="2000" baseline="-25000">
                <a:latin typeface="Arial"/>
                <a:ea typeface="+mn-lt"/>
                <a:cs typeface="Arial"/>
              </a:rPr>
              <a:t>2</a:t>
            </a:r>
            <a:r>
              <a:rPr lang="en-US" sz="2000">
                <a:latin typeface="Arial"/>
                <a:ea typeface="+mn-lt"/>
                <a:cs typeface="Arial"/>
              </a:rPr>
              <a:t> = atan2</a:t>
            </a:r>
            <a:r>
              <a:rPr lang="en-US" sz="2000">
                <a:latin typeface="Arial"/>
                <a:ea typeface="+mn-lt"/>
                <a:cs typeface="+mn-lt"/>
              </a:rPr>
              <a:t>((O</a:t>
            </a:r>
            <a:r>
              <a:rPr lang="en-US" sz="2000" baseline="-25000">
                <a:latin typeface="Arial"/>
                <a:ea typeface="+mn-lt"/>
                <a:cs typeface="+mn-lt"/>
              </a:rPr>
              <a:t>X</a:t>
            </a:r>
            <a:r>
              <a:rPr lang="en-US" sz="2000">
                <a:latin typeface="Arial"/>
                <a:ea typeface="+mn-lt"/>
                <a:cs typeface="+mn-lt"/>
              </a:rPr>
              <a:t>-d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13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+(O</a:t>
            </a:r>
            <a:r>
              <a:rPr lang="en-US" sz="2000" baseline="-25000">
                <a:latin typeface="Arial"/>
                <a:ea typeface="+mn-lt"/>
                <a:cs typeface="+mn-lt"/>
              </a:rPr>
              <a:t>Y</a:t>
            </a:r>
            <a:r>
              <a:rPr lang="en-US" sz="2000">
                <a:latin typeface="Arial"/>
                <a:ea typeface="+mn-lt"/>
                <a:cs typeface="+mn-lt"/>
              </a:rPr>
              <a:t>-d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23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, O</a:t>
            </a:r>
            <a:r>
              <a:rPr lang="en-US" sz="2000" baseline="-25000">
                <a:latin typeface="Arial"/>
                <a:ea typeface="+mn-lt"/>
                <a:cs typeface="+mn-lt"/>
              </a:rPr>
              <a:t>Z</a:t>
            </a:r>
            <a:r>
              <a:rPr lang="en-US" sz="2000">
                <a:latin typeface="Arial"/>
                <a:ea typeface="+mn-lt"/>
                <a:cs typeface="+mn-lt"/>
              </a:rPr>
              <a:t>-d</a:t>
            </a:r>
            <a:r>
              <a:rPr lang="en-US" sz="2000" baseline="-25000">
                <a:latin typeface="Arial"/>
                <a:ea typeface="+mn-lt"/>
                <a:cs typeface="+mn-lt"/>
              </a:rPr>
              <a:t>7</a:t>
            </a:r>
            <a:r>
              <a:rPr lang="en-US" sz="2000">
                <a:latin typeface="Arial"/>
                <a:ea typeface="+mn-lt"/>
                <a:cs typeface="+mn-lt"/>
              </a:rPr>
              <a:t>r</a:t>
            </a:r>
            <a:r>
              <a:rPr lang="en-US" sz="2000" baseline="-25000">
                <a:latin typeface="Arial"/>
                <a:ea typeface="+mn-lt"/>
                <a:cs typeface="+mn-lt"/>
              </a:rPr>
              <a:t>33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  <a:r>
              <a:rPr lang="en-US" sz="2000">
                <a:latin typeface="Arial"/>
                <a:ea typeface="+mn-lt"/>
                <a:cs typeface="Arial"/>
              </a:rPr>
              <a:t>±</a:t>
            </a:r>
            <a:r>
              <a:rPr lang="en-US" sz="2000" err="1">
                <a:latin typeface="Arial"/>
                <a:ea typeface="+mn-lt"/>
                <a:cs typeface="+mn-lt"/>
              </a:rPr>
              <a:t>atan</a:t>
            </a:r>
            <a:r>
              <a:rPr lang="en-US" sz="2000">
                <a:latin typeface="Arial"/>
                <a:ea typeface="+mn-lt"/>
                <a:cs typeface="+mn-lt"/>
              </a:rPr>
              <a:t>(a</a:t>
            </a:r>
            <a:r>
              <a:rPr lang="en-US" sz="2000" baseline="-25000">
                <a:latin typeface="Arial"/>
                <a:ea typeface="+mn-lt"/>
                <a:cs typeface="+mn-lt"/>
              </a:rPr>
              <a:t>4</a:t>
            </a:r>
            <a:r>
              <a:rPr lang="en-US" sz="2000">
                <a:latin typeface="Arial"/>
                <a:ea typeface="+mn-lt"/>
                <a:cs typeface="+mn-lt"/>
              </a:rPr>
              <a:t>sinΘ</a:t>
            </a:r>
            <a:r>
              <a:rPr lang="en-US" sz="2000" baseline="-25000">
                <a:latin typeface="Arial"/>
                <a:ea typeface="+mn-lt"/>
                <a:cs typeface="+mn-lt"/>
              </a:rPr>
              <a:t>3</a:t>
            </a:r>
            <a:r>
              <a:rPr lang="en-US" sz="2000" baseline="30000">
                <a:latin typeface="Arial"/>
                <a:ea typeface="+mn-lt"/>
                <a:cs typeface="+mn-lt"/>
              </a:rPr>
              <a:t>*</a:t>
            </a:r>
            <a:r>
              <a:rPr lang="en-US" sz="2000">
                <a:latin typeface="Arial"/>
                <a:ea typeface="+mn-lt"/>
                <a:cs typeface="+mn-lt"/>
              </a:rPr>
              <a:t>/(a</a:t>
            </a:r>
            <a:r>
              <a:rPr lang="en-US" sz="2000" baseline="-25000">
                <a:latin typeface="Arial"/>
                <a:ea typeface="+mn-lt"/>
                <a:cs typeface="+mn-lt"/>
              </a:rPr>
              <a:t>3</a:t>
            </a:r>
            <a:r>
              <a:rPr lang="en-US" sz="2000">
                <a:latin typeface="Arial"/>
                <a:ea typeface="+mn-lt"/>
                <a:cs typeface="+mn-lt"/>
              </a:rPr>
              <a:t>+a</a:t>
            </a:r>
            <a:r>
              <a:rPr lang="en-US" sz="2000" baseline="-25000">
                <a:latin typeface="Arial"/>
                <a:ea typeface="+mn-lt"/>
                <a:cs typeface="+mn-lt"/>
              </a:rPr>
              <a:t>4</a:t>
            </a:r>
            <a:r>
              <a:rPr lang="en-US" sz="2000">
                <a:latin typeface="Arial"/>
                <a:ea typeface="+mn-lt"/>
                <a:cs typeface="+mn-lt"/>
              </a:rPr>
              <a:t>cosΘ</a:t>
            </a:r>
            <a:r>
              <a:rPr lang="en-US" sz="2000" baseline="-25000">
                <a:latin typeface="Arial"/>
                <a:ea typeface="+mn-lt"/>
                <a:cs typeface="+mn-lt"/>
              </a:rPr>
              <a:t>3</a:t>
            </a:r>
            <a:r>
              <a:rPr lang="en-US" sz="2000" baseline="30000">
                <a:latin typeface="Arial"/>
                <a:ea typeface="+mn-lt"/>
                <a:cs typeface="+mn-lt"/>
              </a:rPr>
              <a:t>*</a:t>
            </a:r>
            <a:r>
              <a:rPr lang="en-US" sz="2000">
                <a:latin typeface="Arial"/>
                <a:ea typeface="+mn-lt"/>
                <a:cs typeface="+mn-lt"/>
              </a:rPr>
              <a:t>))</a:t>
            </a:r>
          </a:p>
          <a:p>
            <a:pPr marL="0" indent="0">
              <a:buNone/>
            </a:pPr>
            <a:r>
              <a:rPr lang="en-US" sz="2000" i="1">
                <a:latin typeface="Arial"/>
                <a:ea typeface="+mn-lt"/>
                <a:cs typeface="+mn-lt"/>
              </a:rPr>
              <a:t>Rotation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Θ</a:t>
            </a:r>
            <a:r>
              <a:rPr lang="en-US" sz="2000" baseline="-25000">
                <a:latin typeface="Arial"/>
                <a:ea typeface="+mn-lt"/>
                <a:cs typeface="+mn-lt"/>
              </a:rPr>
              <a:t>4 </a:t>
            </a:r>
            <a:r>
              <a:rPr lang="en-US" sz="2000">
                <a:latin typeface="Arial"/>
                <a:ea typeface="+mn-lt"/>
                <a:cs typeface="+mn-lt"/>
              </a:rPr>
              <a:t>= atan2(r</a:t>
            </a:r>
            <a:r>
              <a:rPr lang="en-US" sz="2000" baseline="-25000">
                <a:latin typeface="Arial"/>
                <a:ea typeface="+mn-lt"/>
                <a:cs typeface="+mn-lt"/>
              </a:rPr>
              <a:t>13</a:t>
            </a:r>
            <a:r>
              <a:rPr lang="en-US" sz="2000">
                <a:latin typeface="Arial"/>
                <a:ea typeface="+mn-lt"/>
                <a:cs typeface="+mn-lt"/>
              </a:rPr>
              <a:t>, r</a:t>
            </a:r>
            <a:r>
              <a:rPr lang="en-US" sz="2000" baseline="-25000">
                <a:latin typeface="Arial"/>
                <a:ea typeface="+mn-lt"/>
                <a:cs typeface="+mn-lt"/>
              </a:rPr>
              <a:t>23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</a:p>
          <a:p>
            <a:r>
              <a:rPr lang="en-US" sz="2000">
                <a:latin typeface="Arial"/>
                <a:ea typeface="+mn-lt"/>
                <a:cs typeface="+mn-lt"/>
              </a:rPr>
              <a:t>Θ</a:t>
            </a:r>
            <a:r>
              <a:rPr lang="en-US" sz="2000" baseline="-25000">
                <a:latin typeface="Arial"/>
                <a:ea typeface="+mn-lt"/>
                <a:cs typeface="+mn-lt"/>
              </a:rPr>
              <a:t>5</a:t>
            </a:r>
            <a:r>
              <a:rPr lang="en-US" sz="2000">
                <a:latin typeface="Arial"/>
                <a:ea typeface="+mn-lt"/>
                <a:cs typeface="+mn-lt"/>
              </a:rPr>
              <a:t> = </a:t>
            </a:r>
            <a:r>
              <a:rPr lang="en-US" sz="2000" err="1">
                <a:latin typeface="Arial"/>
                <a:ea typeface="+mn-lt"/>
                <a:cs typeface="+mn-lt"/>
              </a:rPr>
              <a:t>atan</a:t>
            </a:r>
            <a:r>
              <a:rPr lang="en-US" sz="2000">
                <a:latin typeface="Arial"/>
                <a:ea typeface="+mn-lt"/>
                <a:cs typeface="+mn-lt"/>
              </a:rPr>
              <a:t>(sqrt(1 - r</a:t>
            </a:r>
            <a:r>
              <a:rPr lang="en-US" sz="2000" baseline="-25000">
                <a:latin typeface="Arial"/>
                <a:ea typeface="+mn-lt"/>
                <a:cs typeface="+mn-lt"/>
              </a:rPr>
              <a:t>33</a:t>
            </a:r>
            <a:r>
              <a:rPr lang="en-US" sz="2000" baseline="30000">
                <a:latin typeface="Arial"/>
                <a:ea typeface="+mn-lt"/>
                <a:cs typeface="+mn-lt"/>
              </a:rPr>
              <a:t>2</a:t>
            </a:r>
            <a:r>
              <a:rPr lang="en-US" sz="2000">
                <a:latin typeface="Arial"/>
                <a:ea typeface="+mn-lt"/>
                <a:cs typeface="+mn-lt"/>
              </a:rPr>
              <a:t>) / r</a:t>
            </a:r>
            <a:r>
              <a:rPr lang="en-US" sz="2000" baseline="-25000">
                <a:latin typeface="Arial"/>
                <a:ea typeface="+mn-lt"/>
                <a:cs typeface="+mn-lt"/>
              </a:rPr>
              <a:t>33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</a:p>
          <a:p>
            <a:r>
              <a:rPr lang="en-US" sz="2000">
                <a:latin typeface="Arial"/>
                <a:ea typeface="+mn-lt"/>
                <a:cs typeface="+mn-lt"/>
              </a:rPr>
              <a:t>Θ</a:t>
            </a:r>
            <a:r>
              <a:rPr lang="en-US" sz="2000" baseline="-25000">
                <a:latin typeface="Arial"/>
                <a:ea typeface="+mn-lt"/>
                <a:cs typeface="+mn-lt"/>
              </a:rPr>
              <a:t>6</a:t>
            </a:r>
            <a:r>
              <a:rPr lang="en-US" sz="2000">
                <a:latin typeface="Arial"/>
                <a:ea typeface="+mn-lt"/>
                <a:cs typeface="+mn-lt"/>
              </a:rPr>
              <a:t> = atan2(-r</a:t>
            </a:r>
            <a:r>
              <a:rPr lang="en-US" sz="2000" baseline="-25000">
                <a:latin typeface="Arial"/>
                <a:ea typeface="+mn-lt"/>
                <a:cs typeface="+mn-lt"/>
              </a:rPr>
              <a:t>31</a:t>
            </a:r>
            <a:r>
              <a:rPr lang="en-US" sz="2000">
                <a:latin typeface="Arial"/>
                <a:ea typeface="+mn-lt"/>
                <a:cs typeface="+mn-lt"/>
              </a:rPr>
              <a:t>, r</a:t>
            </a:r>
            <a:r>
              <a:rPr lang="en-US" sz="2000" baseline="-25000">
                <a:latin typeface="Arial"/>
                <a:ea typeface="+mn-lt"/>
                <a:cs typeface="+mn-lt"/>
              </a:rPr>
              <a:t>32</a:t>
            </a:r>
            <a:r>
              <a:rPr lang="en-US" sz="2000">
                <a:latin typeface="Arial"/>
                <a:ea typeface="+mn-lt"/>
                <a:cs typeface="+mn-lt"/>
              </a:rPr>
              <a:t>)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80B1A-F4A2-4C1E-975A-9E3FE8E161E7}"/>
              </a:ext>
            </a:extLst>
          </p:cNvPr>
          <p:cNvSpPr txBox="1"/>
          <p:nvPr/>
        </p:nvSpPr>
        <p:spPr>
          <a:xfrm>
            <a:off x="7121702" y="4921320"/>
            <a:ext cx="34880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Spherical wrist enables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IK separability!</a:t>
            </a:r>
          </a:p>
        </p:txBody>
      </p:sp>
    </p:spTree>
    <p:extLst>
      <p:ext uri="{BB962C8B-B14F-4D97-AF65-F5344CB8AC3E}">
        <p14:creationId xmlns:p14="http://schemas.microsoft.com/office/powerpoint/2010/main" val="22063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E6A5-AA4F-4E4A-BB64-E56C4F96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1481"/>
            <a:ext cx="10241280" cy="685092"/>
          </a:xfrm>
        </p:spPr>
        <p:txBody>
          <a:bodyPr/>
          <a:lstStyle/>
          <a:p>
            <a:r>
              <a:rPr lang="en-US"/>
              <a:t>Simulation – Arm reachability 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72CCDA45-9CEE-4C93-BF19-DE8293B5CF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9348" y="1549474"/>
            <a:ext cx="6894138" cy="4664113"/>
          </a:xfrm>
          <a:prstGeom prst="rect">
            <a:avLst/>
          </a:prstGeom>
        </p:spPr>
      </p:pic>
      <p:pic>
        <p:nvPicPr>
          <p:cNvPr id="3" name="Picture 4" descr="theta1:0, theta2:0, theta3:0, theta4:0,theta5:0, theta6:0&#10;&#10;Description automatically generated with medium confidence">
            <a:extLst>
              <a:ext uri="{FF2B5EF4-FFF2-40B4-BE49-F238E27FC236}">
                <a16:creationId xmlns:a16="http://schemas.microsoft.com/office/drawing/2014/main" id="{CFBA8BED-2726-4987-A2BE-E52D12E87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67" y="1562046"/>
            <a:ext cx="1623158" cy="4025168"/>
          </a:xfrm>
          <a:prstGeom prst="rect">
            <a:avLst/>
          </a:prstGeom>
        </p:spPr>
      </p:pic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AB4B4399-E74B-4D94-9279-9DB71F73F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842" y="1566076"/>
            <a:ext cx="1638720" cy="4017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7ABA2-CB20-4F19-834E-47EBCF0B93E0}"/>
              </a:ext>
            </a:extLst>
          </p:cNvPr>
          <p:cNvSpPr txBox="1"/>
          <p:nvPr/>
        </p:nvSpPr>
        <p:spPr>
          <a:xfrm>
            <a:off x="8038213" y="5592726"/>
            <a:ext cx="16267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theta1:0, theta2:0, theta3:0, theta4:0,theta5:0, theta6:0</a:t>
            </a:r>
            <a:endParaRPr lang="en-US" sz="1000" dirty="0"/>
          </a:p>
          <a:p>
            <a:pPr algn="l"/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D5068-81AE-4F8D-9C03-EB89B4B489D2}"/>
              </a:ext>
            </a:extLst>
          </p:cNvPr>
          <p:cNvSpPr txBox="1"/>
          <p:nvPr/>
        </p:nvSpPr>
        <p:spPr>
          <a:xfrm>
            <a:off x="9881189" y="5583865"/>
            <a:ext cx="202092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theta1:pi/2, theta2:-pi/2, theta3:0, theta4:pi,theta5:0, theta6:0</a:t>
            </a:r>
            <a:endParaRPr lang="en-US" sz="1000">
              <a:ea typeface="+mn-lt"/>
              <a:cs typeface="+mn-lt"/>
            </a:endParaRPr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2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E6A5-AA4F-4E4A-BB64-E56C4F96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9086"/>
            <a:ext cx="10241280" cy="685092"/>
          </a:xfrm>
        </p:spPr>
        <p:txBody>
          <a:bodyPr/>
          <a:lstStyle/>
          <a:p>
            <a:r>
              <a:rPr lang="en-US"/>
              <a:t>Simulation – motion planning </a:t>
            </a: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F8DD8ECD-E0F5-4B14-A9F2-471DC8AC6C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8024" y="1071009"/>
            <a:ext cx="6920022" cy="53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68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GradientRiseVTI</vt:lpstr>
      <vt:lpstr>Robotic Arm with enhanced reachable workspace</vt:lpstr>
      <vt:lpstr>Agenda</vt:lpstr>
      <vt:lpstr>Problem &amp; Motivation</vt:lpstr>
      <vt:lpstr>Method</vt:lpstr>
      <vt:lpstr>Robot Design</vt:lpstr>
      <vt:lpstr>Forward Kinematics</vt:lpstr>
      <vt:lpstr>Inverse Kinematics</vt:lpstr>
      <vt:lpstr>Simulation – Arm reachability </vt:lpstr>
      <vt:lpstr>Simulation – motion planning </vt:lpstr>
      <vt:lpstr>Challenges</vt:lpstr>
      <vt:lpstr>Conclusion</vt:lpstr>
      <vt:lpstr>Individual 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</cp:revision>
  <dcterms:created xsi:type="dcterms:W3CDTF">2021-12-05T23:46:21Z</dcterms:created>
  <dcterms:modified xsi:type="dcterms:W3CDTF">2021-12-06T21:34:28Z</dcterms:modified>
</cp:coreProperties>
</file>