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35" r:id="rId4"/>
  </p:sldMasterIdLst>
  <p:notesMasterIdLst>
    <p:notesMasterId r:id="rId19"/>
  </p:notesMasterIdLst>
  <p:sldIdLst>
    <p:sldId id="256" r:id="rId5"/>
    <p:sldId id="257" r:id="rId6"/>
    <p:sldId id="258" r:id="rId7"/>
    <p:sldId id="266" r:id="rId8"/>
    <p:sldId id="259" r:id="rId9"/>
    <p:sldId id="260" r:id="rId10"/>
    <p:sldId id="261" r:id="rId11"/>
    <p:sldId id="262" r:id="rId12"/>
    <p:sldId id="264" r:id="rId13"/>
    <p:sldId id="267" r:id="rId14"/>
    <p:sldId id="268" r:id="rId15"/>
    <p:sldId id="270" r:id="rId16"/>
    <p:sldId id="271"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A750590-9F9A-443B-9295-A3931D8194B1}" type="datetime1">
              <a:rPr lang="en-US" smtClean="0"/>
              <a:t>12/4/2022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56902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627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CC1DEE0-34E5-4E0F-BEC1-4B8835F82CD1}" type="datetime1">
              <a:rPr lang="en-US" smtClean="0"/>
              <a:t>12/4/2022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11124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405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8BFACF8-E63D-4673-A128-83547867BB7A}" type="datetime1">
              <a:rPr lang="en-US" smtClean="0"/>
              <a:t>12/4/2022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97390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036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324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CE6829-5A25-485A-91B1-5D6D58BB9F23}"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207677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93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8BA5035-C284-496A-B076-BA73A8FA5D8B}" type="datetime1">
              <a:rPr lang="en-US" smtClean="0"/>
              <a:t>12/4/2022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81574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2333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9359126-4846-4E88-BDD9-5585CC877E47}" type="datetime1">
              <a:rPr lang="en-US" smtClean="0"/>
              <a:t>12/4/2022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3015741"/>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8888/notebooks/Desktop/NIIT/MINI%20projects/Project%201.%20Linear%20Regression/MiniProject%20_1.ipynb#interpretation-1:OB2-and-OB3-types-are-having-high-premium-rates-as-chances-of-getting-stroke-in-these-categories-are-quit-high.Obesity-increases-the-risk-of-several-debilitating,-and-deadly-diseases,-including-diabetes,-heart-disease,-and-some-cancers."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2607735"/>
          </a:xfrm>
        </p:spPr>
        <p:txBody>
          <a:bodyPr anchor="ctr">
            <a:normAutofit/>
          </a:bodyPr>
          <a:lstStyle/>
          <a:p>
            <a:pPr algn="r"/>
            <a:r>
              <a:rPr lang="en-US" sz="3200" dirty="0"/>
              <a:t>Prediction of Insurance </a:t>
            </a:r>
            <a:br>
              <a:rPr lang="en-US" sz="3200" dirty="0"/>
            </a:br>
            <a:r>
              <a:rPr lang="en-US" sz="3200" dirty="0"/>
              <a:t>Premium</a:t>
            </a:r>
            <a:endParaRPr lang="en-US" sz="5400" dirty="0"/>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8409465" y="2889216"/>
            <a:ext cx="3265713" cy="5222117"/>
          </a:xfrm>
        </p:spPr>
        <p:txBody>
          <a:bodyPr anchor="ctr">
            <a:normAutofit/>
          </a:bodyPr>
          <a:lstStyle/>
          <a:p>
            <a:r>
              <a:rPr lang="en-US" sz="2000" b="1" dirty="0">
                <a:solidFill>
                  <a:schemeClr val="bg1"/>
                </a:solidFill>
              </a:rPr>
              <a:t>By Krishna shinde	</a:t>
            </a:r>
          </a:p>
          <a:p>
            <a:r>
              <a:rPr lang="en-US" sz="2000" b="1" dirty="0">
                <a:solidFill>
                  <a:schemeClr val="bg1"/>
                </a:solidFill>
              </a:rPr>
              <a:t>(ML Engineer)</a:t>
            </a:r>
          </a:p>
        </p:txBody>
      </p:sp>
      <p:sp>
        <p:nvSpPr>
          <p:cNvPr id="4" name="Rectangle 3">
            <a:extLst>
              <a:ext uri="{FF2B5EF4-FFF2-40B4-BE49-F238E27FC236}">
                <a16:creationId xmlns:a16="http://schemas.microsoft.com/office/drawing/2014/main" id="{18E9DF2C-4011-1161-117F-EECC0702A564}"/>
              </a:ext>
            </a:extLst>
          </p:cNvPr>
          <p:cNvSpPr/>
          <p:nvPr/>
        </p:nvSpPr>
        <p:spPr>
          <a:xfrm>
            <a:off x="478873" y="3089429"/>
            <a:ext cx="11231294" cy="3284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A466963-62D9-CA53-9BA8-97EE50A10D12}"/>
              </a:ext>
            </a:extLst>
          </p:cNvPr>
          <p:cNvSpPr txBox="1"/>
          <p:nvPr/>
        </p:nvSpPr>
        <p:spPr>
          <a:xfrm>
            <a:off x="9927742" y="5941461"/>
            <a:ext cx="3265713" cy="369332"/>
          </a:xfrm>
          <a:prstGeom prst="rect">
            <a:avLst/>
          </a:prstGeom>
          <a:noFill/>
        </p:spPr>
        <p:txBody>
          <a:bodyPr wrap="square" rtlCol="0">
            <a:spAutoFit/>
          </a:bodyPr>
          <a:lstStyle/>
          <a:p>
            <a:r>
              <a:rPr lang="en-US" dirty="0"/>
              <a:t>~ Rigved Sarougi</a:t>
            </a:r>
          </a:p>
        </p:txBody>
      </p:sp>
    </p:spTree>
    <p:extLst>
      <p:ext uri="{BB962C8B-B14F-4D97-AF65-F5344CB8AC3E}">
        <p14:creationId xmlns:p14="http://schemas.microsoft.com/office/powerpoint/2010/main" val="375466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EA74-8432-4FBC-A4FA-C06DE620813C}"/>
              </a:ext>
            </a:extLst>
          </p:cNvPr>
          <p:cNvSpPr>
            <a:spLocks noGrp="1"/>
          </p:cNvSpPr>
          <p:nvPr>
            <p:ph type="title"/>
          </p:nvPr>
        </p:nvSpPr>
        <p:spPr/>
        <p:txBody>
          <a:bodyPr/>
          <a:lstStyle/>
          <a:p>
            <a:r>
              <a:rPr lang="en-US" dirty="0"/>
              <a:t>Model TESTING</a:t>
            </a:r>
            <a:endParaRPr lang="en-GB" dirty="0"/>
          </a:p>
        </p:txBody>
      </p:sp>
      <p:pic>
        <p:nvPicPr>
          <p:cNvPr id="6146" name="Picture 2">
            <a:extLst>
              <a:ext uri="{FF2B5EF4-FFF2-40B4-BE49-F238E27FC236}">
                <a16:creationId xmlns:a16="http://schemas.microsoft.com/office/drawing/2014/main" id="{52908DBB-E84E-4C5C-AB7E-177BFE19C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94" y="2088639"/>
            <a:ext cx="5689499" cy="38483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BB3DEA-615C-40C3-91CB-A7E92F64DD07}"/>
              </a:ext>
            </a:extLst>
          </p:cNvPr>
          <p:cNvSpPr txBox="1"/>
          <p:nvPr/>
        </p:nvSpPr>
        <p:spPr>
          <a:xfrm>
            <a:off x="5764695" y="2088639"/>
            <a:ext cx="6149009" cy="4431431"/>
          </a:xfrm>
          <a:prstGeom prst="rect">
            <a:avLst/>
          </a:prstGeom>
          <a:noFill/>
        </p:spPr>
        <p:txBody>
          <a:bodyPr wrap="square" rtlCol="0">
            <a:spAutoFit/>
          </a:bodyPr>
          <a:lstStyle/>
          <a:p>
            <a:pPr marL="457200" indent="-457200">
              <a:buFont typeface="+mj-lt"/>
              <a:buAutoNum type="arabicPeriod"/>
            </a:pPr>
            <a:endParaRPr lang="en-US" sz="2400" dirty="0"/>
          </a:p>
          <a:p>
            <a:pPr marL="457200" indent="-457200">
              <a:buFont typeface="+mj-lt"/>
              <a:buAutoNum type="arabicPeriod"/>
            </a:pPr>
            <a:r>
              <a:rPr lang="en-US" sz="2400" dirty="0"/>
              <a:t>Planning cycle: -(Choosing the right algorithm. Understanding data)</a:t>
            </a:r>
          </a:p>
          <a:p>
            <a:pPr marL="457200" indent="-457200">
              <a:buFont typeface="+mj-lt"/>
              <a:buAutoNum type="arabicPeriod"/>
            </a:pPr>
            <a:r>
              <a:rPr lang="en-US" sz="2400" dirty="0"/>
              <a:t>Investigation of requirements:-feature selection and cross validation </a:t>
            </a:r>
          </a:p>
          <a:p>
            <a:pPr marL="457200" indent="-457200">
              <a:buFont typeface="+mj-lt"/>
              <a:buAutoNum type="arabicPeriod"/>
            </a:pPr>
            <a:r>
              <a:rPr lang="en-US" sz="2400" dirty="0"/>
              <a:t> Design:-model building and fitting</a:t>
            </a:r>
          </a:p>
          <a:p>
            <a:pPr marL="457200" indent="-457200">
              <a:buFont typeface="+mj-lt"/>
              <a:buAutoNum type="arabicPeriod"/>
            </a:pPr>
            <a:r>
              <a:rPr lang="en-US" sz="2400" dirty="0"/>
              <a:t> Implementation-predicting the values</a:t>
            </a:r>
          </a:p>
          <a:p>
            <a:pPr marL="457200" indent="-457200">
              <a:buFont typeface="+mj-lt"/>
              <a:buAutoNum type="arabicPeriod"/>
            </a:pPr>
            <a:r>
              <a:rPr lang="en-US" sz="2400" dirty="0"/>
              <a:t> Testing-comparison of original and predicted  values</a:t>
            </a:r>
          </a:p>
          <a:p>
            <a:pPr marL="457200" indent="-457200">
              <a:buFont typeface="+mj-lt"/>
              <a:buAutoNum type="arabicPeriod"/>
            </a:pPr>
            <a:r>
              <a:rPr lang="en-US" sz="2400" dirty="0"/>
              <a:t>Evaluation :-evaluating  the model using inbuild techniques like MSE and R2 Score </a:t>
            </a:r>
          </a:p>
          <a:p>
            <a:pPr marL="342900" indent="-342900">
              <a:buFont typeface="+mj-lt"/>
              <a:buAutoNum type="arabicPeriod"/>
            </a:pPr>
            <a:endParaRPr lang="en-US" dirty="0"/>
          </a:p>
        </p:txBody>
      </p:sp>
    </p:spTree>
    <p:extLst>
      <p:ext uri="{BB962C8B-B14F-4D97-AF65-F5344CB8AC3E}">
        <p14:creationId xmlns:p14="http://schemas.microsoft.com/office/powerpoint/2010/main" val="211026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1000"/>
                                        <p:tgtEl>
                                          <p:spTgt spid="4">
                                            <p:txEl>
                                              <p:pRg st="5" end="5"/>
                                            </p:txEl>
                                          </p:spTgt>
                                        </p:tgtEl>
                                      </p:cBhvr>
                                    </p:animEffect>
                                    <p:anim calcmode="lin" valueType="num">
                                      <p:cBhvr>
                                        <p:cTn id="4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1000"/>
                                        <p:tgtEl>
                                          <p:spTgt spid="4">
                                            <p:txEl>
                                              <p:pRg st="6" end="6"/>
                                            </p:txEl>
                                          </p:spTgt>
                                        </p:tgtEl>
                                      </p:cBhvr>
                                    </p:animEffect>
                                    <p:anim calcmode="lin" valueType="num">
                                      <p:cBhvr>
                                        <p:cTn id="4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33DE5-9996-48FA-9AFF-31E000DFD6BA}"/>
              </a:ext>
            </a:extLst>
          </p:cNvPr>
          <p:cNvSpPr>
            <a:spLocks noGrp="1"/>
          </p:cNvSpPr>
          <p:nvPr>
            <p:ph idx="1"/>
          </p:nvPr>
        </p:nvSpPr>
        <p:spPr>
          <a:xfrm>
            <a:off x="581192" y="2180497"/>
            <a:ext cx="4361869" cy="1248504"/>
          </a:xfrm>
        </p:spPr>
        <p:txBody>
          <a:bodyPr>
            <a:normAutofit/>
          </a:bodyPr>
          <a:lstStyle/>
          <a:p>
            <a:r>
              <a:rPr lang="en-US" sz="2000" dirty="0"/>
              <a:t>MSE = 0.19584133488179334</a:t>
            </a:r>
          </a:p>
          <a:p>
            <a:r>
              <a:rPr lang="en-US" sz="2000" dirty="0"/>
              <a:t>r2 score is  0.7737073581862388</a:t>
            </a:r>
          </a:p>
        </p:txBody>
      </p:sp>
      <p:pic>
        <p:nvPicPr>
          <p:cNvPr id="7178" name="Picture 10">
            <a:extLst>
              <a:ext uri="{FF2B5EF4-FFF2-40B4-BE49-F238E27FC236}">
                <a16:creationId xmlns:a16="http://schemas.microsoft.com/office/drawing/2014/main" id="{6B334E56-826C-40A6-81A0-E32EADF66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9777"/>
            <a:ext cx="4055165" cy="295409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40DD649-1516-4663-A635-DE00B8BA1F21}"/>
              </a:ext>
            </a:extLst>
          </p:cNvPr>
          <p:cNvSpPr txBox="1"/>
          <p:nvPr/>
        </p:nvSpPr>
        <p:spPr>
          <a:xfrm>
            <a:off x="4466935" y="1139602"/>
            <a:ext cx="6096000" cy="584775"/>
          </a:xfrm>
          <a:prstGeom prst="rect">
            <a:avLst/>
          </a:prstGeom>
          <a:noFill/>
        </p:spPr>
        <p:txBody>
          <a:bodyPr wrap="square">
            <a:spAutoFit/>
          </a:bodyPr>
          <a:lstStyle/>
          <a:p>
            <a:r>
              <a:rPr lang="en-US" sz="3200" dirty="0">
                <a:solidFill>
                  <a:schemeClr val="bg1"/>
                </a:solidFill>
              </a:rPr>
              <a:t>Ridge Regression</a:t>
            </a:r>
            <a:endParaRPr lang="en-GB" sz="3200" dirty="0">
              <a:solidFill>
                <a:schemeClr val="bg1"/>
              </a:solidFill>
            </a:endParaRPr>
          </a:p>
        </p:txBody>
      </p:sp>
      <p:sp>
        <p:nvSpPr>
          <p:cNvPr id="27" name="TextBox 26">
            <a:extLst>
              <a:ext uri="{FF2B5EF4-FFF2-40B4-BE49-F238E27FC236}">
                <a16:creationId xmlns:a16="http://schemas.microsoft.com/office/drawing/2014/main" id="{060A7B4D-A3B0-492A-8FA7-FB38C456E960}"/>
              </a:ext>
            </a:extLst>
          </p:cNvPr>
          <p:cNvSpPr txBox="1"/>
          <p:nvPr/>
        </p:nvSpPr>
        <p:spPr>
          <a:xfrm>
            <a:off x="8416084" y="1139602"/>
            <a:ext cx="6096000" cy="523220"/>
          </a:xfrm>
          <a:prstGeom prst="rect">
            <a:avLst/>
          </a:prstGeom>
          <a:noFill/>
        </p:spPr>
        <p:txBody>
          <a:bodyPr wrap="square">
            <a:spAutoFit/>
          </a:bodyPr>
          <a:lstStyle/>
          <a:p>
            <a:r>
              <a:rPr lang="en-US" sz="2800" dirty="0">
                <a:solidFill>
                  <a:schemeClr val="bg1"/>
                </a:solidFill>
              </a:rPr>
              <a:t>Lasso Regression</a:t>
            </a:r>
            <a:endParaRPr lang="en-GB" sz="2800" dirty="0">
              <a:solidFill>
                <a:schemeClr val="bg1"/>
              </a:solidFill>
            </a:endParaRPr>
          </a:p>
        </p:txBody>
      </p:sp>
      <p:sp>
        <p:nvSpPr>
          <p:cNvPr id="28" name="TextBox 27">
            <a:extLst>
              <a:ext uri="{FF2B5EF4-FFF2-40B4-BE49-F238E27FC236}">
                <a16:creationId xmlns:a16="http://schemas.microsoft.com/office/drawing/2014/main" id="{5FDD3FB0-1ACF-4CAF-A815-CAF705757ADB}"/>
              </a:ext>
            </a:extLst>
          </p:cNvPr>
          <p:cNvSpPr txBox="1"/>
          <p:nvPr/>
        </p:nvSpPr>
        <p:spPr>
          <a:xfrm>
            <a:off x="727917" y="1078047"/>
            <a:ext cx="6096000" cy="584775"/>
          </a:xfrm>
          <a:prstGeom prst="rect">
            <a:avLst/>
          </a:prstGeom>
          <a:noFill/>
        </p:spPr>
        <p:txBody>
          <a:bodyPr wrap="square">
            <a:spAutoFit/>
          </a:bodyPr>
          <a:lstStyle/>
          <a:p>
            <a:r>
              <a:rPr lang="en-US" sz="3200" dirty="0">
                <a:solidFill>
                  <a:schemeClr val="bg1"/>
                </a:solidFill>
              </a:rPr>
              <a:t>Linear Regression</a:t>
            </a:r>
            <a:endParaRPr lang="en-GB" sz="3200" dirty="0">
              <a:solidFill>
                <a:schemeClr val="bg1"/>
              </a:solidFill>
            </a:endParaRPr>
          </a:p>
        </p:txBody>
      </p:sp>
      <p:sp>
        <p:nvSpPr>
          <p:cNvPr id="29" name="Content Placeholder 2">
            <a:extLst>
              <a:ext uri="{FF2B5EF4-FFF2-40B4-BE49-F238E27FC236}">
                <a16:creationId xmlns:a16="http://schemas.microsoft.com/office/drawing/2014/main" id="{122A7D9B-8B7A-40BB-864A-F9B80F697197}"/>
              </a:ext>
            </a:extLst>
          </p:cNvPr>
          <p:cNvSpPr txBox="1">
            <a:spLocks/>
          </p:cNvSpPr>
          <p:nvPr/>
        </p:nvSpPr>
        <p:spPr>
          <a:xfrm>
            <a:off x="4642982" y="2171353"/>
            <a:ext cx="4361869" cy="12485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MSE = 0.195</a:t>
            </a:r>
          </a:p>
          <a:p>
            <a:r>
              <a:rPr lang="en-US" sz="2000" dirty="0"/>
              <a:t>r2 score is  =0.7741</a:t>
            </a:r>
          </a:p>
        </p:txBody>
      </p:sp>
      <p:sp>
        <p:nvSpPr>
          <p:cNvPr id="30" name="Content Placeholder 2">
            <a:extLst>
              <a:ext uri="{FF2B5EF4-FFF2-40B4-BE49-F238E27FC236}">
                <a16:creationId xmlns:a16="http://schemas.microsoft.com/office/drawing/2014/main" id="{3BD59805-B37D-4DC4-AD76-0672B0A879E8}"/>
              </a:ext>
            </a:extLst>
          </p:cNvPr>
          <p:cNvSpPr txBox="1">
            <a:spLocks/>
          </p:cNvSpPr>
          <p:nvPr/>
        </p:nvSpPr>
        <p:spPr>
          <a:xfrm>
            <a:off x="8137787" y="2149720"/>
            <a:ext cx="4361869" cy="12485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MSE = 0.19632</a:t>
            </a:r>
          </a:p>
          <a:p>
            <a:r>
              <a:rPr lang="en-US" sz="2000" dirty="0"/>
              <a:t>r2 score is  =0.7731</a:t>
            </a:r>
          </a:p>
        </p:txBody>
      </p:sp>
      <p:pic>
        <p:nvPicPr>
          <p:cNvPr id="7187" name="Picture 19">
            <a:extLst>
              <a:ext uri="{FF2B5EF4-FFF2-40B4-BE49-F238E27FC236}">
                <a16:creationId xmlns:a16="http://schemas.microsoft.com/office/drawing/2014/main" id="{7ADAA017-3F7B-494A-8F4F-448F2EE7C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165" y="3438144"/>
            <a:ext cx="3833661" cy="2989160"/>
          </a:xfrm>
          <a:prstGeom prst="rect">
            <a:avLst/>
          </a:prstGeom>
          <a:noFill/>
          <a:extLst>
            <a:ext uri="{909E8E84-426E-40DD-AFC4-6F175D3DCCD1}">
              <a14:hiddenFill xmlns:a14="http://schemas.microsoft.com/office/drawing/2010/main">
                <a:solidFill>
                  <a:srgbClr val="FFFFFF"/>
                </a:solidFill>
              </a14:hiddenFill>
            </a:ext>
          </a:extLst>
        </p:spPr>
      </p:pic>
      <p:pic>
        <p:nvPicPr>
          <p:cNvPr id="7191" name="Picture 23">
            <a:extLst>
              <a:ext uri="{FF2B5EF4-FFF2-40B4-BE49-F238E27FC236}">
                <a16:creationId xmlns:a16="http://schemas.microsoft.com/office/drawing/2014/main" id="{C28EA9C3-8465-4B0B-94B5-9327CB1260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8826" y="3466495"/>
            <a:ext cx="3909128" cy="293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19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178"/>
                                        </p:tgtEl>
                                        <p:attrNameLst>
                                          <p:attrName>style.visibility</p:attrName>
                                        </p:attrNameLst>
                                      </p:cBhvr>
                                      <p:to>
                                        <p:strVal val="visible"/>
                                      </p:to>
                                    </p:set>
                                    <p:animEffect transition="in" filter="wipe(down)">
                                      <p:cBhvr>
                                        <p:cTn id="28" dur="500"/>
                                        <p:tgtEl>
                                          <p:spTgt spid="717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1000"/>
                                        <p:tgtEl>
                                          <p:spTgt spid="26"/>
                                        </p:tgtEl>
                                      </p:cBhvr>
                                    </p:animEffect>
                                    <p:anim calcmode="lin" valueType="num">
                                      <p:cBhvr>
                                        <p:cTn id="34" dur="1000" fill="hold"/>
                                        <p:tgtEl>
                                          <p:spTgt spid="26"/>
                                        </p:tgtEl>
                                        <p:attrNameLst>
                                          <p:attrName>ppt_x</p:attrName>
                                        </p:attrNameLst>
                                      </p:cBhvr>
                                      <p:tavLst>
                                        <p:tav tm="0">
                                          <p:val>
                                            <p:strVal val="#ppt_x"/>
                                          </p:val>
                                        </p:tav>
                                        <p:tav tm="100000">
                                          <p:val>
                                            <p:strVal val="#ppt_x"/>
                                          </p:val>
                                        </p:tav>
                                      </p:tavLst>
                                    </p:anim>
                                    <p:anim calcmode="lin" valueType="num">
                                      <p:cBhvr>
                                        <p:cTn id="3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7187"/>
                                        </p:tgtEl>
                                        <p:attrNameLst>
                                          <p:attrName>style.visibility</p:attrName>
                                        </p:attrNameLst>
                                      </p:cBhvr>
                                      <p:to>
                                        <p:strVal val="visible"/>
                                      </p:to>
                                    </p:set>
                                    <p:animEffect transition="in" filter="wipe(down)">
                                      <p:cBhvr>
                                        <p:cTn id="45" dur="500"/>
                                        <p:tgtEl>
                                          <p:spTgt spid="7187"/>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7191"/>
                                        </p:tgtEl>
                                        <p:attrNameLst>
                                          <p:attrName>style.visibility</p:attrName>
                                        </p:attrNameLst>
                                      </p:cBhvr>
                                      <p:to>
                                        <p:strVal val="visible"/>
                                      </p:to>
                                    </p:set>
                                    <p:animEffect transition="in" filter="fade">
                                      <p:cBhvr>
                                        <p:cTn id="62" dur="1000"/>
                                        <p:tgtEl>
                                          <p:spTgt spid="7191"/>
                                        </p:tgtEl>
                                      </p:cBhvr>
                                    </p:animEffect>
                                    <p:anim calcmode="lin" valueType="num">
                                      <p:cBhvr>
                                        <p:cTn id="63" dur="1000" fill="hold"/>
                                        <p:tgtEl>
                                          <p:spTgt spid="7191"/>
                                        </p:tgtEl>
                                        <p:attrNameLst>
                                          <p:attrName>ppt_x</p:attrName>
                                        </p:attrNameLst>
                                      </p:cBhvr>
                                      <p:tavLst>
                                        <p:tav tm="0">
                                          <p:val>
                                            <p:strVal val="#ppt_x"/>
                                          </p:val>
                                        </p:tav>
                                        <p:tav tm="100000">
                                          <p:val>
                                            <p:strVal val="#ppt_x"/>
                                          </p:val>
                                        </p:tav>
                                      </p:tavLst>
                                    </p:anim>
                                    <p:anim calcmode="lin" valueType="num">
                                      <p:cBhvr>
                                        <p:cTn id="64" dur="1000" fill="hold"/>
                                        <p:tgtEl>
                                          <p:spTgt spid="71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p:bldP spid="27"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FC4A-993B-4909-9F5C-268E91B83DF0}"/>
              </a:ext>
            </a:extLst>
          </p:cNvPr>
          <p:cNvSpPr>
            <a:spLocks noGrp="1"/>
          </p:cNvSpPr>
          <p:nvPr>
            <p:ph type="title"/>
          </p:nvPr>
        </p:nvSpPr>
        <p:spPr/>
        <p:txBody>
          <a:bodyPr/>
          <a:lstStyle/>
          <a:p>
            <a:r>
              <a:rPr lang="en-US" dirty="0"/>
              <a:t>Testing with different algorithms</a:t>
            </a:r>
            <a:endParaRPr lang="en-GB" dirty="0"/>
          </a:p>
        </p:txBody>
      </p:sp>
      <p:graphicFrame>
        <p:nvGraphicFramePr>
          <p:cNvPr id="7" name="Table 7">
            <a:extLst>
              <a:ext uri="{FF2B5EF4-FFF2-40B4-BE49-F238E27FC236}">
                <a16:creationId xmlns:a16="http://schemas.microsoft.com/office/drawing/2014/main" id="{5F653885-07B7-4FE1-B329-9CCE0C963D4C}"/>
              </a:ext>
            </a:extLst>
          </p:cNvPr>
          <p:cNvGraphicFramePr>
            <a:graphicFrameLocks noGrp="1"/>
          </p:cNvGraphicFramePr>
          <p:nvPr>
            <p:ph idx="1"/>
            <p:extLst>
              <p:ext uri="{D42A27DB-BD31-4B8C-83A1-F6EECF244321}">
                <p14:modId xmlns:p14="http://schemas.microsoft.com/office/powerpoint/2010/main" val="4097449488"/>
              </p:ext>
            </p:extLst>
          </p:nvPr>
        </p:nvGraphicFramePr>
        <p:xfrm>
          <a:off x="581025" y="2181225"/>
          <a:ext cx="11029950" cy="2595880"/>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2279409730"/>
                    </a:ext>
                  </a:extLst>
                </a:gridCol>
                <a:gridCol w="3676650">
                  <a:extLst>
                    <a:ext uri="{9D8B030D-6E8A-4147-A177-3AD203B41FA5}">
                      <a16:colId xmlns:a16="http://schemas.microsoft.com/office/drawing/2014/main" val="3276305699"/>
                    </a:ext>
                  </a:extLst>
                </a:gridCol>
                <a:gridCol w="3676650">
                  <a:extLst>
                    <a:ext uri="{9D8B030D-6E8A-4147-A177-3AD203B41FA5}">
                      <a16:colId xmlns:a16="http://schemas.microsoft.com/office/drawing/2014/main" val="3093510219"/>
                    </a:ext>
                  </a:extLst>
                </a:gridCol>
              </a:tblGrid>
              <a:tr h="370840">
                <a:tc>
                  <a:txBody>
                    <a:bodyPr/>
                    <a:lstStyle/>
                    <a:p>
                      <a:r>
                        <a:rPr lang="en-US" dirty="0"/>
                        <a:t>NAME </a:t>
                      </a:r>
                      <a:endParaRPr lang="en-GB" dirty="0"/>
                    </a:p>
                  </a:txBody>
                  <a:tcPr/>
                </a:tc>
                <a:tc>
                  <a:txBody>
                    <a:bodyPr/>
                    <a:lstStyle/>
                    <a:p>
                      <a:r>
                        <a:rPr lang="en-US" dirty="0"/>
                        <a:t>MSE</a:t>
                      </a:r>
                      <a:endParaRPr lang="en-GB" dirty="0"/>
                    </a:p>
                  </a:txBody>
                  <a:tcPr/>
                </a:tc>
                <a:tc>
                  <a:txBody>
                    <a:bodyPr/>
                    <a:lstStyle/>
                    <a:p>
                      <a:r>
                        <a:rPr lang="en-US" dirty="0"/>
                        <a:t>R2 score</a:t>
                      </a:r>
                    </a:p>
                  </a:txBody>
                  <a:tcPr/>
                </a:tc>
                <a:extLst>
                  <a:ext uri="{0D108BD9-81ED-4DB2-BD59-A6C34878D82A}">
                    <a16:rowId xmlns:a16="http://schemas.microsoft.com/office/drawing/2014/main" val="2045248702"/>
                  </a:ext>
                </a:extLst>
              </a:tr>
              <a:tr h="370840">
                <a:tc>
                  <a:txBody>
                    <a:bodyPr/>
                    <a:lstStyle/>
                    <a:p>
                      <a:pPr algn="l"/>
                      <a:r>
                        <a:rPr lang="en-US" b="0" dirty="0"/>
                        <a:t>Linear Regression</a:t>
                      </a:r>
                      <a:endParaRPr lang="en-GB" b="0" dirty="0"/>
                    </a:p>
                  </a:txBody>
                  <a:tcPr/>
                </a:tc>
                <a:tc>
                  <a:txBody>
                    <a:bodyPr/>
                    <a:lstStyle/>
                    <a:p>
                      <a:pPr algn="l" fontAlgn="ctr"/>
                      <a:r>
                        <a:rPr lang="en-GB" b="0" dirty="0">
                          <a:effectLst/>
                        </a:rPr>
                        <a:t>0.195841</a:t>
                      </a:r>
                    </a:p>
                  </a:txBody>
                  <a:tcPr anchor="ctr"/>
                </a:tc>
                <a:tc>
                  <a:txBody>
                    <a:bodyPr/>
                    <a:lstStyle/>
                    <a:p>
                      <a:pPr algn="l" fontAlgn="ctr"/>
                      <a:r>
                        <a:rPr lang="en-GB" b="0" dirty="0">
                          <a:effectLst/>
                        </a:rPr>
                        <a:t>0.773707</a:t>
                      </a:r>
                    </a:p>
                  </a:txBody>
                  <a:tcPr anchor="ctr"/>
                </a:tc>
                <a:extLst>
                  <a:ext uri="{0D108BD9-81ED-4DB2-BD59-A6C34878D82A}">
                    <a16:rowId xmlns:a16="http://schemas.microsoft.com/office/drawing/2014/main" val="2978660322"/>
                  </a:ext>
                </a:extLst>
              </a:tr>
              <a:tr h="370840">
                <a:tc>
                  <a:txBody>
                    <a:bodyPr/>
                    <a:lstStyle/>
                    <a:p>
                      <a:pPr algn="l"/>
                      <a:r>
                        <a:rPr lang="en-US" b="0" dirty="0"/>
                        <a:t>Ridge Regression </a:t>
                      </a:r>
                      <a:endParaRPr lang="en-GB" b="0" dirty="0"/>
                    </a:p>
                  </a:txBody>
                  <a:tcPr/>
                </a:tc>
                <a:tc>
                  <a:txBody>
                    <a:bodyPr/>
                    <a:lstStyle/>
                    <a:p>
                      <a:pPr algn="l" fontAlgn="ctr"/>
                      <a:r>
                        <a:rPr lang="en-GB" b="0" dirty="0">
                          <a:effectLst/>
                        </a:rPr>
                        <a:t>0.195441</a:t>
                      </a:r>
                    </a:p>
                  </a:txBody>
                  <a:tcPr anchor="ctr"/>
                </a:tc>
                <a:tc>
                  <a:txBody>
                    <a:bodyPr/>
                    <a:lstStyle/>
                    <a:p>
                      <a:pPr algn="l" fontAlgn="ctr"/>
                      <a:r>
                        <a:rPr lang="en-GB" b="0" dirty="0">
                          <a:effectLst/>
                        </a:rPr>
                        <a:t>0.774170</a:t>
                      </a:r>
                    </a:p>
                  </a:txBody>
                  <a:tcPr anchor="ctr"/>
                </a:tc>
                <a:extLst>
                  <a:ext uri="{0D108BD9-81ED-4DB2-BD59-A6C34878D82A}">
                    <a16:rowId xmlns:a16="http://schemas.microsoft.com/office/drawing/2014/main" val="2423553725"/>
                  </a:ext>
                </a:extLst>
              </a:tr>
              <a:tr h="370840">
                <a:tc>
                  <a:txBody>
                    <a:bodyPr/>
                    <a:lstStyle/>
                    <a:p>
                      <a:pPr algn="l" fontAlgn="ctr"/>
                      <a:r>
                        <a:rPr lang="en-US" b="0" dirty="0">
                          <a:effectLst/>
                        </a:rPr>
                        <a:t>Lasso Regression</a:t>
                      </a:r>
                      <a:endParaRPr lang="en-GB" b="0" dirty="0">
                        <a:effectLst/>
                      </a:endParaRPr>
                    </a:p>
                  </a:txBody>
                  <a:tcPr anchor="ctr"/>
                </a:tc>
                <a:tc>
                  <a:txBody>
                    <a:bodyPr/>
                    <a:lstStyle/>
                    <a:p>
                      <a:pPr algn="l" fontAlgn="ctr"/>
                      <a:r>
                        <a:rPr lang="en-GB" b="0">
                          <a:effectLst/>
                        </a:rPr>
                        <a:t>0.196324</a:t>
                      </a:r>
                    </a:p>
                  </a:txBody>
                  <a:tcPr anchor="ctr"/>
                </a:tc>
                <a:tc>
                  <a:txBody>
                    <a:bodyPr/>
                    <a:lstStyle/>
                    <a:p>
                      <a:pPr algn="l" fontAlgn="ctr"/>
                      <a:r>
                        <a:rPr lang="en-GB" b="0">
                          <a:effectLst/>
                        </a:rPr>
                        <a:t>0.773149</a:t>
                      </a:r>
                    </a:p>
                  </a:txBody>
                  <a:tcPr anchor="ctr"/>
                </a:tc>
                <a:extLst>
                  <a:ext uri="{0D108BD9-81ED-4DB2-BD59-A6C34878D82A}">
                    <a16:rowId xmlns:a16="http://schemas.microsoft.com/office/drawing/2014/main" val="2604495567"/>
                  </a:ext>
                </a:extLst>
              </a:tr>
              <a:tr h="370840">
                <a:tc>
                  <a:txBody>
                    <a:bodyPr/>
                    <a:lstStyle/>
                    <a:p>
                      <a:pPr algn="l" fontAlgn="ctr"/>
                      <a:r>
                        <a:rPr lang="en-GB" b="0" i="1" u="sng" dirty="0">
                          <a:solidFill>
                            <a:srgbClr val="92D050"/>
                          </a:solidFill>
                          <a:effectLst/>
                        </a:rPr>
                        <a:t>Random Forest Regressor</a:t>
                      </a:r>
                    </a:p>
                  </a:txBody>
                  <a:tcPr anchor="ctr"/>
                </a:tc>
                <a:tc>
                  <a:txBody>
                    <a:bodyPr/>
                    <a:lstStyle/>
                    <a:p>
                      <a:pPr algn="l" fontAlgn="ctr"/>
                      <a:r>
                        <a:rPr lang="en-GB" b="0" i="1" u="sng" dirty="0">
                          <a:solidFill>
                            <a:srgbClr val="92D050"/>
                          </a:solidFill>
                          <a:effectLst/>
                        </a:rPr>
                        <a:t>0.164626</a:t>
                      </a:r>
                    </a:p>
                  </a:txBody>
                  <a:tcPr anchor="ctr"/>
                </a:tc>
                <a:tc>
                  <a:txBody>
                    <a:bodyPr/>
                    <a:lstStyle/>
                    <a:p>
                      <a:pPr algn="l" fontAlgn="ctr"/>
                      <a:r>
                        <a:rPr lang="en-GB" b="0" i="1" u="sng" dirty="0">
                          <a:solidFill>
                            <a:srgbClr val="92D050"/>
                          </a:solidFill>
                          <a:effectLst/>
                        </a:rPr>
                        <a:t>0.837146</a:t>
                      </a:r>
                    </a:p>
                  </a:txBody>
                  <a:tcPr anchor="ctr"/>
                </a:tc>
                <a:extLst>
                  <a:ext uri="{0D108BD9-81ED-4DB2-BD59-A6C34878D82A}">
                    <a16:rowId xmlns:a16="http://schemas.microsoft.com/office/drawing/2014/main" val="1082533198"/>
                  </a:ext>
                </a:extLst>
              </a:tr>
              <a:tr h="370840">
                <a:tc>
                  <a:txBody>
                    <a:bodyPr/>
                    <a:lstStyle/>
                    <a:p>
                      <a:pPr algn="l" fontAlgn="ctr"/>
                      <a:r>
                        <a:rPr lang="en-GB" b="0" dirty="0">
                          <a:effectLst/>
                        </a:rPr>
                        <a:t>Decision Tree Regressor</a:t>
                      </a:r>
                    </a:p>
                  </a:txBody>
                  <a:tcPr anchor="ctr"/>
                </a:tc>
                <a:tc>
                  <a:txBody>
                    <a:bodyPr/>
                    <a:lstStyle/>
                    <a:p>
                      <a:pPr algn="l" fontAlgn="ctr"/>
                      <a:r>
                        <a:rPr lang="en-GB" b="0">
                          <a:effectLst/>
                        </a:rPr>
                        <a:t>0.316081</a:t>
                      </a:r>
                    </a:p>
                  </a:txBody>
                  <a:tcPr anchor="ctr"/>
                </a:tc>
                <a:tc>
                  <a:txBody>
                    <a:bodyPr/>
                    <a:lstStyle/>
                    <a:p>
                      <a:pPr algn="l" fontAlgn="ctr"/>
                      <a:r>
                        <a:rPr lang="en-GB" b="0" dirty="0">
                          <a:effectLst/>
                        </a:rPr>
                        <a:t>0.809776</a:t>
                      </a:r>
                    </a:p>
                  </a:txBody>
                  <a:tcPr anchor="ctr"/>
                </a:tc>
                <a:extLst>
                  <a:ext uri="{0D108BD9-81ED-4DB2-BD59-A6C34878D82A}">
                    <a16:rowId xmlns:a16="http://schemas.microsoft.com/office/drawing/2014/main" val="2181903474"/>
                  </a:ext>
                </a:extLst>
              </a:tr>
              <a:tr h="370840">
                <a:tc>
                  <a:txBody>
                    <a:bodyPr/>
                    <a:lstStyle/>
                    <a:p>
                      <a:pPr algn="l" fontAlgn="ctr"/>
                      <a:r>
                        <a:rPr lang="en-GB" b="0" dirty="0">
                          <a:effectLst/>
                        </a:rPr>
                        <a:t> K-</a:t>
                      </a:r>
                      <a:r>
                        <a:rPr lang="en-GB" b="0" dirty="0" err="1">
                          <a:effectLst/>
                        </a:rPr>
                        <a:t>Neighbors</a:t>
                      </a:r>
                      <a:r>
                        <a:rPr lang="en-GB" b="0" dirty="0">
                          <a:effectLst/>
                        </a:rPr>
                        <a:t> Regressor</a:t>
                      </a:r>
                    </a:p>
                  </a:txBody>
                  <a:tcPr anchor="ctr"/>
                </a:tc>
                <a:tc>
                  <a:txBody>
                    <a:bodyPr/>
                    <a:lstStyle/>
                    <a:p>
                      <a:pPr algn="l" fontAlgn="ctr"/>
                      <a:r>
                        <a:rPr lang="en-GB" b="0" dirty="0">
                          <a:effectLst/>
                        </a:rPr>
                        <a:t>0.242087</a:t>
                      </a:r>
                    </a:p>
                  </a:txBody>
                  <a:tcPr anchor="ctr"/>
                </a:tc>
                <a:tc>
                  <a:txBody>
                    <a:bodyPr/>
                    <a:lstStyle/>
                    <a:p>
                      <a:pPr algn="l" fontAlgn="ctr"/>
                      <a:r>
                        <a:rPr lang="en-GB" b="0" dirty="0">
                          <a:effectLst/>
                        </a:rPr>
                        <a:t>0.899072</a:t>
                      </a:r>
                    </a:p>
                  </a:txBody>
                  <a:tcPr anchor="ctr"/>
                </a:tc>
                <a:extLst>
                  <a:ext uri="{0D108BD9-81ED-4DB2-BD59-A6C34878D82A}">
                    <a16:rowId xmlns:a16="http://schemas.microsoft.com/office/drawing/2014/main" val="2247047925"/>
                  </a:ext>
                </a:extLst>
              </a:tr>
            </a:tbl>
          </a:graphicData>
        </a:graphic>
      </p:graphicFrame>
      <p:sp>
        <p:nvSpPr>
          <p:cNvPr id="8" name="Rectangle: Rounded Corners 7">
            <a:extLst>
              <a:ext uri="{FF2B5EF4-FFF2-40B4-BE49-F238E27FC236}">
                <a16:creationId xmlns:a16="http://schemas.microsoft.com/office/drawing/2014/main" id="{F71F4978-6C95-4FE7-AD7E-66819D8B664E}"/>
              </a:ext>
            </a:extLst>
          </p:cNvPr>
          <p:cNvSpPr/>
          <p:nvPr/>
        </p:nvSpPr>
        <p:spPr>
          <a:xfrm>
            <a:off x="581025" y="5036965"/>
            <a:ext cx="4134679" cy="410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conclusion</a:t>
            </a:r>
            <a:endParaRPr lang="en-GB" dirty="0"/>
          </a:p>
        </p:txBody>
      </p:sp>
      <p:sp>
        <p:nvSpPr>
          <p:cNvPr id="9" name="TextBox 8">
            <a:extLst>
              <a:ext uri="{FF2B5EF4-FFF2-40B4-BE49-F238E27FC236}">
                <a16:creationId xmlns:a16="http://schemas.microsoft.com/office/drawing/2014/main" id="{EFFEDD23-672C-46F4-9BB8-13AF0A0B2906}"/>
              </a:ext>
            </a:extLst>
          </p:cNvPr>
          <p:cNvSpPr txBox="1"/>
          <p:nvPr/>
        </p:nvSpPr>
        <p:spPr>
          <a:xfrm>
            <a:off x="581025" y="5561868"/>
            <a:ext cx="10243931" cy="923330"/>
          </a:xfrm>
          <a:prstGeom prst="rect">
            <a:avLst/>
          </a:prstGeom>
          <a:noFill/>
        </p:spPr>
        <p:txBody>
          <a:bodyPr wrap="square" rtlCol="0">
            <a:spAutoFit/>
          </a:bodyPr>
          <a:lstStyle/>
          <a:p>
            <a:r>
              <a:rPr lang="en-US" b="1" dirty="0"/>
              <a:t>We can conclude from the above table that r2 score is highest in K-nearest Neighbor but it can lead to  problem of overfitting (high variance) to avoid this condition we are choosing Random Forest model for this dataset because of Low variance low bias .</a:t>
            </a:r>
            <a:endParaRPr lang="en-GB" b="1" dirty="0"/>
          </a:p>
        </p:txBody>
      </p:sp>
      <p:cxnSp>
        <p:nvCxnSpPr>
          <p:cNvPr id="11" name="Straight Arrow Connector 10">
            <a:extLst>
              <a:ext uri="{FF2B5EF4-FFF2-40B4-BE49-F238E27FC236}">
                <a16:creationId xmlns:a16="http://schemas.microsoft.com/office/drawing/2014/main" id="{3074E396-90D2-4B5E-9303-D3F100E03660}"/>
              </a:ext>
            </a:extLst>
          </p:cNvPr>
          <p:cNvCxnSpPr>
            <a:cxnSpLocks/>
          </p:cNvCxnSpPr>
          <p:nvPr/>
        </p:nvCxnSpPr>
        <p:spPr>
          <a:xfrm flipV="1">
            <a:off x="8428383" y="4804748"/>
            <a:ext cx="0" cy="49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0ADEC7-98B1-4A84-BFE7-DCFE52D8987A}"/>
              </a:ext>
            </a:extLst>
          </p:cNvPr>
          <p:cNvCxnSpPr>
            <a:cxnSpLocks/>
          </p:cNvCxnSpPr>
          <p:nvPr/>
        </p:nvCxnSpPr>
        <p:spPr>
          <a:xfrm flipH="1">
            <a:off x="9090993" y="3829878"/>
            <a:ext cx="1099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901CA65-896F-4CBD-8236-EC6690989486}"/>
              </a:ext>
            </a:extLst>
          </p:cNvPr>
          <p:cNvSpPr txBox="1"/>
          <p:nvPr/>
        </p:nvSpPr>
        <p:spPr>
          <a:xfrm>
            <a:off x="10190923" y="3645212"/>
            <a:ext cx="2258460" cy="369332"/>
          </a:xfrm>
          <a:prstGeom prst="rect">
            <a:avLst/>
          </a:prstGeom>
          <a:noFill/>
        </p:spPr>
        <p:txBody>
          <a:bodyPr wrap="square" rtlCol="0">
            <a:spAutoFit/>
          </a:bodyPr>
          <a:lstStyle/>
          <a:p>
            <a:r>
              <a:rPr lang="en-US" dirty="0"/>
              <a:t>Selected model</a:t>
            </a:r>
            <a:endParaRPr lang="en-GB" dirty="0"/>
          </a:p>
        </p:txBody>
      </p:sp>
    </p:spTree>
    <p:extLst>
      <p:ext uri="{BB962C8B-B14F-4D97-AF65-F5344CB8AC3E}">
        <p14:creationId xmlns:p14="http://schemas.microsoft.com/office/powerpoint/2010/main" val="347054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par>
                                <p:cTn id="20" presetID="16" presetClass="entr" presetSubtype="2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7CA304-C001-4CCC-9EA6-969B201203C3}"/>
              </a:ext>
            </a:extLst>
          </p:cNvPr>
          <p:cNvSpPr/>
          <p:nvPr/>
        </p:nvSpPr>
        <p:spPr>
          <a:xfrm>
            <a:off x="593240" y="2082752"/>
            <a:ext cx="3157125" cy="490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ctr"/>
            <a:r>
              <a:rPr lang="en-GB" b="0" dirty="0">
                <a:solidFill>
                  <a:schemeClr val="bg1"/>
                </a:solidFill>
                <a:effectLst/>
              </a:rPr>
              <a:t>Random Forest Regressor</a:t>
            </a:r>
          </a:p>
        </p:txBody>
      </p:sp>
      <p:pic>
        <p:nvPicPr>
          <p:cNvPr id="9" name="Picture 8">
            <a:extLst>
              <a:ext uri="{FF2B5EF4-FFF2-40B4-BE49-F238E27FC236}">
                <a16:creationId xmlns:a16="http://schemas.microsoft.com/office/drawing/2014/main" id="{2FB323B9-DC4D-4D4F-9AA6-153A38F9F064}"/>
              </a:ext>
            </a:extLst>
          </p:cNvPr>
          <p:cNvPicPr>
            <a:picLocks noChangeAspect="1"/>
          </p:cNvPicPr>
          <p:nvPr/>
        </p:nvPicPr>
        <p:blipFill>
          <a:blip r:embed="rId2"/>
          <a:stretch>
            <a:fillRect/>
          </a:stretch>
        </p:blipFill>
        <p:spPr>
          <a:xfrm>
            <a:off x="499852" y="2785115"/>
            <a:ext cx="3443908" cy="3204867"/>
          </a:xfrm>
          <a:prstGeom prst="rect">
            <a:avLst/>
          </a:prstGeom>
        </p:spPr>
      </p:pic>
      <p:sp>
        <p:nvSpPr>
          <p:cNvPr id="10" name="TextBox 9">
            <a:extLst>
              <a:ext uri="{FF2B5EF4-FFF2-40B4-BE49-F238E27FC236}">
                <a16:creationId xmlns:a16="http://schemas.microsoft.com/office/drawing/2014/main" id="{E596D22B-9674-4A1A-A71F-86D574EEC0E8}"/>
              </a:ext>
            </a:extLst>
          </p:cNvPr>
          <p:cNvSpPr txBox="1"/>
          <p:nvPr/>
        </p:nvSpPr>
        <p:spPr>
          <a:xfrm>
            <a:off x="593240" y="1239079"/>
            <a:ext cx="7686261" cy="461665"/>
          </a:xfrm>
          <a:prstGeom prst="rect">
            <a:avLst/>
          </a:prstGeom>
          <a:noFill/>
        </p:spPr>
        <p:txBody>
          <a:bodyPr wrap="square" rtlCol="0">
            <a:spAutoFit/>
          </a:bodyPr>
          <a:lstStyle/>
          <a:p>
            <a:r>
              <a:rPr lang="en-US" sz="2400" dirty="0">
                <a:solidFill>
                  <a:schemeClr val="bg1"/>
                </a:solidFill>
              </a:rPr>
              <a:t>Comparison of both the models</a:t>
            </a:r>
            <a:endParaRPr lang="en-GB" sz="2400" dirty="0">
              <a:solidFill>
                <a:schemeClr val="bg1"/>
              </a:solidFill>
            </a:endParaRPr>
          </a:p>
        </p:txBody>
      </p:sp>
      <p:pic>
        <p:nvPicPr>
          <p:cNvPr id="12" name="Picture 11">
            <a:extLst>
              <a:ext uri="{FF2B5EF4-FFF2-40B4-BE49-F238E27FC236}">
                <a16:creationId xmlns:a16="http://schemas.microsoft.com/office/drawing/2014/main" id="{652931FC-44DE-467E-9453-2A017800CC33}"/>
              </a:ext>
            </a:extLst>
          </p:cNvPr>
          <p:cNvPicPr>
            <a:picLocks noChangeAspect="1"/>
          </p:cNvPicPr>
          <p:nvPr/>
        </p:nvPicPr>
        <p:blipFill>
          <a:blip r:embed="rId3"/>
          <a:stretch>
            <a:fillRect/>
          </a:stretch>
        </p:blipFill>
        <p:spPr>
          <a:xfrm>
            <a:off x="3943760" y="2836682"/>
            <a:ext cx="3194591" cy="3160791"/>
          </a:xfrm>
          <a:prstGeom prst="rect">
            <a:avLst/>
          </a:prstGeom>
        </p:spPr>
      </p:pic>
      <p:sp>
        <p:nvSpPr>
          <p:cNvPr id="13" name="Rectangle 12">
            <a:extLst>
              <a:ext uri="{FF2B5EF4-FFF2-40B4-BE49-F238E27FC236}">
                <a16:creationId xmlns:a16="http://schemas.microsoft.com/office/drawing/2014/main" id="{21C6936D-E4B3-49D4-ADCF-84AFBA6B2CAB}"/>
              </a:ext>
            </a:extLst>
          </p:cNvPr>
          <p:cNvSpPr/>
          <p:nvPr/>
        </p:nvSpPr>
        <p:spPr>
          <a:xfrm>
            <a:off x="3943760" y="2134680"/>
            <a:ext cx="29949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KNeighborsRegressor</a:t>
            </a:r>
          </a:p>
        </p:txBody>
      </p:sp>
      <p:sp>
        <p:nvSpPr>
          <p:cNvPr id="17" name="TextBox 16">
            <a:extLst>
              <a:ext uri="{FF2B5EF4-FFF2-40B4-BE49-F238E27FC236}">
                <a16:creationId xmlns:a16="http://schemas.microsoft.com/office/drawing/2014/main" id="{6C4E65E2-3103-4436-8599-7040795642B1}"/>
              </a:ext>
            </a:extLst>
          </p:cNvPr>
          <p:cNvSpPr txBox="1"/>
          <p:nvPr/>
        </p:nvSpPr>
        <p:spPr>
          <a:xfrm>
            <a:off x="7726017" y="3179080"/>
            <a:ext cx="3443908" cy="2246769"/>
          </a:xfrm>
          <a:prstGeom prst="rect">
            <a:avLst/>
          </a:prstGeom>
          <a:noFill/>
        </p:spPr>
        <p:txBody>
          <a:bodyPr wrap="square" rtlCol="0">
            <a:spAutoFit/>
          </a:bodyPr>
          <a:lstStyle/>
          <a:p>
            <a:endParaRPr lang="en-US" sz="2000" dirty="0"/>
          </a:p>
          <a:p>
            <a:r>
              <a:rPr lang="en-GB" sz="2000" dirty="0"/>
              <a:t> </a:t>
            </a:r>
            <a:r>
              <a:rPr lang="en-US" sz="2000" dirty="0"/>
              <a:t>We can also relate from here that R2 score of </a:t>
            </a:r>
            <a:r>
              <a:rPr lang="en-GB" sz="2000" dirty="0"/>
              <a:t>KNeighborsRegressor is high but predicted value is closer to actual value in Random Forest Regressor. </a:t>
            </a:r>
          </a:p>
        </p:txBody>
      </p:sp>
      <p:sp>
        <p:nvSpPr>
          <p:cNvPr id="18" name="Rectangle 17">
            <a:extLst>
              <a:ext uri="{FF2B5EF4-FFF2-40B4-BE49-F238E27FC236}">
                <a16:creationId xmlns:a16="http://schemas.microsoft.com/office/drawing/2014/main" id="{04A081F0-7E02-4DD3-AE1F-4FE2BC240D9C}"/>
              </a:ext>
            </a:extLst>
          </p:cNvPr>
          <p:cNvSpPr/>
          <p:nvPr/>
        </p:nvSpPr>
        <p:spPr>
          <a:xfrm>
            <a:off x="7818783" y="2134680"/>
            <a:ext cx="299499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endParaRPr lang="en-GB" dirty="0"/>
          </a:p>
        </p:txBody>
      </p:sp>
      <p:sp>
        <p:nvSpPr>
          <p:cNvPr id="22" name="TextBox 21">
            <a:extLst>
              <a:ext uri="{FF2B5EF4-FFF2-40B4-BE49-F238E27FC236}">
                <a16:creationId xmlns:a16="http://schemas.microsoft.com/office/drawing/2014/main" id="{852F197E-1A5F-4ED6-B574-3FAE1E1AAE07}"/>
              </a:ext>
            </a:extLst>
          </p:cNvPr>
          <p:cNvSpPr txBox="1"/>
          <p:nvPr/>
        </p:nvSpPr>
        <p:spPr>
          <a:xfrm>
            <a:off x="4299283" y="6027502"/>
            <a:ext cx="2283945" cy="646331"/>
          </a:xfrm>
          <a:prstGeom prst="rect">
            <a:avLst/>
          </a:prstGeom>
          <a:noFill/>
        </p:spPr>
        <p:txBody>
          <a:bodyPr wrap="square">
            <a:spAutoFit/>
          </a:bodyPr>
          <a:lstStyle/>
          <a:p>
            <a:pPr algn="l" fontAlgn="ctr"/>
            <a:r>
              <a:rPr lang="en-GB" b="1" dirty="0">
                <a:effectLst/>
              </a:rPr>
              <a:t>R2_score=0.899072</a:t>
            </a:r>
          </a:p>
          <a:p>
            <a:pPr algn="l" fontAlgn="ctr"/>
            <a:r>
              <a:rPr lang="en-GB" b="1" dirty="0"/>
              <a:t>MSE=0.242</a:t>
            </a:r>
            <a:endParaRPr lang="en-GB" b="1" dirty="0">
              <a:effectLst/>
            </a:endParaRPr>
          </a:p>
        </p:txBody>
      </p:sp>
      <p:sp>
        <p:nvSpPr>
          <p:cNvPr id="24" name="TextBox 23">
            <a:extLst>
              <a:ext uri="{FF2B5EF4-FFF2-40B4-BE49-F238E27FC236}">
                <a16:creationId xmlns:a16="http://schemas.microsoft.com/office/drawing/2014/main" id="{9A3F4B05-BFC4-432C-A3B4-FB3CDC7700A2}"/>
              </a:ext>
            </a:extLst>
          </p:cNvPr>
          <p:cNvSpPr txBox="1"/>
          <p:nvPr/>
        </p:nvSpPr>
        <p:spPr>
          <a:xfrm>
            <a:off x="1029829" y="6017349"/>
            <a:ext cx="2283945" cy="646331"/>
          </a:xfrm>
          <a:prstGeom prst="rect">
            <a:avLst/>
          </a:prstGeom>
          <a:noFill/>
        </p:spPr>
        <p:txBody>
          <a:bodyPr wrap="square">
            <a:spAutoFit/>
          </a:bodyPr>
          <a:lstStyle/>
          <a:p>
            <a:r>
              <a:rPr lang="en-GB" b="1" dirty="0">
                <a:solidFill>
                  <a:srgbClr val="FF0000"/>
                </a:solidFill>
              </a:rPr>
              <a:t>R2 score=</a:t>
            </a:r>
            <a:r>
              <a:rPr lang="en-GB" b="1" dirty="0">
                <a:solidFill>
                  <a:srgbClr val="FF0000"/>
                </a:solidFill>
                <a:effectLst/>
              </a:rPr>
              <a:t>0.837146</a:t>
            </a:r>
          </a:p>
          <a:p>
            <a:r>
              <a:rPr lang="en-GB" b="1" dirty="0">
                <a:solidFill>
                  <a:srgbClr val="FF0000"/>
                </a:solidFill>
              </a:rPr>
              <a:t>MSE=0.164</a:t>
            </a:r>
            <a:endParaRPr lang="en-GB" b="1" dirty="0"/>
          </a:p>
        </p:txBody>
      </p:sp>
    </p:spTree>
    <p:extLst>
      <p:ext uri="{BB962C8B-B14F-4D97-AF65-F5344CB8AC3E}">
        <p14:creationId xmlns:p14="http://schemas.microsoft.com/office/powerpoint/2010/main" val="421037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BBC41E-4CFB-4155-8306-E0B8C94E6B16}"/>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149851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625191" y="311655"/>
            <a:ext cx="8306773" cy="1474330"/>
          </a:xfrm>
        </p:spPr>
        <p:txBody>
          <a:bodyPr>
            <a:normAutofit/>
          </a:bodyPr>
          <a:lstStyle/>
          <a:p>
            <a:r>
              <a:rPr lang="en-US" sz="3200" b="1" dirty="0"/>
              <a:t>Project 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821634" y="2135123"/>
            <a:ext cx="10802463" cy="2358887"/>
          </a:xfrm>
        </p:spPr>
        <p:txBody>
          <a:bodyPr>
            <a:normAutofit lnSpcReduction="10000"/>
          </a:bodyPr>
          <a:lstStyle/>
          <a:p>
            <a:pPr>
              <a:lnSpc>
                <a:spcPct val="100000"/>
              </a:lnSpc>
            </a:pPr>
            <a:r>
              <a:rPr lang="en-US" sz="2000" dirty="0">
                <a:latin typeface="+mn-lt"/>
              </a:rPr>
              <a:t>Insurance premium is an amount of money a person  or business pays for an insurance policy that covers health, vehicle, home, life insurances etc. The insurer provides coverage for claims made against the policy.  Premiums are paid either quarterly, half-yearly or yearly depending upon the terms and conditions. </a:t>
            </a:r>
          </a:p>
          <a:p>
            <a:pPr>
              <a:lnSpc>
                <a:spcPct val="100000"/>
              </a:lnSpc>
            </a:pPr>
            <a:r>
              <a:rPr lang="en-US" sz="2000" dirty="0">
                <a:latin typeface="+mn-lt"/>
              </a:rPr>
              <a:t>If we talk about health insurance, there are various factors on which the premium amount is dependent on. The premium amount might depending upon these factors like age ,type of disease ,Body Mass Index etc.</a:t>
            </a:r>
          </a:p>
          <a:p>
            <a:pPr>
              <a:lnSpc>
                <a:spcPct val="100000"/>
              </a:lnSpc>
            </a:pPr>
            <a:endParaRPr lang="en-US" sz="2000" dirty="0">
              <a:latin typeface="+mn-lt"/>
            </a:endParaRPr>
          </a:p>
          <a:p>
            <a:pPr>
              <a:lnSpc>
                <a:spcPct val="100000"/>
              </a:lnSpc>
            </a:pPr>
            <a:endParaRPr lang="en-US" sz="2000" dirty="0"/>
          </a:p>
        </p:txBody>
      </p:sp>
      <p:sp>
        <p:nvSpPr>
          <p:cNvPr id="9" name="TextBox 8">
            <a:extLst>
              <a:ext uri="{FF2B5EF4-FFF2-40B4-BE49-F238E27FC236}">
                <a16:creationId xmlns:a16="http://schemas.microsoft.com/office/drawing/2014/main" id="{5CA1B7DA-DF46-40D9-9559-D0D02971E9D4}"/>
              </a:ext>
            </a:extLst>
          </p:cNvPr>
          <p:cNvSpPr txBox="1"/>
          <p:nvPr/>
        </p:nvSpPr>
        <p:spPr>
          <a:xfrm>
            <a:off x="927651" y="4307729"/>
            <a:ext cx="6096000" cy="584775"/>
          </a:xfrm>
          <a:prstGeom prst="rect">
            <a:avLst/>
          </a:prstGeom>
          <a:noFill/>
        </p:spPr>
        <p:txBody>
          <a:bodyPr wrap="square">
            <a:spAutoFit/>
          </a:bodyPr>
          <a:lstStyle/>
          <a:p>
            <a:r>
              <a:rPr lang="en-US" sz="3200" b="1" dirty="0"/>
              <a:t>Problem Statement</a:t>
            </a:r>
            <a:endParaRPr lang="en-GB" sz="3200" b="1" dirty="0"/>
          </a:p>
        </p:txBody>
      </p:sp>
      <p:sp>
        <p:nvSpPr>
          <p:cNvPr id="11" name="TextBox 10">
            <a:extLst>
              <a:ext uri="{FF2B5EF4-FFF2-40B4-BE49-F238E27FC236}">
                <a16:creationId xmlns:a16="http://schemas.microsoft.com/office/drawing/2014/main" id="{3744A816-91E9-425A-A595-D7BF810D2D5D}"/>
              </a:ext>
            </a:extLst>
          </p:cNvPr>
          <p:cNvSpPr txBox="1"/>
          <p:nvPr/>
        </p:nvSpPr>
        <p:spPr>
          <a:xfrm>
            <a:off x="927651" y="4919008"/>
            <a:ext cx="9108658" cy="1938992"/>
          </a:xfrm>
          <a:prstGeom prst="rect">
            <a:avLst/>
          </a:prstGeom>
          <a:noFill/>
        </p:spPr>
        <p:txBody>
          <a:bodyPr wrap="square">
            <a:spAutoFit/>
          </a:bodyPr>
          <a:lstStyle/>
          <a:p>
            <a:pPr marL="342900" indent="-342900">
              <a:buFont typeface="Arial" panose="020B0604020202020204" pitchFamily="34" charset="0"/>
              <a:buChar char="•"/>
            </a:pPr>
            <a:r>
              <a:rPr lang="en-US" sz="2000" dirty="0"/>
              <a:t>our goal is to forecast  insurance  charges . insurance Premium is  based  on different  variables.  as a  result, insurance fees are continuous values. the regression is the best choice available to  fulfill our needs.</a:t>
            </a:r>
          </a:p>
          <a:p>
            <a:pPr marL="285750" indent="-285750">
              <a:lnSpc>
                <a:spcPct val="100000"/>
              </a:lnSpc>
              <a:buFont typeface="Arial" panose="020B0604020202020204" pitchFamily="34" charset="0"/>
              <a:buChar char="•"/>
            </a:pPr>
            <a:endParaRPr lang="en-US" sz="2000" dirty="0">
              <a:latin typeface="+mn-lt"/>
            </a:endParaRPr>
          </a:p>
          <a:p>
            <a:pPr marL="285750" indent="-285750">
              <a:lnSpc>
                <a:spcPct val="100000"/>
              </a:lnSpc>
              <a:buFont typeface="Arial" panose="020B0604020202020204" pitchFamily="34" charset="0"/>
              <a:buChar char="•"/>
            </a:pPr>
            <a:r>
              <a:rPr lang="en-US" sz="2000" dirty="0"/>
              <a:t>Also to identify features are important while doing the predictions </a:t>
            </a:r>
            <a:endParaRPr lang="en-US" sz="2000" dirty="0">
              <a:latin typeface="+mn-lt"/>
            </a:endParaRPr>
          </a:p>
        </p:txBody>
      </p:sp>
    </p:spTree>
    <p:extLst>
      <p:ext uri="{BB962C8B-B14F-4D97-AF65-F5344CB8AC3E}">
        <p14:creationId xmlns:p14="http://schemas.microsoft.com/office/powerpoint/2010/main" val="219423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F7A3-F493-4654-9772-DDA97820E9FE}"/>
              </a:ext>
            </a:extLst>
          </p:cNvPr>
          <p:cNvSpPr>
            <a:spLocks noGrp="1"/>
          </p:cNvSpPr>
          <p:nvPr>
            <p:ph type="title"/>
          </p:nvPr>
        </p:nvSpPr>
        <p:spPr/>
        <p:txBody>
          <a:bodyPr>
            <a:normAutofit/>
          </a:bodyPr>
          <a:lstStyle/>
          <a:p>
            <a:r>
              <a:rPr lang="en-US" dirty="0"/>
              <a:t>Data Source-Describe the data</a:t>
            </a:r>
            <a:endParaRPr lang="en-GB" dirty="0"/>
          </a:p>
        </p:txBody>
      </p:sp>
      <p:sp>
        <p:nvSpPr>
          <p:cNvPr id="3" name="Content Placeholder 2">
            <a:extLst>
              <a:ext uri="{FF2B5EF4-FFF2-40B4-BE49-F238E27FC236}">
                <a16:creationId xmlns:a16="http://schemas.microsoft.com/office/drawing/2014/main" id="{EAD29F74-6303-41FC-AC06-3993DBB2482A}"/>
              </a:ext>
            </a:extLst>
          </p:cNvPr>
          <p:cNvSpPr>
            <a:spLocks noGrp="1"/>
          </p:cNvSpPr>
          <p:nvPr>
            <p:ph idx="1"/>
          </p:nvPr>
        </p:nvSpPr>
        <p:spPr>
          <a:xfrm>
            <a:off x="581192" y="2180497"/>
            <a:ext cx="11029615" cy="1248504"/>
          </a:xfrm>
        </p:spPr>
        <p:txBody>
          <a:bodyPr>
            <a:normAutofit lnSpcReduction="10000"/>
          </a:bodyPr>
          <a:lstStyle/>
          <a:p>
            <a:r>
              <a:rPr lang="en-US" sz="2000" dirty="0"/>
              <a:t> This data set is provided by NIIT . </a:t>
            </a:r>
            <a:r>
              <a:rPr lang="en-US" sz="2000" dirty="0">
                <a:latin typeface="+mj-lt"/>
              </a:rPr>
              <a:t>It contains  </a:t>
            </a:r>
            <a:r>
              <a:rPr kumimoji="0" lang="en-US" altLang="en-US" sz="2000" b="1" i="0" u="none" strike="noStrike" cap="none" normalizeH="0" baseline="0" dirty="0">
                <a:ln>
                  <a:noFill/>
                </a:ln>
                <a:solidFill>
                  <a:schemeClr val="accent1">
                    <a:lumMod val="60000"/>
                    <a:lumOff val="40000"/>
                  </a:schemeClr>
                </a:solidFill>
                <a:effectLst/>
                <a:latin typeface="+mj-lt"/>
              </a:rPr>
              <a:t>1338</a:t>
            </a:r>
            <a:r>
              <a:rPr kumimoji="0" lang="en-US" altLang="en-US" sz="2000" b="0" i="0" u="none" strike="noStrike" cap="none" normalizeH="0" baseline="0" dirty="0">
                <a:ln>
                  <a:noFill/>
                </a:ln>
                <a:solidFill>
                  <a:srgbClr val="000000"/>
                </a:solidFill>
                <a:effectLst/>
                <a:latin typeface="+mj-lt"/>
              </a:rPr>
              <a:t> samples and </a:t>
            </a:r>
            <a:r>
              <a:rPr kumimoji="0" lang="en-US" altLang="en-US" sz="2000" b="1" i="0" u="none" strike="noStrike" cap="none" normalizeH="0" baseline="0" dirty="0">
                <a:ln>
                  <a:noFill/>
                </a:ln>
                <a:solidFill>
                  <a:schemeClr val="accent1">
                    <a:lumMod val="60000"/>
                    <a:lumOff val="40000"/>
                  </a:schemeClr>
                </a:solidFill>
                <a:effectLst/>
                <a:latin typeface="+mj-lt"/>
              </a:rPr>
              <a:t>8</a:t>
            </a:r>
            <a:r>
              <a:rPr kumimoji="0" lang="en-US" altLang="en-US" sz="2000" b="0" i="0" u="none" strike="noStrike" cap="none" normalizeH="0" baseline="0" dirty="0">
                <a:ln>
                  <a:noFill/>
                </a:ln>
                <a:solidFill>
                  <a:srgbClr val="000000"/>
                </a:solidFill>
                <a:effectLst/>
                <a:latin typeface="+mj-lt"/>
              </a:rPr>
              <a:t> features</a:t>
            </a: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r>
              <a:rPr lang="en-US" sz="2000" dirty="0"/>
              <a:t> we use multiple linear regression in this analysis since there are many independent variables used to calculate the dependent(target) variable hence .</a:t>
            </a:r>
          </a:p>
          <a:p>
            <a:endParaRPr lang="en-US" sz="2000" dirty="0"/>
          </a:p>
          <a:p>
            <a:endParaRPr lang="en-GB" sz="2000" dirty="0"/>
          </a:p>
        </p:txBody>
      </p:sp>
      <p:graphicFrame>
        <p:nvGraphicFramePr>
          <p:cNvPr id="4" name="Table 3">
            <a:extLst>
              <a:ext uri="{FF2B5EF4-FFF2-40B4-BE49-F238E27FC236}">
                <a16:creationId xmlns:a16="http://schemas.microsoft.com/office/drawing/2014/main" id="{0C844868-9EFD-45BB-812D-86A3BDEE1BDE}"/>
              </a:ext>
            </a:extLst>
          </p:cNvPr>
          <p:cNvGraphicFramePr>
            <a:graphicFrameLocks noGrp="1"/>
          </p:cNvGraphicFramePr>
          <p:nvPr>
            <p:extLst>
              <p:ext uri="{D42A27DB-BD31-4B8C-83A1-F6EECF244321}">
                <p14:modId xmlns:p14="http://schemas.microsoft.com/office/powerpoint/2010/main" val="1496351611"/>
              </p:ext>
            </p:extLst>
          </p:nvPr>
        </p:nvGraphicFramePr>
        <p:xfrm>
          <a:off x="1126435" y="3007996"/>
          <a:ext cx="9501810" cy="3715292"/>
        </p:xfrm>
        <a:graphic>
          <a:graphicData uri="http://schemas.openxmlformats.org/drawingml/2006/table">
            <a:tbl>
              <a:tblPr firstRow="1" bandRow="1">
                <a:tableStyleId>{0505E3EF-67EA-436B-97B2-0124C06EBD24}</a:tableStyleId>
              </a:tblPr>
              <a:tblGrid>
                <a:gridCol w="947160">
                  <a:extLst>
                    <a:ext uri="{9D8B030D-6E8A-4147-A177-3AD203B41FA5}">
                      <a16:colId xmlns:a16="http://schemas.microsoft.com/office/drawing/2014/main" val="2670849904"/>
                    </a:ext>
                  </a:extLst>
                </a:gridCol>
                <a:gridCol w="1424979">
                  <a:extLst>
                    <a:ext uri="{9D8B030D-6E8A-4147-A177-3AD203B41FA5}">
                      <a16:colId xmlns:a16="http://schemas.microsoft.com/office/drawing/2014/main" val="3813902737"/>
                    </a:ext>
                  </a:extLst>
                </a:gridCol>
                <a:gridCol w="1550592">
                  <a:extLst>
                    <a:ext uri="{9D8B030D-6E8A-4147-A177-3AD203B41FA5}">
                      <a16:colId xmlns:a16="http://schemas.microsoft.com/office/drawing/2014/main" val="1471420551"/>
                    </a:ext>
                  </a:extLst>
                </a:gridCol>
                <a:gridCol w="5579079">
                  <a:extLst>
                    <a:ext uri="{9D8B030D-6E8A-4147-A177-3AD203B41FA5}">
                      <a16:colId xmlns:a16="http://schemas.microsoft.com/office/drawing/2014/main" val="3786854992"/>
                    </a:ext>
                  </a:extLst>
                </a:gridCol>
              </a:tblGrid>
              <a:tr h="363696">
                <a:tc>
                  <a:txBody>
                    <a:bodyPr/>
                    <a:lstStyle/>
                    <a:p>
                      <a:pPr algn="ctr"/>
                      <a:r>
                        <a:rPr lang="en-US" sz="1800" b="0" dirty="0" err="1">
                          <a:solidFill>
                            <a:schemeClr val="tx1"/>
                          </a:solidFill>
                        </a:rPr>
                        <a:t>S.No</a:t>
                      </a:r>
                      <a:endParaRPr lang="en-IN" sz="1800" b="0" dirty="0">
                        <a:solidFill>
                          <a:schemeClr val="tx1"/>
                        </a:solidFill>
                      </a:endParaRPr>
                    </a:p>
                  </a:txBody>
                  <a:tcPr/>
                </a:tc>
                <a:tc>
                  <a:txBody>
                    <a:bodyPr/>
                    <a:lstStyle/>
                    <a:p>
                      <a:pPr algn="ctr"/>
                      <a:r>
                        <a:rPr lang="en-US" sz="1800" b="0" dirty="0">
                          <a:solidFill>
                            <a:schemeClr val="tx1"/>
                          </a:solidFill>
                        </a:rPr>
                        <a:t>Feature</a:t>
                      </a:r>
                      <a:endParaRPr lang="en-IN" sz="1800" b="0" dirty="0">
                        <a:solidFill>
                          <a:schemeClr val="tx1"/>
                        </a:solidFill>
                      </a:endParaRPr>
                    </a:p>
                  </a:txBody>
                  <a:tcPr/>
                </a:tc>
                <a:tc>
                  <a:txBody>
                    <a:bodyPr/>
                    <a:lstStyle/>
                    <a:p>
                      <a:pPr algn="ctr"/>
                      <a:r>
                        <a:rPr lang="en-US" sz="1800" b="0" dirty="0">
                          <a:solidFill>
                            <a:schemeClr val="tx1"/>
                          </a:solidFill>
                        </a:rPr>
                        <a:t>Data Type</a:t>
                      </a:r>
                      <a:endParaRPr lang="en-IN" sz="1800" b="0" dirty="0">
                        <a:solidFill>
                          <a:schemeClr val="tx1"/>
                        </a:solidFill>
                      </a:endParaRPr>
                    </a:p>
                  </a:txBody>
                  <a:tcPr/>
                </a:tc>
                <a:tc>
                  <a:txBody>
                    <a:bodyPr/>
                    <a:lstStyle/>
                    <a:p>
                      <a:pPr algn="ctr"/>
                      <a:r>
                        <a:rPr lang="en-US" sz="1800" b="0" dirty="0">
                          <a:solidFill>
                            <a:schemeClr val="tx1"/>
                          </a:solidFill>
                        </a:rPr>
                        <a:t>Description</a:t>
                      </a:r>
                      <a:endParaRPr lang="en-IN" sz="1800" b="0" dirty="0">
                        <a:solidFill>
                          <a:schemeClr val="tx1"/>
                        </a:solidFill>
                      </a:endParaRPr>
                    </a:p>
                  </a:txBody>
                  <a:tcPr/>
                </a:tc>
                <a:extLst>
                  <a:ext uri="{0D108BD9-81ED-4DB2-BD59-A6C34878D82A}">
                    <a16:rowId xmlns:a16="http://schemas.microsoft.com/office/drawing/2014/main" val="1464647216"/>
                  </a:ext>
                </a:extLst>
              </a:tr>
              <a:tr h="363696">
                <a:tc>
                  <a:txBody>
                    <a:bodyPr/>
                    <a:lstStyle/>
                    <a:p>
                      <a:pPr algn="ctr"/>
                      <a:r>
                        <a:rPr lang="en-US" sz="1800" b="0" dirty="0">
                          <a:solidFill>
                            <a:schemeClr val="tx1"/>
                          </a:solidFill>
                        </a:rPr>
                        <a:t>1</a:t>
                      </a:r>
                      <a:endParaRPr lang="en-IN" sz="1800" b="0" dirty="0">
                        <a:solidFill>
                          <a:schemeClr val="tx1"/>
                        </a:solidFill>
                      </a:endParaRPr>
                    </a:p>
                  </a:txBody>
                  <a:tcPr/>
                </a:tc>
                <a:tc>
                  <a:txBody>
                    <a:bodyPr/>
                    <a:lstStyle/>
                    <a:p>
                      <a:pPr algn="ctr"/>
                      <a:r>
                        <a:rPr lang="en-US" sz="1800" b="0" dirty="0">
                          <a:solidFill>
                            <a:schemeClr val="tx1"/>
                          </a:solidFill>
                        </a:rPr>
                        <a:t>age</a:t>
                      </a:r>
                      <a:endParaRPr lang="en-IN" sz="1800" b="0" dirty="0">
                        <a:solidFill>
                          <a:schemeClr val="tx1"/>
                        </a:solidFill>
                      </a:endParaRPr>
                    </a:p>
                  </a:txBody>
                  <a:tcPr/>
                </a:tc>
                <a:tc>
                  <a:txBody>
                    <a:bodyPr/>
                    <a:lstStyle/>
                    <a:p>
                      <a:pPr algn="ctr"/>
                      <a:r>
                        <a:rPr lang="en-US" sz="1800" b="0" dirty="0">
                          <a:solidFill>
                            <a:schemeClr val="tx1"/>
                          </a:solidFill>
                        </a:rPr>
                        <a:t>Numeric</a:t>
                      </a:r>
                      <a:endParaRPr lang="en-IN" sz="1800" b="0" dirty="0">
                        <a:solidFill>
                          <a:schemeClr val="tx1"/>
                        </a:solidFill>
                      </a:endParaRPr>
                    </a:p>
                  </a:txBody>
                  <a:tcPr/>
                </a:tc>
                <a:tc>
                  <a:txBody>
                    <a:bodyPr/>
                    <a:lstStyle/>
                    <a:p>
                      <a:pPr algn="ctr"/>
                      <a:r>
                        <a:rPr lang="en-US" sz="1800" b="0" dirty="0">
                          <a:solidFill>
                            <a:schemeClr val="tx1"/>
                          </a:solidFill>
                        </a:rPr>
                        <a:t>Age of the customer</a:t>
                      </a:r>
                      <a:endParaRPr lang="en-IN" sz="1800" b="0" dirty="0">
                        <a:solidFill>
                          <a:schemeClr val="tx1"/>
                        </a:solidFill>
                      </a:endParaRPr>
                    </a:p>
                  </a:txBody>
                  <a:tcPr/>
                </a:tc>
                <a:extLst>
                  <a:ext uri="{0D108BD9-81ED-4DB2-BD59-A6C34878D82A}">
                    <a16:rowId xmlns:a16="http://schemas.microsoft.com/office/drawing/2014/main" val="2462386554"/>
                  </a:ext>
                </a:extLst>
              </a:tr>
              <a:tr h="363696">
                <a:tc>
                  <a:txBody>
                    <a:bodyPr/>
                    <a:lstStyle/>
                    <a:p>
                      <a:pPr algn="ctr"/>
                      <a:r>
                        <a:rPr lang="en-US" sz="1800" b="0" dirty="0">
                          <a:solidFill>
                            <a:schemeClr val="tx1"/>
                          </a:solidFill>
                        </a:rPr>
                        <a:t>2</a:t>
                      </a:r>
                      <a:endParaRPr lang="en-IN" sz="1800" b="0" dirty="0">
                        <a:solidFill>
                          <a:schemeClr val="tx1"/>
                        </a:solidFill>
                      </a:endParaRPr>
                    </a:p>
                  </a:txBody>
                  <a:tcPr/>
                </a:tc>
                <a:tc>
                  <a:txBody>
                    <a:bodyPr/>
                    <a:lstStyle/>
                    <a:p>
                      <a:pPr algn="ctr"/>
                      <a:r>
                        <a:rPr lang="en-US" sz="1800" b="0" dirty="0">
                          <a:solidFill>
                            <a:schemeClr val="tx1"/>
                          </a:solidFill>
                        </a:rPr>
                        <a:t>sex</a:t>
                      </a:r>
                      <a:endParaRPr lang="en-IN" sz="1800" b="0" dirty="0">
                        <a:solidFill>
                          <a:schemeClr val="tx1"/>
                        </a:solidFill>
                      </a:endParaRPr>
                    </a:p>
                  </a:txBody>
                  <a:tcPr/>
                </a:tc>
                <a:tc>
                  <a:txBody>
                    <a:bodyPr/>
                    <a:lstStyle/>
                    <a:p>
                      <a:pPr algn="ctr"/>
                      <a:r>
                        <a:rPr lang="en-US" sz="1800" b="0" dirty="0">
                          <a:solidFill>
                            <a:schemeClr val="tx1"/>
                          </a:solidFill>
                        </a:rPr>
                        <a:t>Categorical</a:t>
                      </a:r>
                      <a:endParaRPr lang="en-IN" sz="1800" b="0" dirty="0">
                        <a:solidFill>
                          <a:schemeClr val="tx1"/>
                        </a:solidFill>
                      </a:endParaRPr>
                    </a:p>
                  </a:txBody>
                  <a:tcPr/>
                </a:tc>
                <a:tc>
                  <a:txBody>
                    <a:bodyPr/>
                    <a:lstStyle/>
                    <a:p>
                      <a:pPr algn="ctr"/>
                      <a:r>
                        <a:rPr lang="en-US" sz="1800" b="0" dirty="0">
                          <a:solidFill>
                            <a:schemeClr val="tx1"/>
                          </a:solidFill>
                        </a:rPr>
                        <a:t>Gender of the customer</a:t>
                      </a:r>
                      <a:endParaRPr lang="en-IN" sz="1800" b="0" dirty="0">
                        <a:solidFill>
                          <a:schemeClr val="tx1"/>
                        </a:solidFill>
                      </a:endParaRPr>
                    </a:p>
                  </a:txBody>
                  <a:tcPr/>
                </a:tc>
                <a:extLst>
                  <a:ext uri="{0D108BD9-81ED-4DB2-BD59-A6C34878D82A}">
                    <a16:rowId xmlns:a16="http://schemas.microsoft.com/office/drawing/2014/main" val="2141408818"/>
                  </a:ext>
                </a:extLst>
              </a:tr>
              <a:tr h="514892">
                <a:tc>
                  <a:txBody>
                    <a:bodyPr/>
                    <a:lstStyle/>
                    <a:p>
                      <a:pPr algn="ctr"/>
                      <a:r>
                        <a:rPr lang="en-US" sz="1800" b="0" dirty="0">
                          <a:solidFill>
                            <a:schemeClr val="tx1"/>
                          </a:solidFill>
                        </a:rPr>
                        <a:t>3</a:t>
                      </a:r>
                    </a:p>
                  </a:txBody>
                  <a:tcPr/>
                </a:tc>
                <a:tc>
                  <a:txBody>
                    <a:bodyPr/>
                    <a:lstStyle/>
                    <a:p>
                      <a:pPr algn="ctr"/>
                      <a:r>
                        <a:rPr lang="en-US" sz="1800" b="0" dirty="0" err="1">
                          <a:solidFill>
                            <a:schemeClr val="tx1"/>
                          </a:solidFill>
                        </a:rPr>
                        <a:t>bmi</a:t>
                      </a:r>
                      <a:endParaRPr lang="en-US" sz="1800" b="0" dirty="0">
                        <a:solidFill>
                          <a:schemeClr val="tx1"/>
                        </a:solidFill>
                      </a:endParaRPr>
                    </a:p>
                  </a:txBody>
                  <a:tcPr/>
                </a:tc>
                <a:tc>
                  <a:txBody>
                    <a:bodyPr/>
                    <a:lstStyle/>
                    <a:p>
                      <a:pPr algn="ctr"/>
                      <a:r>
                        <a:rPr lang="en-US" sz="1800" b="0" dirty="0">
                          <a:solidFill>
                            <a:schemeClr val="tx1"/>
                          </a:solidFill>
                        </a:rPr>
                        <a:t>Numeric</a:t>
                      </a:r>
                      <a:endParaRPr lang="en-IN" sz="1800" b="0" dirty="0">
                        <a:solidFill>
                          <a:schemeClr val="tx1"/>
                        </a:solidFill>
                      </a:endParaRPr>
                    </a:p>
                  </a:txBody>
                  <a:tcPr/>
                </a:tc>
                <a:tc>
                  <a:txBody>
                    <a:bodyPr/>
                    <a:lstStyle/>
                    <a:p>
                      <a:pPr algn="ctr"/>
                      <a:r>
                        <a:rPr lang="en-US" sz="1800" b="0" dirty="0">
                          <a:solidFill>
                            <a:schemeClr val="tx1"/>
                          </a:solidFill>
                        </a:rPr>
                        <a:t>Calculated BMI</a:t>
                      </a:r>
                      <a:endParaRPr lang="en-IN" sz="1800" b="0" dirty="0">
                        <a:solidFill>
                          <a:schemeClr val="tx1"/>
                        </a:solidFill>
                      </a:endParaRPr>
                    </a:p>
                  </a:txBody>
                  <a:tcPr/>
                </a:tc>
                <a:extLst>
                  <a:ext uri="{0D108BD9-81ED-4DB2-BD59-A6C34878D82A}">
                    <a16:rowId xmlns:a16="http://schemas.microsoft.com/office/drawing/2014/main" val="2713124948"/>
                  </a:ext>
                </a:extLst>
              </a:tr>
              <a:tr h="363696">
                <a:tc>
                  <a:txBody>
                    <a:bodyPr/>
                    <a:lstStyle/>
                    <a:p>
                      <a:pPr algn="ctr"/>
                      <a:r>
                        <a:rPr lang="en-US" sz="1800" b="0" dirty="0">
                          <a:solidFill>
                            <a:schemeClr val="tx1"/>
                          </a:solidFill>
                        </a:rPr>
                        <a:t>4</a:t>
                      </a:r>
                    </a:p>
                  </a:txBody>
                  <a:tcPr/>
                </a:tc>
                <a:tc>
                  <a:txBody>
                    <a:bodyPr/>
                    <a:lstStyle/>
                    <a:p>
                      <a:pPr algn="ctr"/>
                      <a:r>
                        <a:rPr lang="en-US" sz="1800" b="0" dirty="0" err="1">
                          <a:solidFill>
                            <a:schemeClr val="tx1"/>
                          </a:solidFill>
                        </a:rPr>
                        <a:t>classif</a:t>
                      </a:r>
                      <a:endParaRPr lang="en-US" sz="1800" b="0" dirty="0">
                        <a:solidFill>
                          <a:schemeClr val="tx1"/>
                        </a:solidFill>
                      </a:endParaRPr>
                    </a:p>
                  </a:txBody>
                  <a:tcPr/>
                </a:tc>
                <a:tc>
                  <a:txBody>
                    <a:bodyPr/>
                    <a:lstStyle/>
                    <a:p>
                      <a:pPr algn="ctr"/>
                      <a:r>
                        <a:rPr lang="en-US" sz="1800" b="0" dirty="0">
                          <a:solidFill>
                            <a:schemeClr val="tx1"/>
                          </a:solidFill>
                        </a:rPr>
                        <a:t>Categorical</a:t>
                      </a:r>
                      <a:endParaRPr lang="en-IN" sz="1800" b="0" dirty="0">
                        <a:solidFill>
                          <a:schemeClr val="tx1"/>
                        </a:solidFill>
                      </a:endParaRPr>
                    </a:p>
                  </a:txBody>
                  <a:tcPr/>
                </a:tc>
                <a:tc>
                  <a:txBody>
                    <a:bodyPr/>
                    <a:lstStyle/>
                    <a:p>
                      <a:pPr algn="ctr"/>
                      <a:r>
                        <a:rPr lang="en-US" sz="1800" b="0" dirty="0">
                          <a:solidFill>
                            <a:schemeClr val="tx1"/>
                          </a:solidFill>
                        </a:rPr>
                        <a:t>Health Classification based on the BMI value</a:t>
                      </a:r>
                      <a:endParaRPr lang="en-IN" sz="1800" b="0" dirty="0">
                        <a:solidFill>
                          <a:schemeClr val="tx1"/>
                        </a:solidFill>
                      </a:endParaRPr>
                    </a:p>
                  </a:txBody>
                  <a:tcPr/>
                </a:tc>
                <a:extLst>
                  <a:ext uri="{0D108BD9-81ED-4DB2-BD59-A6C34878D82A}">
                    <a16:rowId xmlns:a16="http://schemas.microsoft.com/office/drawing/2014/main" val="929298464"/>
                  </a:ext>
                </a:extLst>
              </a:tr>
              <a:tr h="363696">
                <a:tc>
                  <a:txBody>
                    <a:bodyPr/>
                    <a:lstStyle/>
                    <a:p>
                      <a:pPr algn="ctr"/>
                      <a:r>
                        <a:rPr lang="en-US" sz="1800" b="0" dirty="0">
                          <a:solidFill>
                            <a:schemeClr val="tx1"/>
                          </a:solidFill>
                        </a:rPr>
                        <a:t>5</a:t>
                      </a:r>
                      <a:endParaRPr lang="en-IN" sz="1800" b="0" dirty="0">
                        <a:solidFill>
                          <a:schemeClr val="tx1"/>
                        </a:solidFill>
                      </a:endParaRPr>
                    </a:p>
                  </a:txBody>
                  <a:tcPr/>
                </a:tc>
                <a:tc>
                  <a:txBody>
                    <a:bodyPr/>
                    <a:lstStyle/>
                    <a:p>
                      <a:pPr algn="ctr"/>
                      <a:r>
                        <a:rPr lang="en-US" sz="1800" b="0" dirty="0">
                          <a:solidFill>
                            <a:schemeClr val="tx1"/>
                          </a:solidFill>
                        </a:rPr>
                        <a:t>children</a:t>
                      </a:r>
                      <a:endParaRPr lang="en-IN" sz="1800" b="0" dirty="0">
                        <a:solidFill>
                          <a:schemeClr val="tx1"/>
                        </a:solidFill>
                      </a:endParaRPr>
                    </a:p>
                  </a:txBody>
                  <a:tcPr/>
                </a:tc>
                <a:tc>
                  <a:txBody>
                    <a:bodyPr/>
                    <a:lstStyle/>
                    <a:p>
                      <a:pPr algn="ctr"/>
                      <a:r>
                        <a:rPr lang="en-US" sz="1800" b="0" dirty="0">
                          <a:solidFill>
                            <a:schemeClr val="tx1"/>
                          </a:solidFill>
                        </a:rPr>
                        <a:t>Numeric</a:t>
                      </a:r>
                      <a:endParaRPr lang="en-IN" sz="1800" b="0" dirty="0">
                        <a:solidFill>
                          <a:schemeClr val="tx1"/>
                        </a:solidFill>
                      </a:endParaRPr>
                    </a:p>
                  </a:txBody>
                  <a:tcPr/>
                </a:tc>
                <a:tc>
                  <a:txBody>
                    <a:bodyPr/>
                    <a:lstStyle/>
                    <a:p>
                      <a:pPr algn="ctr"/>
                      <a:r>
                        <a:rPr lang="en-US" sz="1800" b="0" dirty="0">
                          <a:solidFill>
                            <a:schemeClr val="tx1"/>
                          </a:solidFill>
                        </a:rPr>
                        <a:t>Number of children</a:t>
                      </a:r>
                      <a:endParaRPr lang="en-IN" sz="1800" b="0" dirty="0">
                        <a:solidFill>
                          <a:schemeClr val="tx1"/>
                        </a:solidFill>
                      </a:endParaRPr>
                    </a:p>
                  </a:txBody>
                  <a:tcPr/>
                </a:tc>
                <a:extLst>
                  <a:ext uri="{0D108BD9-81ED-4DB2-BD59-A6C34878D82A}">
                    <a16:rowId xmlns:a16="http://schemas.microsoft.com/office/drawing/2014/main" val="2846722465"/>
                  </a:ext>
                </a:extLst>
              </a:tr>
              <a:tr h="363696">
                <a:tc>
                  <a:txBody>
                    <a:bodyPr/>
                    <a:lstStyle/>
                    <a:p>
                      <a:pPr algn="ctr"/>
                      <a:r>
                        <a:rPr lang="en-US" sz="1800" b="0" dirty="0">
                          <a:solidFill>
                            <a:schemeClr val="tx1"/>
                          </a:solidFill>
                        </a:rPr>
                        <a:t>6</a:t>
                      </a:r>
                    </a:p>
                  </a:txBody>
                  <a:tcPr/>
                </a:tc>
                <a:tc>
                  <a:txBody>
                    <a:bodyPr/>
                    <a:lstStyle/>
                    <a:p>
                      <a:pPr algn="ctr"/>
                      <a:r>
                        <a:rPr lang="en-US" sz="1800" b="0" dirty="0">
                          <a:solidFill>
                            <a:schemeClr val="tx1"/>
                          </a:solidFill>
                        </a:rPr>
                        <a:t>smoker</a:t>
                      </a:r>
                    </a:p>
                  </a:txBody>
                  <a:tcPr/>
                </a:tc>
                <a:tc>
                  <a:txBody>
                    <a:bodyPr/>
                    <a:lstStyle/>
                    <a:p>
                      <a:pPr algn="ctr"/>
                      <a:r>
                        <a:rPr lang="en-US" sz="1800" b="0" dirty="0">
                          <a:solidFill>
                            <a:schemeClr val="tx1"/>
                          </a:solidFill>
                        </a:rPr>
                        <a:t>Categorical</a:t>
                      </a:r>
                      <a:endParaRPr lang="en-IN" sz="1800" b="0" dirty="0">
                        <a:solidFill>
                          <a:schemeClr val="tx1"/>
                        </a:solidFill>
                      </a:endParaRPr>
                    </a:p>
                  </a:txBody>
                  <a:tcPr/>
                </a:tc>
                <a:tc>
                  <a:txBody>
                    <a:bodyPr/>
                    <a:lstStyle/>
                    <a:p>
                      <a:pPr algn="ctr"/>
                      <a:r>
                        <a:rPr lang="en-US" sz="1800" b="0" dirty="0">
                          <a:solidFill>
                            <a:schemeClr val="tx1"/>
                          </a:solidFill>
                        </a:rPr>
                        <a:t>If the customer smokes or not</a:t>
                      </a:r>
                      <a:endParaRPr lang="en-IN" sz="1800" b="0" dirty="0">
                        <a:solidFill>
                          <a:schemeClr val="tx1"/>
                        </a:solidFill>
                      </a:endParaRPr>
                    </a:p>
                  </a:txBody>
                  <a:tcPr/>
                </a:tc>
                <a:extLst>
                  <a:ext uri="{0D108BD9-81ED-4DB2-BD59-A6C34878D82A}">
                    <a16:rowId xmlns:a16="http://schemas.microsoft.com/office/drawing/2014/main" val="470035894"/>
                  </a:ext>
                </a:extLst>
              </a:tr>
              <a:tr h="363696">
                <a:tc>
                  <a:txBody>
                    <a:bodyPr/>
                    <a:lstStyle/>
                    <a:p>
                      <a:pPr algn="ctr"/>
                      <a:r>
                        <a:rPr lang="en-US" sz="1800" b="0" dirty="0">
                          <a:solidFill>
                            <a:schemeClr val="tx1"/>
                          </a:solidFill>
                        </a:rPr>
                        <a:t>7</a:t>
                      </a:r>
                    </a:p>
                  </a:txBody>
                  <a:tcPr/>
                </a:tc>
                <a:tc>
                  <a:txBody>
                    <a:bodyPr/>
                    <a:lstStyle/>
                    <a:p>
                      <a:pPr algn="ctr"/>
                      <a:r>
                        <a:rPr lang="en-US" sz="1800" b="0" dirty="0">
                          <a:solidFill>
                            <a:schemeClr val="tx1"/>
                          </a:solidFill>
                        </a:rPr>
                        <a:t>region</a:t>
                      </a:r>
                    </a:p>
                  </a:txBody>
                  <a:tcPr/>
                </a:tc>
                <a:tc>
                  <a:txBody>
                    <a:bodyPr/>
                    <a:lstStyle/>
                    <a:p>
                      <a:pPr algn="ctr"/>
                      <a:r>
                        <a:rPr lang="en-US" sz="1800" b="0" dirty="0">
                          <a:solidFill>
                            <a:schemeClr val="tx1"/>
                          </a:solidFill>
                        </a:rPr>
                        <a:t>Categorical</a:t>
                      </a:r>
                      <a:endParaRPr lang="en-IN" sz="1800" b="0" dirty="0">
                        <a:solidFill>
                          <a:schemeClr val="tx1"/>
                        </a:solidFill>
                      </a:endParaRPr>
                    </a:p>
                  </a:txBody>
                  <a:tcPr/>
                </a:tc>
                <a:tc>
                  <a:txBody>
                    <a:bodyPr/>
                    <a:lstStyle/>
                    <a:p>
                      <a:pPr algn="ctr"/>
                      <a:r>
                        <a:rPr lang="en-US" sz="1800" b="0" dirty="0">
                          <a:solidFill>
                            <a:schemeClr val="tx1"/>
                          </a:solidFill>
                        </a:rPr>
                        <a:t>Current residential place</a:t>
                      </a:r>
                      <a:endParaRPr lang="en-IN" sz="1800" b="0" dirty="0">
                        <a:solidFill>
                          <a:schemeClr val="tx1"/>
                        </a:solidFill>
                      </a:endParaRPr>
                    </a:p>
                  </a:txBody>
                  <a:tcPr/>
                </a:tc>
                <a:extLst>
                  <a:ext uri="{0D108BD9-81ED-4DB2-BD59-A6C34878D82A}">
                    <a16:rowId xmlns:a16="http://schemas.microsoft.com/office/drawing/2014/main" val="394411346"/>
                  </a:ext>
                </a:extLst>
              </a:tr>
              <a:tr h="610336">
                <a:tc>
                  <a:txBody>
                    <a:bodyPr/>
                    <a:lstStyle/>
                    <a:p>
                      <a:pPr algn="ctr"/>
                      <a:r>
                        <a:rPr lang="en-US" sz="1800" b="0" dirty="0">
                          <a:solidFill>
                            <a:schemeClr val="tx1"/>
                          </a:solidFill>
                        </a:rPr>
                        <a:t>8</a:t>
                      </a:r>
                    </a:p>
                  </a:txBody>
                  <a:tcPr/>
                </a:tc>
                <a:tc>
                  <a:txBody>
                    <a:bodyPr/>
                    <a:lstStyle/>
                    <a:p>
                      <a:pPr algn="l"/>
                      <a:r>
                        <a:rPr lang="en-US" sz="1800" b="0" dirty="0">
                          <a:solidFill>
                            <a:schemeClr val="tx1"/>
                          </a:solidFill>
                        </a:rPr>
                        <a:t> Charges (dependent)</a:t>
                      </a:r>
                    </a:p>
                  </a:txBody>
                  <a:tcPr/>
                </a:tc>
                <a:tc>
                  <a:txBody>
                    <a:bodyPr/>
                    <a:lstStyle/>
                    <a:p>
                      <a:pPr algn="ctr"/>
                      <a:r>
                        <a:rPr lang="en-US" sz="1800" b="0" dirty="0">
                          <a:solidFill>
                            <a:schemeClr val="tx1"/>
                          </a:solidFill>
                        </a:rPr>
                        <a:t>Numeric</a:t>
                      </a:r>
                      <a:endParaRPr lang="en-IN" sz="1800" b="0" dirty="0">
                        <a:solidFill>
                          <a:schemeClr val="tx1"/>
                        </a:solidFill>
                      </a:endParaRPr>
                    </a:p>
                  </a:txBody>
                  <a:tcPr/>
                </a:tc>
                <a:tc>
                  <a:txBody>
                    <a:bodyPr/>
                    <a:lstStyle/>
                    <a:p>
                      <a:pPr algn="ctr"/>
                      <a:r>
                        <a:rPr lang="en-US" sz="1800" b="0" dirty="0">
                          <a:solidFill>
                            <a:schemeClr val="tx1"/>
                          </a:solidFill>
                        </a:rPr>
                        <a:t>Premium amount to be paid</a:t>
                      </a:r>
                      <a:endParaRPr lang="en-IN" sz="1800" b="0" dirty="0">
                        <a:solidFill>
                          <a:schemeClr val="tx1"/>
                        </a:solidFill>
                      </a:endParaRPr>
                    </a:p>
                  </a:txBody>
                  <a:tcPr/>
                </a:tc>
                <a:extLst>
                  <a:ext uri="{0D108BD9-81ED-4DB2-BD59-A6C34878D82A}">
                    <a16:rowId xmlns:a16="http://schemas.microsoft.com/office/drawing/2014/main" val="2968676608"/>
                  </a:ext>
                </a:extLst>
              </a:tr>
            </a:tbl>
          </a:graphicData>
        </a:graphic>
      </p:graphicFrame>
      <p:sp>
        <p:nvSpPr>
          <p:cNvPr id="5" name="Rectangle 1">
            <a:extLst>
              <a:ext uri="{FF2B5EF4-FFF2-40B4-BE49-F238E27FC236}">
                <a16:creationId xmlns:a16="http://schemas.microsoft.com/office/drawing/2014/main" id="{40460D5C-A395-422E-8151-EA779E1DAC2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606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DF0D115-23C4-4F22-BE32-083F23AAA113}"/>
              </a:ext>
            </a:extLst>
          </p:cNvPr>
          <p:cNvPicPr>
            <a:picLocks noChangeAspect="1"/>
          </p:cNvPicPr>
          <p:nvPr/>
        </p:nvPicPr>
        <p:blipFill>
          <a:blip r:embed="rId2"/>
          <a:stretch>
            <a:fillRect/>
          </a:stretch>
        </p:blipFill>
        <p:spPr>
          <a:xfrm>
            <a:off x="342348" y="1902791"/>
            <a:ext cx="5939182" cy="4361807"/>
          </a:xfrm>
          <a:prstGeom prst="rect">
            <a:avLst/>
          </a:prstGeom>
        </p:spPr>
      </p:pic>
      <p:sp>
        <p:nvSpPr>
          <p:cNvPr id="13" name="Title 12">
            <a:extLst>
              <a:ext uri="{FF2B5EF4-FFF2-40B4-BE49-F238E27FC236}">
                <a16:creationId xmlns:a16="http://schemas.microsoft.com/office/drawing/2014/main" id="{610D874F-B5DA-41BC-83DE-DC3A522A4108}"/>
              </a:ext>
            </a:extLst>
          </p:cNvPr>
          <p:cNvSpPr>
            <a:spLocks noGrp="1"/>
          </p:cNvSpPr>
          <p:nvPr>
            <p:ph type="title"/>
          </p:nvPr>
        </p:nvSpPr>
        <p:spPr/>
        <p:txBody>
          <a:bodyPr>
            <a:normAutofit fontScale="90000"/>
          </a:bodyPr>
          <a:lstStyle/>
          <a:p>
            <a:r>
              <a:rPr lang="en-US" b="1" i="0" dirty="0">
                <a:solidFill>
                  <a:srgbClr val="BCC0C3"/>
                </a:solidFill>
                <a:effectLst/>
                <a:latin typeface="arial" panose="020B0604020202020204" pitchFamily="34" charset="0"/>
              </a:rPr>
              <a:t>Body mass index</a:t>
            </a:r>
            <a:r>
              <a:rPr lang="en-US" b="0" i="0" dirty="0">
                <a:solidFill>
                  <a:srgbClr val="BDC1C6"/>
                </a:solidFill>
                <a:effectLst/>
                <a:latin typeface="arial" panose="020B0604020202020204" pitchFamily="34" charset="0"/>
              </a:rPr>
              <a:t> (</a:t>
            </a:r>
            <a:r>
              <a:rPr lang="en-US" b="1" i="0" dirty="0">
                <a:solidFill>
                  <a:srgbClr val="BCC0C3"/>
                </a:solidFill>
                <a:effectLst/>
                <a:latin typeface="arial" panose="020B0604020202020204" pitchFamily="34" charset="0"/>
              </a:rPr>
              <a:t>BMI</a:t>
            </a:r>
            <a:r>
              <a:rPr lang="en-US" b="0" i="0" dirty="0">
                <a:solidFill>
                  <a:srgbClr val="BDC1C6"/>
                </a:solidFill>
                <a:effectLst/>
                <a:latin typeface="arial" panose="020B0604020202020204" pitchFamily="34" charset="0"/>
              </a:rPr>
              <a:t>) is a measure of body fat based on height and weight that applies to adult men and women.</a:t>
            </a:r>
            <a:endParaRPr lang="en-GB" dirty="0"/>
          </a:p>
        </p:txBody>
      </p:sp>
      <p:graphicFrame>
        <p:nvGraphicFramePr>
          <p:cNvPr id="15" name="Table 14">
            <a:extLst>
              <a:ext uri="{FF2B5EF4-FFF2-40B4-BE49-F238E27FC236}">
                <a16:creationId xmlns:a16="http://schemas.microsoft.com/office/drawing/2014/main" id="{852B5D63-C1B7-43A4-BC38-3F6644B328A5}"/>
              </a:ext>
            </a:extLst>
          </p:cNvPr>
          <p:cNvGraphicFramePr>
            <a:graphicFrameLocks noGrp="1"/>
          </p:cNvGraphicFramePr>
          <p:nvPr>
            <p:extLst>
              <p:ext uri="{D42A27DB-BD31-4B8C-83A1-F6EECF244321}">
                <p14:modId xmlns:p14="http://schemas.microsoft.com/office/powerpoint/2010/main" val="3350840922"/>
              </p:ext>
            </p:extLst>
          </p:nvPr>
        </p:nvGraphicFramePr>
        <p:xfrm>
          <a:off x="6953788" y="2046670"/>
          <a:ext cx="4439688" cy="4081672"/>
        </p:xfrm>
        <a:graphic>
          <a:graphicData uri="http://schemas.openxmlformats.org/drawingml/2006/table">
            <a:tbl>
              <a:tblPr firstRow="1" firstCol="1" bandRow="1">
                <a:tableStyleId>{5C22544A-7EE6-4342-B048-85BDC9FD1C3A}</a:tableStyleId>
              </a:tblPr>
              <a:tblGrid>
                <a:gridCol w="2219844">
                  <a:extLst>
                    <a:ext uri="{9D8B030D-6E8A-4147-A177-3AD203B41FA5}">
                      <a16:colId xmlns:a16="http://schemas.microsoft.com/office/drawing/2014/main" val="3702889916"/>
                    </a:ext>
                  </a:extLst>
                </a:gridCol>
                <a:gridCol w="2219844">
                  <a:extLst>
                    <a:ext uri="{9D8B030D-6E8A-4147-A177-3AD203B41FA5}">
                      <a16:colId xmlns:a16="http://schemas.microsoft.com/office/drawing/2014/main" val="2029665036"/>
                    </a:ext>
                  </a:extLst>
                </a:gridCol>
              </a:tblGrid>
              <a:tr h="583096">
                <a:tc>
                  <a:txBody>
                    <a:bodyPr/>
                    <a:lstStyle/>
                    <a:p>
                      <a:pPr algn="l">
                        <a:lnSpc>
                          <a:spcPct val="107000"/>
                        </a:lnSpc>
                        <a:spcBef>
                          <a:spcPts val="750"/>
                        </a:spcBef>
                        <a:spcAft>
                          <a:spcPts val="750"/>
                        </a:spcAft>
                      </a:pPr>
                      <a:r>
                        <a:rPr lang="en-GB" sz="1050" dirty="0">
                          <a:effectLst/>
                        </a:rPr>
                        <a:t>BMI</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750"/>
                        </a:spcBef>
                        <a:spcAft>
                          <a:spcPts val="750"/>
                        </a:spcAft>
                      </a:pPr>
                      <a:r>
                        <a:rPr lang="en-GB" sz="1050">
                          <a:effectLst/>
                        </a:rPr>
                        <a:t>Nutritional status</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572658678"/>
                  </a:ext>
                </a:extLst>
              </a:tr>
              <a:tr h="583096">
                <a:tc>
                  <a:txBody>
                    <a:bodyPr/>
                    <a:lstStyle/>
                    <a:p>
                      <a:pPr algn="l">
                        <a:lnSpc>
                          <a:spcPct val="107000"/>
                        </a:lnSpc>
                        <a:spcBef>
                          <a:spcPts val="1200"/>
                        </a:spcBef>
                        <a:spcAft>
                          <a:spcPts val="1200"/>
                        </a:spcAft>
                      </a:pPr>
                      <a:r>
                        <a:rPr lang="en-GB" sz="1050">
                          <a:effectLst/>
                        </a:rPr>
                        <a:t>Below 18.5</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dirty="0">
                          <a:effectLst/>
                        </a:rPr>
                        <a:t>Underweight</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1699717542"/>
                  </a:ext>
                </a:extLst>
              </a:tr>
              <a:tr h="583096">
                <a:tc>
                  <a:txBody>
                    <a:bodyPr/>
                    <a:lstStyle/>
                    <a:p>
                      <a:pPr algn="l">
                        <a:lnSpc>
                          <a:spcPct val="107000"/>
                        </a:lnSpc>
                        <a:spcBef>
                          <a:spcPts val="1200"/>
                        </a:spcBef>
                        <a:spcAft>
                          <a:spcPts val="1200"/>
                        </a:spcAft>
                      </a:pPr>
                      <a:r>
                        <a:rPr lang="en-GB" sz="1050" dirty="0">
                          <a:effectLst/>
                        </a:rPr>
                        <a:t>18.5–24.9</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a:effectLst/>
                        </a:rPr>
                        <a:t>Normal weight</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314517691"/>
                  </a:ext>
                </a:extLst>
              </a:tr>
              <a:tr h="583096">
                <a:tc>
                  <a:txBody>
                    <a:bodyPr/>
                    <a:lstStyle/>
                    <a:p>
                      <a:pPr algn="l">
                        <a:lnSpc>
                          <a:spcPct val="107000"/>
                        </a:lnSpc>
                        <a:spcBef>
                          <a:spcPts val="1200"/>
                        </a:spcBef>
                        <a:spcAft>
                          <a:spcPts val="1200"/>
                        </a:spcAft>
                      </a:pPr>
                      <a:r>
                        <a:rPr lang="en-GB" sz="1050">
                          <a:effectLst/>
                        </a:rPr>
                        <a:t>25.0–29.9</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a:effectLst/>
                        </a:rPr>
                        <a:t>Pre-obesity</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2334289994"/>
                  </a:ext>
                </a:extLst>
              </a:tr>
              <a:tr h="583096">
                <a:tc>
                  <a:txBody>
                    <a:bodyPr/>
                    <a:lstStyle/>
                    <a:p>
                      <a:pPr algn="l">
                        <a:lnSpc>
                          <a:spcPct val="107000"/>
                        </a:lnSpc>
                        <a:spcBef>
                          <a:spcPts val="1200"/>
                        </a:spcBef>
                        <a:spcAft>
                          <a:spcPts val="1200"/>
                        </a:spcAft>
                      </a:pPr>
                      <a:r>
                        <a:rPr lang="en-GB" sz="1050">
                          <a:effectLst/>
                        </a:rPr>
                        <a:t>30.0–34.9</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a:effectLst/>
                        </a:rPr>
                        <a:t>Obesity class I</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516260755"/>
                  </a:ext>
                </a:extLst>
              </a:tr>
              <a:tr h="583096">
                <a:tc>
                  <a:txBody>
                    <a:bodyPr/>
                    <a:lstStyle/>
                    <a:p>
                      <a:pPr algn="l">
                        <a:lnSpc>
                          <a:spcPct val="107000"/>
                        </a:lnSpc>
                        <a:spcBef>
                          <a:spcPts val="1200"/>
                        </a:spcBef>
                        <a:spcAft>
                          <a:spcPts val="1200"/>
                        </a:spcAft>
                      </a:pPr>
                      <a:r>
                        <a:rPr lang="en-GB" sz="1050">
                          <a:effectLst/>
                        </a:rPr>
                        <a:t>35.0–39.9</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a:effectLst/>
                        </a:rPr>
                        <a:t>Obesity class II</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3405714678"/>
                  </a:ext>
                </a:extLst>
              </a:tr>
              <a:tr h="583096">
                <a:tc>
                  <a:txBody>
                    <a:bodyPr/>
                    <a:lstStyle/>
                    <a:p>
                      <a:pPr algn="l">
                        <a:lnSpc>
                          <a:spcPct val="107000"/>
                        </a:lnSpc>
                        <a:spcBef>
                          <a:spcPts val="1200"/>
                        </a:spcBef>
                        <a:spcAft>
                          <a:spcPts val="1200"/>
                        </a:spcAft>
                      </a:pPr>
                      <a:r>
                        <a:rPr lang="en-GB" sz="1050">
                          <a:effectLst/>
                        </a:rPr>
                        <a:t>Above 40</a:t>
                      </a:r>
                      <a:endParaRPr lang="en-GB" sz="110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tc>
                  <a:txBody>
                    <a:bodyPr/>
                    <a:lstStyle/>
                    <a:p>
                      <a:pPr algn="l">
                        <a:lnSpc>
                          <a:spcPct val="107000"/>
                        </a:lnSpc>
                        <a:spcBef>
                          <a:spcPts val="1200"/>
                        </a:spcBef>
                        <a:spcAft>
                          <a:spcPts val="1200"/>
                        </a:spcAft>
                      </a:pPr>
                      <a:r>
                        <a:rPr lang="en-GB" sz="1050" dirty="0">
                          <a:effectLst/>
                        </a:rPr>
                        <a:t>Obesity class III</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6675" marR="66675" marT="66675" marB="66675" anchor="ctr"/>
                </a:tc>
                <a:extLst>
                  <a:ext uri="{0D108BD9-81ED-4DB2-BD59-A6C34878D82A}">
                    <a16:rowId xmlns:a16="http://schemas.microsoft.com/office/drawing/2014/main" val="3876055618"/>
                  </a:ext>
                </a:extLst>
              </a:tr>
            </a:tbl>
          </a:graphicData>
        </a:graphic>
      </p:graphicFrame>
    </p:spTree>
    <p:extLst>
      <p:ext uri="{BB962C8B-B14F-4D97-AF65-F5344CB8AC3E}">
        <p14:creationId xmlns:p14="http://schemas.microsoft.com/office/powerpoint/2010/main" val="387402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A188362-3924-4F54-9323-2A0F371A3BF8}"/>
              </a:ext>
            </a:extLst>
          </p:cNvPr>
          <p:cNvSpPr>
            <a:spLocks noGrp="1"/>
          </p:cNvSpPr>
          <p:nvPr>
            <p:ph type="title"/>
          </p:nvPr>
        </p:nvSpPr>
        <p:spPr/>
        <p:txBody>
          <a:bodyPr>
            <a:normAutofit/>
          </a:bodyPr>
          <a:lstStyle/>
          <a:p>
            <a:r>
              <a:rPr lang="en-US" dirty="0"/>
              <a:t>Data Treatment</a:t>
            </a:r>
            <a:endParaRPr lang="en-GB" dirty="0"/>
          </a:p>
        </p:txBody>
      </p:sp>
      <p:pic>
        <p:nvPicPr>
          <p:cNvPr id="11" name="Picture 10">
            <a:extLst>
              <a:ext uri="{FF2B5EF4-FFF2-40B4-BE49-F238E27FC236}">
                <a16:creationId xmlns:a16="http://schemas.microsoft.com/office/drawing/2014/main" id="{05694FFA-18F3-4DA8-8D7D-2680A5260A37}"/>
              </a:ext>
            </a:extLst>
          </p:cNvPr>
          <p:cNvPicPr>
            <a:picLocks noChangeAspect="1"/>
          </p:cNvPicPr>
          <p:nvPr/>
        </p:nvPicPr>
        <p:blipFill>
          <a:blip r:embed="rId2"/>
          <a:stretch>
            <a:fillRect/>
          </a:stretch>
        </p:blipFill>
        <p:spPr>
          <a:xfrm>
            <a:off x="539028" y="2556778"/>
            <a:ext cx="3743399" cy="3032020"/>
          </a:xfrm>
          <a:prstGeom prst="rect">
            <a:avLst/>
          </a:prstGeom>
          <a:gradFill>
            <a:gsLst>
              <a:gs pos="0">
                <a:schemeClr val="accent1">
                  <a:lumMod val="5000"/>
                  <a:lumOff val="95000"/>
                </a:schemeClr>
              </a:gs>
              <a:gs pos="74000">
                <a:schemeClr val="accent1">
                  <a:lumMod val="45000"/>
                  <a:lumOff val="55000"/>
                  <a:alpha val="99000"/>
                </a:schemeClr>
              </a:gs>
              <a:gs pos="83000">
                <a:schemeClr val="accent1">
                  <a:lumMod val="45000"/>
                  <a:lumOff val="55000"/>
                </a:schemeClr>
              </a:gs>
              <a:gs pos="100000">
                <a:schemeClr val="accent1">
                  <a:lumMod val="30000"/>
                  <a:lumOff val="70000"/>
                </a:schemeClr>
              </a:gs>
            </a:gsLst>
            <a:lin ang="2700000" scaled="1"/>
          </a:gradFill>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829D2229-D9B6-4B0A-82D1-CE04643CA343}"/>
              </a:ext>
            </a:extLst>
          </p:cNvPr>
          <p:cNvPicPr>
            <a:picLocks noChangeAspect="1"/>
          </p:cNvPicPr>
          <p:nvPr/>
        </p:nvPicPr>
        <p:blipFill>
          <a:blip r:embed="rId3"/>
          <a:stretch>
            <a:fillRect/>
          </a:stretch>
        </p:blipFill>
        <p:spPr>
          <a:xfrm>
            <a:off x="7114029" y="2207765"/>
            <a:ext cx="4409538" cy="3381033"/>
          </a:xfrm>
          <a:prstGeom prst="rect">
            <a:avLst/>
          </a:prstGeom>
        </p:spPr>
      </p:pic>
      <p:sp>
        <p:nvSpPr>
          <p:cNvPr id="14" name="Arrow: Right 13">
            <a:extLst>
              <a:ext uri="{FF2B5EF4-FFF2-40B4-BE49-F238E27FC236}">
                <a16:creationId xmlns:a16="http://schemas.microsoft.com/office/drawing/2014/main" id="{E3995B1E-A685-47E4-83F0-B928E07CCD28}"/>
              </a:ext>
            </a:extLst>
          </p:cNvPr>
          <p:cNvSpPr/>
          <p:nvPr/>
        </p:nvSpPr>
        <p:spPr>
          <a:xfrm>
            <a:off x="4312225" y="3429000"/>
            <a:ext cx="1095579" cy="70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Rounded Corners 15">
            <a:extLst>
              <a:ext uri="{FF2B5EF4-FFF2-40B4-BE49-F238E27FC236}">
                <a16:creationId xmlns:a16="http://schemas.microsoft.com/office/drawing/2014/main" id="{CE29243B-D6AD-4A47-BA68-33598A57B15F}"/>
              </a:ext>
            </a:extLst>
          </p:cNvPr>
          <p:cNvSpPr/>
          <p:nvPr/>
        </p:nvSpPr>
        <p:spPr>
          <a:xfrm>
            <a:off x="787301" y="1929969"/>
            <a:ext cx="3052689" cy="548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Null values Before Treatment</a:t>
            </a:r>
            <a:endParaRPr lang="en-GB" dirty="0"/>
          </a:p>
        </p:txBody>
      </p:sp>
      <p:sp>
        <p:nvSpPr>
          <p:cNvPr id="17" name="Rectangle: Rounded Corners 16">
            <a:extLst>
              <a:ext uri="{FF2B5EF4-FFF2-40B4-BE49-F238E27FC236}">
                <a16:creationId xmlns:a16="http://schemas.microsoft.com/office/drawing/2014/main" id="{4B71BE40-04D2-44B0-91FB-851876E858E6}"/>
              </a:ext>
            </a:extLst>
          </p:cNvPr>
          <p:cNvSpPr/>
          <p:nvPr/>
        </p:nvSpPr>
        <p:spPr>
          <a:xfrm>
            <a:off x="7734396" y="1863387"/>
            <a:ext cx="3052689" cy="548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Null values After Treatment</a:t>
            </a:r>
            <a:endParaRPr lang="en-GB" dirty="0"/>
          </a:p>
        </p:txBody>
      </p:sp>
      <p:pic>
        <p:nvPicPr>
          <p:cNvPr id="19" name="Picture 18">
            <a:extLst>
              <a:ext uri="{FF2B5EF4-FFF2-40B4-BE49-F238E27FC236}">
                <a16:creationId xmlns:a16="http://schemas.microsoft.com/office/drawing/2014/main" id="{5A5E6C40-931C-4E91-8C73-0D4F6300144A}"/>
              </a:ext>
            </a:extLst>
          </p:cNvPr>
          <p:cNvPicPr>
            <a:picLocks noChangeAspect="1"/>
          </p:cNvPicPr>
          <p:nvPr/>
        </p:nvPicPr>
        <p:blipFill>
          <a:blip r:embed="rId4"/>
          <a:stretch>
            <a:fillRect/>
          </a:stretch>
        </p:blipFill>
        <p:spPr>
          <a:xfrm>
            <a:off x="3222162" y="5791366"/>
            <a:ext cx="4993372" cy="781050"/>
          </a:xfrm>
          <a:prstGeom prst="rect">
            <a:avLst/>
          </a:prstGeom>
        </p:spPr>
      </p:pic>
      <p:sp>
        <p:nvSpPr>
          <p:cNvPr id="20" name="Rectangle: Rounded Corners 19">
            <a:extLst>
              <a:ext uri="{FF2B5EF4-FFF2-40B4-BE49-F238E27FC236}">
                <a16:creationId xmlns:a16="http://schemas.microsoft.com/office/drawing/2014/main" id="{9C7D7034-BB28-457B-9006-CE9989AFF2FC}"/>
              </a:ext>
            </a:extLst>
          </p:cNvPr>
          <p:cNvSpPr/>
          <p:nvPr/>
        </p:nvSpPr>
        <p:spPr>
          <a:xfrm>
            <a:off x="4860014" y="5243329"/>
            <a:ext cx="2033155" cy="446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Duplicate row</a:t>
            </a:r>
            <a:endParaRPr lang="en-GB" dirty="0"/>
          </a:p>
        </p:txBody>
      </p:sp>
    </p:spTree>
    <p:extLst>
      <p:ext uri="{BB962C8B-B14F-4D97-AF65-F5344CB8AC3E}">
        <p14:creationId xmlns:p14="http://schemas.microsoft.com/office/powerpoint/2010/main" val="304079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1" nodeType="clickEffect">
                                  <p:stCondLst>
                                    <p:cond delay="0"/>
                                  </p:stCondLst>
                                  <p:childTnLst>
                                    <p:animMotion origin="layout" path="M 2.29167E-6 1.11111E-6 L 0.14831 0.00162 " pathEditMode="relative" rAng="0" ptsTypes="AA">
                                      <p:cBhvr>
                                        <p:cTn id="11" dur="2000" fill="hold"/>
                                        <p:tgtEl>
                                          <p:spTgt spid="14"/>
                                        </p:tgtEl>
                                        <p:attrNameLst>
                                          <p:attrName>ppt_x</p:attrName>
                                          <p:attrName>ppt_y</p:attrName>
                                        </p:attrNameLst>
                                      </p:cBhvr>
                                      <p:rCtr x="7409" y="69"/>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0840-270E-4E3A-A9EF-10C9D1696E83}"/>
              </a:ext>
            </a:extLst>
          </p:cNvPr>
          <p:cNvSpPr>
            <a:spLocks noGrp="1"/>
          </p:cNvSpPr>
          <p:nvPr>
            <p:ph type="title" idx="4294967295"/>
          </p:nvPr>
        </p:nvSpPr>
        <p:spPr>
          <a:xfrm>
            <a:off x="581025" y="757698"/>
            <a:ext cx="11029950" cy="987425"/>
          </a:xfrm>
        </p:spPr>
        <p:txBody>
          <a:bodyPr/>
          <a:lstStyle/>
          <a:p>
            <a:r>
              <a:rPr lang="en-US" dirty="0"/>
              <a:t>Data Treatment</a:t>
            </a:r>
            <a:endParaRPr lang="en-GB" dirty="0"/>
          </a:p>
        </p:txBody>
      </p:sp>
      <p:pic>
        <p:nvPicPr>
          <p:cNvPr id="2050" name="Picture 2">
            <a:extLst>
              <a:ext uri="{FF2B5EF4-FFF2-40B4-BE49-F238E27FC236}">
                <a16:creationId xmlns:a16="http://schemas.microsoft.com/office/drawing/2014/main" id="{757BAE87-3BEA-4DFA-B5D0-2A0C3D245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7" y="1814913"/>
            <a:ext cx="5345722" cy="39324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E0AF2EB2-874C-4EB4-8B2D-3EB5E0A25035}"/>
              </a:ext>
            </a:extLst>
          </p:cNvPr>
          <p:cNvSpPr/>
          <p:nvPr/>
        </p:nvSpPr>
        <p:spPr>
          <a:xfrm>
            <a:off x="829994" y="730250"/>
            <a:ext cx="4332849" cy="718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Box-plot Before outliers treatment </a:t>
            </a:r>
            <a:endParaRPr lang="en-GB" dirty="0"/>
          </a:p>
        </p:txBody>
      </p:sp>
      <p:sp>
        <p:nvSpPr>
          <p:cNvPr id="7" name="Rectangle: Rounded Corners 6">
            <a:extLst>
              <a:ext uri="{FF2B5EF4-FFF2-40B4-BE49-F238E27FC236}">
                <a16:creationId xmlns:a16="http://schemas.microsoft.com/office/drawing/2014/main" id="{68EA5EF4-9C21-4CFE-8A6F-5829EDC34D27}"/>
              </a:ext>
            </a:extLst>
          </p:cNvPr>
          <p:cNvSpPr/>
          <p:nvPr/>
        </p:nvSpPr>
        <p:spPr>
          <a:xfrm>
            <a:off x="7029157" y="730250"/>
            <a:ext cx="4332849" cy="718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Box-plot after outliers treatment </a:t>
            </a:r>
            <a:endParaRPr lang="en-GB" dirty="0"/>
          </a:p>
        </p:txBody>
      </p:sp>
      <p:grpSp>
        <p:nvGrpSpPr>
          <p:cNvPr id="11" name="Group 10">
            <a:extLst>
              <a:ext uri="{FF2B5EF4-FFF2-40B4-BE49-F238E27FC236}">
                <a16:creationId xmlns:a16="http://schemas.microsoft.com/office/drawing/2014/main" id="{8A956515-FD67-4146-98CD-BCB0146256FC}"/>
              </a:ext>
            </a:extLst>
          </p:cNvPr>
          <p:cNvGrpSpPr/>
          <p:nvPr/>
        </p:nvGrpSpPr>
        <p:grpSpPr>
          <a:xfrm>
            <a:off x="6596722" y="1907258"/>
            <a:ext cx="5197718" cy="3747795"/>
            <a:chOff x="6825029" y="2034391"/>
            <a:chExt cx="5197718" cy="3747795"/>
          </a:xfrm>
        </p:grpSpPr>
        <p:pic>
          <p:nvPicPr>
            <p:cNvPr id="8" name="Picture 7">
              <a:extLst>
                <a:ext uri="{FF2B5EF4-FFF2-40B4-BE49-F238E27FC236}">
                  <a16:creationId xmlns:a16="http://schemas.microsoft.com/office/drawing/2014/main" id="{8A9A90CB-D5CE-43ED-865C-59F026A88F86}"/>
                </a:ext>
              </a:extLst>
            </p:cNvPr>
            <p:cNvPicPr>
              <a:picLocks noChangeAspect="1"/>
            </p:cNvPicPr>
            <p:nvPr/>
          </p:nvPicPr>
          <p:blipFill>
            <a:blip r:embed="rId3"/>
            <a:stretch>
              <a:fillRect/>
            </a:stretch>
          </p:blipFill>
          <p:spPr>
            <a:xfrm>
              <a:off x="9326880" y="2034391"/>
              <a:ext cx="2695867" cy="3747795"/>
            </a:xfrm>
            <a:prstGeom prst="rect">
              <a:avLst/>
            </a:prstGeom>
          </p:spPr>
        </p:pic>
        <p:pic>
          <p:nvPicPr>
            <p:cNvPr id="10" name="Picture 9">
              <a:extLst>
                <a:ext uri="{FF2B5EF4-FFF2-40B4-BE49-F238E27FC236}">
                  <a16:creationId xmlns:a16="http://schemas.microsoft.com/office/drawing/2014/main" id="{E607D2BB-F9E5-4559-BCFE-88030AA51EFF}"/>
                </a:ext>
              </a:extLst>
            </p:cNvPr>
            <p:cNvPicPr>
              <a:picLocks noChangeAspect="1"/>
            </p:cNvPicPr>
            <p:nvPr/>
          </p:nvPicPr>
          <p:blipFill>
            <a:blip r:embed="rId4"/>
            <a:stretch>
              <a:fillRect/>
            </a:stretch>
          </p:blipFill>
          <p:spPr>
            <a:xfrm>
              <a:off x="6825029" y="2034391"/>
              <a:ext cx="2876552" cy="3634889"/>
            </a:xfrm>
            <a:prstGeom prst="rect">
              <a:avLst/>
            </a:prstGeom>
          </p:spPr>
        </p:pic>
      </p:grpSp>
      <p:sp>
        <p:nvSpPr>
          <p:cNvPr id="12" name="Arrow: Right 11">
            <a:extLst>
              <a:ext uri="{FF2B5EF4-FFF2-40B4-BE49-F238E27FC236}">
                <a16:creationId xmlns:a16="http://schemas.microsoft.com/office/drawing/2014/main" id="{A6F1CB3E-46BE-479A-BF7B-465577A44D7F}"/>
              </a:ext>
            </a:extLst>
          </p:cNvPr>
          <p:cNvSpPr/>
          <p:nvPr/>
        </p:nvSpPr>
        <p:spPr>
          <a:xfrm>
            <a:off x="5729450" y="3429000"/>
            <a:ext cx="1095579" cy="70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671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2F94-BFF1-48F7-A264-313310AE1D62}"/>
              </a:ext>
            </a:extLst>
          </p:cNvPr>
          <p:cNvSpPr>
            <a:spLocks noGrp="1"/>
          </p:cNvSpPr>
          <p:nvPr>
            <p:ph type="title"/>
          </p:nvPr>
        </p:nvSpPr>
        <p:spPr/>
        <p:txBody>
          <a:bodyPr/>
          <a:lstStyle/>
          <a:p>
            <a:r>
              <a:rPr lang="en-US" dirty="0"/>
              <a:t>Exploratory data analysis(EDA) --univariate</a:t>
            </a:r>
            <a:endParaRPr lang="en-GB" dirty="0"/>
          </a:p>
        </p:txBody>
      </p:sp>
      <p:sp>
        <p:nvSpPr>
          <p:cNvPr id="5" name="TextBox 4">
            <a:extLst>
              <a:ext uri="{FF2B5EF4-FFF2-40B4-BE49-F238E27FC236}">
                <a16:creationId xmlns:a16="http://schemas.microsoft.com/office/drawing/2014/main" id="{A2FC6761-8482-45D1-BF16-E4B4779B4781}"/>
              </a:ext>
            </a:extLst>
          </p:cNvPr>
          <p:cNvSpPr txBox="1"/>
          <p:nvPr/>
        </p:nvSpPr>
        <p:spPr>
          <a:xfrm>
            <a:off x="581192" y="5142045"/>
            <a:ext cx="10682340" cy="1200329"/>
          </a:xfrm>
          <a:prstGeom prst="rect">
            <a:avLst/>
          </a:prstGeom>
          <a:noFill/>
        </p:spPr>
        <p:txBody>
          <a:bodyPr wrap="square">
            <a:spAutoFit/>
          </a:bodyPr>
          <a:lstStyle/>
          <a:p>
            <a:pPr algn="l"/>
            <a:r>
              <a:rPr lang="en-US" b="1" dirty="0">
                <a:solidFill>
                  <a:srgbClr val="000000"/>
                </a:solidFill>
                <a:latin typeface="inherit"/>
              </a:rPr>
              <a:t>Interpretation</a:t>
            </a:r>
            <a:r>
              <a:rPr lang="en-US" b="1" i="0" dirty="0">
                <a:solidFill>
                  <a:srgbClr val="000000"/>
                </a:solidFill>
                <a:effectLst/>
                <a:latin typeface="inherit"/>
              </a:rPr>
              <a:t> 1</a:t>
            </a:r>
            <a:r>
              <a:rPr lang="en-US" i="0" dirty="0">
                <a:solidFill>
                  <a:srgbClr val="000000"/>
                </a:solidFill>
                <a:effectLst/>
                <a:latin typeface="inherit"/>
              </a:rPr>
              <a:t>: around 60 % population having BMI between 25-35 which means they are not normal and falls under the category of pre-obesity and obesity 1 type</a:t>
            </a:r>
          </a:p>
          <a:p>
            <a:pPr algn="l"/>
            <a:r>
              <a:rPr lang="en-US" b="1" dirty="0">
                <a:solidFill>
                  <a:srgbClr val="000000"/>
                </a:solidFill>
                <a:latin typeface="inherit"/>
              </a:rPr>
              <a:t>I</a:t>
            </a:r>
            <a:r>
              <a:rPr lang="en-US" b="1" i="0" dirty="0">
                <a:solidFill>
                  <a:srgbClr val="000000"/>
                </a:solidFill>
                <a:effectLst/>
                <a:latin typeface="inherit"/>
              </a:rPr>
              <a:t>nterpretation 2:</a:t>
            </a:r>
            <a:r>
              <a:rPr lang="en-US" i="0" dirty="0">
                <a:solidFill>
                  <a:srgbClr val="000000"/>
                </a:solidFill>
                <a:effectLst/>
                <a:latin typeface="inherit"/>
              </a:rPr>
              <a:t>around 43 % population have no children and 24 % have 1 child.</a:t>
            </a:r>
          </a:p>
          <a:p>
            <a:pPr algn="l"/>
            <a:r>
              <a:rPr lang="en-US" b="1" dirty="0">
                <a:solidFill>
                  <a:srgbClr val="000000"/>
                </a:solidFill>
                <a:latin typeface="inherit"/>
              </a:rPr>
              <a:t>Interpretation</a:t>
            </a:r>
            <a:r>
              <a:rPr lang="en-US" b="1" i="0" dirty="0">
                <a:solidFill>
                  <a:srgbClr val="000000"/>
                </a:solidFill>
                <a:effectLst/>
                <a:latin typeface="inherit"/>
              </a:rPr>
              <a:t> 3: </a:t>
            </a:r>
            <a:r>
              <a:rPr lang="en-US" i="0" dirty="0">
                <a:solidFill>
                  <a:srgbClr val="000000"/>
                </a:solidFill>
                <a:effectLst/>
                <a:latin typeface="inherit"/>
              </a:rPr>
              <a:t>density are equally distributed among all the regions.</a:t>
            </a:r>
          </a:p>
        </p:txBody>
      </p:sp>
      <p:pic>
        <p:nvPicPr>
          <p:cNvPr id="7" name="Picture 6">
            <a:extLst>
              <a:ext uri="{FF2B5EF4-FFF2-40B4-BE49-F238E27FC236}">
                <a16:creationId xmlns:a16="http://schemas.microsoft.com/office/drawing/2014/main" id="{97E096BB-3B92-49FC-9CC3-2E85BCD83E0C}"/>
              </a:ext>
            </a:extLst>
          </p:cNvPr>
          <p:cNvPicPr>
            <a:picLocks noChangeAspect="1"/>
          </p:cNvPicPr>
          <p:nvPr/>
        </p:nvPicPr>
        <p:blipFill>
          <a:blip r:embed="rId2"/>
          <a:stretch>
            <a:fillRect/>
          </a:stretch>
        </p:blipFill>
        <p:spPr>
          <a:xfrm>
            <a:off x="320332" y="1913001"/>
            <a:ext cx="4229317" cy="3137095"/>
          </a:xfrm>
          <a:prstGeom prst="rect">
            <a:avLst/>
          </a:prstGeom>
        </p:spPr>
      </p:pic>
      <p:pic>
        <p:nvPicPr>
          <p:cNvPr id="11" name="Picture 10">
            <a:extLst>
              <a:ext uri="{FF2B5EF4-FFF2-40B4-BE49-F238E27FC236}">
                <a16:creationId xmlns:a16="http://schemas.microsoft.com/office/drawing/2014/main" id="{4668946E-574C-4E68-BF4D-C062F039ADB1}"/>
              </a:ext>
            </a:extLst>
          </p:cNvPr>
          <p:cNvPicPr>
            <a:picLocks noChangeAspect="1"/>
          </p:cNvPicPr>
          <p:nvPr/>
        </p:nvPicPr>
        <p:blipFill>
          <a:blip r:embed="rId3"/>
          <a:stretch>
            <a:fillRect/>
          </a:stretch>
        </p:blipFill>
        <p:spPr>
          <a:xfrm>
            <a:off x="4288788" y="1842868"/>
            <a:ext cx="3267148" cy="3303611"/>
          </a:xfrm>
          <a:prstGeom prst="rect">
            <a:avLst/>
          </a:prstGeom>
        </p:spPr>
      </p:pic>
      <p:pic>
        <p:nvPicPr>
          <p:cNvPr id="13" name="Picture 12">
            <a:extLst>
              <a:ext uri="{FF2B5EF4-FFF2-40B4-BE49-F238E27FC236}">
                <a16:creationId xmlns:a16="http://schemas.microsoft.com/office/drawing/2014/main" id="{E309D3D9-6197-49F0-BBC8-DB56DCEF5715}"/>
              </a:ext>
            </a:extLst>
          </p:cNvPr>
          <p:cNvPicPr>
            <a:picLocks noChangeAspect="1"/>
          </p:cNvPicPr>
          <p:nvPr/>
        </p:nvPicPr>
        <p:blipFill>
          <a:blip r:embed="rId4"/>
          <a:stretch>
            <a:fillRect/>
          </a:stretch>
        </p:blipFill>
        <p:spPr>
          <a:xfrm>
            <a:off x="7858306" y="1808601"/>
            <a:ext cx="3752502" cy="3171362"/>
          </a:xfrm>
          <a:prstGeom prst="rect">
            <a:avLst/>
          </a:prstGeom>
        </p:spPr>
      </p:pic>
      <p:cxnSp>
        <p:nvCxnSpPr>
          <p:cNvPr id="15" name="Connector: Elbow 14">
            <a:extLst>
              <a:ext uri="{FF2B5EF4-FFF2-40B4-BE49-F238E27FC236}">
                <a16:creationId xmlns:a16="http://schemas.microsoft.com/office/drawing/2014/main" id="{968AFC31-E679-450D-AFB4-2668B4652158}"/>
              </a:ext>
            </a:extLst>
          </p:cNvPr>
          <p:cNvCxnSpPr/>
          <p:nvPr/>
        </p:nvCxnSpPr>
        <p:spPr>
          <a:xfrm rot="10800000" flipV="1">
            <a:off x="5380384" y="2372139"/>
            <a:ext cx="715617" cy="6361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F6B6BC34-36F3-4C0D-8988-54EAFB251018}"/>
              </a:ext>
            </a:extLst>
          </p:cNvPr>
          <p:cNvSpPr/>
          <p:nvPr/>
        </p:nvSpPr>
        <p:spPr>
          <a:xfrm rot="4026694">
            <a:off x="1427148" y="1090699"/>
            <a:ext cx="599880" cy="2363274"/>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2176C435-7525-4FD9-BE3E-B455CE9E1ACE}"/>
              </a:ext>
            </a:extLst>
          </p:cNvPr>
          <p:cNvSpPr txBox="1"/>
          <p:nvPr/>
        </p:nvSpPr>
        <p:spPr>
          <a:xfrm>
            <a:off x="6071724" y="2194812"/>
            <a:ext cx="1190467" cy="646331"/>
          </a:xfrm>
          <a:prstGeom prst="rect">
            <a:avLst/>
          </a:prstGeom>
          <a:noFill/>
        </p:spPr>
        <p:txBody>
          <a:bodyPr wrap="square" rtlCol="0">
            <a:spAutoFit/>
          </a:bodyPr>
          <a:lstStyle/>
          <a:p>
            <a:r>
              <a:rPr lang="en-US" dirty="0"/>
              <a:t>0 or 1 children</a:t>
            </a:r>
            <a:endParaRPr lang="en-GB" dirty="0"/>
          </a:p>
        </p:txBody>
      </p:sp>
    </p:spTree>
    <p:extLst>
      <p:ext uri="{BB962C8B-B14F-4D97-AF65-F5344CB8AC3E}">
        <p14:creationId xmlns:p14="http://schemas.microsoft.com/office/powerpoint/2010/main" val="371549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 calcmode="lin" valueType="num">
                                      <p:cBhvr additive="base">
                                        <p:cTn id="3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Effect transition="in" filter="fade">
                                      <p:cBhvr>
                                        <p:cTn id="49" dur="1000"/>
                                        <p:tgtEl>
                                          <p:spTgt spid="5">
                                            <p:txEl>
                                              <p:pRg st="2" end="2"/>
                                            </p:txEl>
                                          </p:spTgt>
                                        </p:tgtEl>
                                      </p:cBhvr>
                                    </p:animEffect>
                                    <p:anim calcmode="lin" valueType="num">
                                      <p:cBhvr>
                                        <p:cTn id="5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94B5-9A4B-4A36-A08A-AEC73B43A646}"/>
              </a:ext>
            </a:extLst>
          </p:cNvPr>
          <p:cNvSpPr>
            <a:spLocks noGrp="1"/>
          </p:cNvSpPr>
          <p:nvPr>
            <p:ph type="title"/>
          </p:nvPr>
        </p:nvSpPr>
        <p:spPr/>
        <p:txBody>
          <a:bodyPr/>
          <a:lstStyle/>
          <a:p>
            <a:r>
              <a:rPr lang="en-US" dirty="0"/>
              <a:t>Exploratory data analysis(EDA) –bivariate  and Multivariate</a:t>
            </a:r>
            <a:endParaRPr lang="en-GB" dirty="0"/>
          </a:p>
        </p:txBody>
      </p:sp>
      <p:sp>
        <p:nvSpPr>
          <p:cNvPr id="9" name="Content Placeholder 8">
            <a:extLst>
              <a:ext uri="{FF2B5EF4-FFF2-40B4-BE49-F238E27FC236}">
                <a16:creationId xmlns:a16="http://schemas.microsoft.com/office/drawing/2014/main" id="{43774E86-B721-45FB-BBD7-AA5A4CB3299E}"/>
              </a:ext>
            </a:extLst>
          </p:cNvPr>
          <p:cNvSpPr>
            <a:spLocks noGrp="1"/>
          </p:cNvSpPr>
          <p:nvPr>
            <p:ph sz="half" idx="2"/>
          </p:nvPr>
        </p:nvSpPr>
        <p:spPr>
          <a:xfrm>
            <a:off x="209453" y="4351083"/>
            <a:ext cx="5886547" cy="3554517"/>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interpretation :</a:t>
            </a:r>
            <a:r>
              <a:rPr lang="en-US" i="0" dirty="0">
                <a:solidFill>
                  <a:srgbClr val="000000"/>
                </a:solidFill>
                <a:effectLst/>
                <a:latin typeface="Times New Roman" panose="02020603050405020304" pitchFamily="18" charset="0"/>
                <a:cs typeface="Times New Roman" panose="02020603050405020304" pitchFamily="18" charset="0"/>
              </a:rPr>
              <a:t>OB2 and OB3 types are having high premium rates </a:t>
            </a:r>
            <a:r>
              <a:rPr lang="en-US" b="1" i="0" u="sng" dirty="0">
                <a:solidFill>
                  <a:schemeClr val="accent1">
                    <a:lumMod val="60000"/>
                    <a:lumOff val="40000"/>
                  </a:schemeClr>
                </a:solidFill>
                <a:effectLst/>
                <a:latin typeface="Times New Roman" panose="02020603050405020304" pitchFamily="18" charset="0"/>
                <a:cs typeface="Times New Roman" panose="02020603050405020304" pitchFamily="18" charset="0"/>
              </a:rPr>
              <a:t>as chances of getting stroke in these categories are quit </a:t>
            </a:r>
            <a:r>
              <a:rPr lang="en-US" b="1" i="0" u="sng" dirty="0" err="1">
                <a:solidFill>
                  <a:schemeClr val="accent1">
                    <a:lumMod val="60000"/>
                    <a:lumOff val="40000"/>
                  </a:schemeClr>
                </a:solidFill>
                <a:effectLst/>
                <a:latin typeface="Times New Roman" panose="02020603050405020304" pitchFamily="18" charset="0"/>
                <a:cs typeface="Times New Roman" panose="02020603050405020304" pitchFamily="18" charset="0"/>
              </a:rPr>
              <a:t>high</a:t>
            </a:r>
            <a:r>
              <a:rPr lang="en-US" i="0" dirty="0" err="1">
                <a:solidFill>
                  <a:srgbClr val="000000"/>
                </a:solidFill>
                <a:effectLst/>
                <a:latin typeface="Times New Roman" panose="02020603050405020304" pitchFamily="18" charset="0"/>
                <a:cs typeface="Times New Roman" panose="02020603050405020304" pitchFamily="18" charset="0"/>
              </a:rPr>
              <a:t>.Obesity</a:t>
            </a:r>
            <a:r>
              <a:rPr lang="en-US" i="0" dirty="0">
                <a:solidFill>
                  <a:srgbClr val="000000"/>
                </a:solidFill>
                <a:effectLst/>
                <a:latin typeface="Times New Roman" panose="02020603050405020304" pitchFamily="18" charset="0"/>
                <a:cs typeface="Times New Roman" panose="02020603050405020304" pitchFamily="18" charset="0"/>
              </a:rPr>
              <a:t> increases the risk of several debilitating, and deadly diseases, including </a:t>
            </a:r>
            <a:r>
              <a:rPr lang="en-US" b="1" i="0" dirty="0">
                <a:solidFill>
                  <a:srgbClr val="000000"/>
                </a:solidFill>
                <a:effectLst/>
                <a:latin typeface="Times New Roman" panose="02020603050405020304" pitchFamily="18" charset="0"/>
                <a:cs typeface="Times New Roman" panose="02020603050405020304" pitchFamily="18" charset="0"/>
              </a:rPr>
              <a:t>diabetes, heart disease, and some cancers</a:t>
            </a:r>
            <a:r>
              <a:rPr lang="en-US" i="0" dirty="0">
                <a:solidFill>
                  <a:srgbClr val="000000"/>
                </a:solidFill>
                <a:effectLst/>
                <a:latin typeface="Times New Roman" panose="02020603050405020304" pitchFamily="18" charset="0"/>
                <a:cs typeface="Times New Roman" panose="02020603050405020304" pitchFamily="18" charset="0"/>
              </a:rPr>
              <a:t>.</a:t>
            </a:r>
            <a:r>
              <a:rPr lang="en-US" i="0" u="none" strike="noStrike" dirty="0">
                <a:solidFill>
                  <a:srgbClr val="1A466C"/>
                </a:solidFill>
                <a:effectLst/>
                <a:latin typeface="Times New Roman" panose="02020603050405020304" pitchFamily="18" charset="0"/>
                <a:cs typeface="Times New Roman" panose="02020603050405020304" pitchFamily="18" charset="0"/>
                <a:hlinkClick r:id="rId2"/>
              </a:rPr>
              <a:t>¶</a:t>
            </a:r>
            <a:endParaRPr lang="en-US" i="0" dirty="0">
              <a:solidFill>
                <a:srgbClr val="000000"/>
              </a:solidFill>
              <a:effectLst/>
              <a:latin typeface="Times New Roman" panose="02020603050405020304" pitchFamily="18"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AA7A53F4-95B4-4539-9B0D-0E146C572FBC}"/>
              </a:ext>
            </a:extLst>
          </p:cNvPr>
          <p:cNvPicPr>
            <a:picLocks noChangeAspect="1"/>
          </p:cNvPicPr>
          <p:nvPr/>
        </p:nvPicPr>
        <p:blipFill>
          <a:blip r:embed="rId3"/>
          <a:stretch>
            <a:fillRect/>
          </a:stretch>
        </p:blipFill>
        <p:spPr>
          <a:xfrm>
            <a:off x="446503" y="1955409"/>
            <a:ext cx="5079654" cy="3187667"/>
          </a:xfrm>
          <a:prstGeom prst="rect">
            <a:avLst/>
          </a:prstGeom>
        </p:spPr>
      </p:pic>
      <p:pic>
        <p:nvPicPr>
          <p:cNvPr id="10" name="Picture 9">
            <a:extLst>
              <a:ext uri="{FF2B5EF4-FFF2-40B4-BE49-F238E27FC236}">
                <a16:creationId xmlns:a16="http://schemas.microsoft.com/office/drawing/2014/main" id="{27646174-FEB8-44EC-A1DA-7D4CF4C4B4D5}"/>
              </a:ext>
            </a:extLst>
          </p:cNvPr>
          <p:cNvPicPr>
            <a:picLocks noChangeAspect="1"/>
          </p:cNvPicPr>
          <p:nvPr/>
        </p:nvPicPr>
        <p:blipFill>
          <a:blip r:embed="rId4"/>
          <a:stretch>
            <a:fillRect/>
          </a:stretch>
        </p:blipFill>
        <p:spPr>
          <a:xfrm>
            <a:off x="6387548" y="1955409"/>
            <a:ext cx="4956313" cy="3377304"/>
          </a:xfrm>
          <a:prstGeom prst="rect">
            <a:avLst/>
          </a:prstGeom>
        </p:spPr>
      </p:pic>
      <p:sp>
        <p:nvSpPr>
          <p:cNvPr id="15" name="Content Placeholder 8">
            <a:extLst>
              <a:ext uri="{FF2B5EF4-FFF2-40B4-BE49-F238E27FC236}">
                <a16:creationId xmlns:a16="http://schemas.microsoft.com/office/drawing/2014/main" id="{F3134A2E-7F95-4D80-BCDD-F8E24A87D2F8}"/>
              </a:ext>
            </a:extLst>
          </p:cNvPr>
          <p:cNvSpPr txBox="1">
            <a:spLocks/>
          </p:cNvSpPr>
          <p:nvPr/>
        </p:nvSpPr>
        <p:spPr>
          <a:xfrm>
            <a:off x="6122504" y="4830447"/>
            <a:ext cx="5486400" cy="259578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b="1" dirty="0">
                <a:latin typeface="Times New Roman" panose="02020603050405020304" pitchFamily="18" charset="0"/>
                <a:cs typeface="Times New Roman" panose="02020603050405020304" pitchFamily="18" charset="0"/>
              </a:rPr>
              <a:t>interpretation</a:t>
            </a:r>
            <a:r>
              <a:rPr lang="en-GB" dirty="0">
                <a:latin typeface="Times New Roman" panose="02020603050405020304" pitchFamily="18" charset="0"/>
                <a:cs typeface="Times New Roman" panose="02020603050405020304" pitchFamily="18" charset="0"/>
              </a:rPr>
              <a:t> : as </a:t>
            </a:r>
            <a:r>
              <a:rPr lang="en-GB" b="1" u="sng" dirty="0">
                <a:latin typeface="Times New Roman" panose="02020603050405020304" pitchFamily="18" charset="0"/>
                <a:cs typeface="Times New Roman" panose="02020603050405020304" pitchFamily="18" charset="0"/>
              </a:rPr>
              <a:t>age increase we can see that it directly impacts the  premium </a:t>
            </a:r>
            <a:r>
              <a:rPr lang="en-GB" dirty="0">
                <a:latin typeface="Times New Roman" panose="02020603050405020304" pitchFamily="18" charset="0"/>
                <a:cs typeface="Times New Roman" panose="02020603050405020304" pitchFamily="18" charset="0"/>
              </a:rPr>
              <a:t>charges and also we can observe </a:t>
            </a:r>
            <a:r>
              <a:rPr lang="en-GB" dirty="0">
                <a:solidFill>
                  <a:schemeClr val="accent1">
                    <a:lumMod val="60000"/>
                    <a:lumOff val="40000"/>
                  </a:schemeClr>
                </a:solidFill>
                <a:latin typeface="Times New Roman" panose="02020603050405020304" pitchFamily="18" charset="0"/>
                <a:cs typeface="Times New Roman" panose="02020603050405020304" pitchFamily="18" charset="0"/>
              </a:rPr>
              <a:t>that smoker are paying high premium </a:t>
            </a:r>
            <a:r>
              <a:rPr lang="en-GB" dirty="0">
                <a:latin typeface="Times New Roman" panose="02020603050405020304" pitchFamily="18" charset="0"/>
                <a:cs typeface="Times New Roman" panose="02020603050405020304" pitchFamily="18" charset="0"/>
              </a:rPr>
              <a:t>compare to non smoker</a:t>
            </a:r>
          </a:p>
          <a:p>
            <a:endParaRPr lang="en-GB" dirty="0">
              <a:latin typeface="Times New Roman" panose="02020603050405020304" pitchFamily="18" charset="0"/>
              <a:cs typeface="Times New Roman" panose="02020603050405020304" pitchFamily="18" charset="0"/>
            </a:endParaRPr>
          </a:p>
        </p:txBody>
      </p:sp>
      <p:sp>
        <p:nvSpPr>
          <p:cNvPr id="16" name="Arrow: Right 15">
            <a:extLst>
              <a:ext uri="{FF2B5EF4-FFF2-40B4-BE49-F238E27FC236}">
                <a16:creationId xmlns:a16="http://schemas.microsoft.com/office/drawing/2014/main" id="{56055921-23C0-4A80-82A9-4122AED6437C}"/>
              </a:ext>
            </a:extLst>
          </p:cNvPr>
          <p:cNvSpPr/>
          <p:nvPr/>
        </p:nvSpPr>
        <p:spPr>
          <a:xfrm rot="10800000">
            <a:off x="10429461" y="2631102"/>
            <a:ext cx="1179442" cy="231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5FA1CD31-6B5E-420A-B8D9-FC973FCC14BC}"/>
              </a:ext>
            </a:extLst>
          </p:cNvPr>
          <p:cNvCxnSpPr>
            <a:cxnSpLocks/>
          </p:cNvCxnSpPr>
          <p:nvPr/>
        </p:nvCxnSpPr>
        <p:spPr>
          <a:xfrm>
            <a:off x="2555262" y="2210632"/>
            <a:ext cx="86213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74F8C4FF-E845-4808-BDFF-71E3D1D52B99}"/>
              </a:ext>
            </a:extLst>
          </p:cNvPr>
          <p:cNvSpPr txBox="1"/>
          <p:nvPr/>
        </p:nvSpPr>
        <p:spPr>
          <a:xfrm>
            <a:off x="2337717" y="1897546"/>
            <a:ext cx="1630017" cy="276999"/>
          </a:xfrm>
          <a:prstGeom prst="rect">
            <a:avLst/>
          </a:prstGeom>
          <a:noFill/>
        </p:spPr>
        <p:txBody>
          <a:bodyPr wrap="square" rtlCol="0">
            <a:spAutoFit/>
          </a:bodyPr>
          <a:lstStyle/>
          <a:p>
            <a:r>
              <a:rPr lang="en-US" sz="1200" dirty="0"/>
              <a:t>OB2 and OB3</a:t>
            </a:r>
            <a:endParaRPr lang="en-GB" sz="1200" dirty="0"/>
          </a:p>
        </p:txBody>
      </p:sp>
      <p:sp>
        <p:nvSpPr>
          <p:cNvPr id="26" name="TextBox 25">
            <a:extLst>
              <a:ext uri="{FF2B5EF4-FFF2-40B4-BE49-F238E27FC236}">
                <a16:creationId xmlns:a16="http://schemas.microsoft.com/office/drawing/2014/main" id="{F929CAC1-BB44-473A-B4BB-3F2A3C9060E5}"/>
              </a:ext>
            </a:extLst>
          </p:cNvPr>
          <p:cNvSpPr txBox="1"/>
          <p:nvPr/>
        </p:nvSpPr>
        <p:spPr>
          <a:xfrm>
            <a:off x="10429461" y="2261769"/>
            <a:ext cx="1179442" cy="369332"/>
          </a:xfrm>
          <a:prstGeom prst="rect">
            <a:avLst/>
          </a:prstGeom>
          <a:noFill/>
        </p:spPr>
        <p:txBody>
          <a:bodyPr wrap="square" rtlCol="0">
            <a:spAutoFit/>
          </a:bodyPr>
          <a:lstStyle/>
          <a:p>
            <a:r>
              <a:rPr lang="en-US" dirty="0"/>
              <a:t>Smoker</a:t>
            </a:r>
            <a:endParaRPr lang="en-GB" dirty="0"/>
          </a:p>
        </p:txBody>
      </p:sp>
    </p:spTree>
    <p:extLst>
      <p:ext uri="{BB962C8B-B14F-4D97-AF65-F5344CB8AC3E}">
        <p14:creationId xmlns:p14="http://schemas.microsoft.com/office/powerpoint/2010/main" val="20249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0"/>
                                        <p:tgtEl>
                                          <p:spTgt spid="9">
                                            <p:txEl>
                                              <p:pRg st="0" end="0"/>
                                            </p:txEl>
                                          </p:spTgt>
                                        </p:tgtEl>
                                      </p:cBhvr>
                                    </p:animEffect>
                                    <p:anim calcmode="lin" valueType="num">
                                      <p:cBhvr>
                                        <p:cTn id="2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 calcmode="lin" valueType="num">
                                      <p:cBhvr additive="base">
                                        <p:cTn id="4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6" grpId="0" animBg="1"/>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F0EDE7-A46A-4DEB-ACFA-FA0D87DF64EB}"/>
              </a:ext>
            </a:extLst>
          </p:cNvPr>
          <p:cNvSpPr txBox="1"/>
          <p:nvPr/>
        </p:nvSpPr>
        <p:spPr>
          <a:xfrm>
            <a:off x="581192" y="5232514"/>
            <a:ext cx="6096000" cy="646331"/>
          </a:xfrm>
          <a:prstGeom prst="rect">
            <a:avLst/>
          </a:prstGeom>
          <a:noFill/>
        </p:spPr>
        <p:txBody>
          <a:bodyPr wrap="square">
            <a:spAutoFit/>
          </a:bodyPr>
          <a:lstStyle/>
          <a:p>
            <a:br>
              <a:rPr lang="en-GB" dirty="0"/>
            </a:br>
            <a:endParaRPr lang="en-GB" dirty="0"/>
          </a:p>
        </p:txBody>
      </p:sp>
      <p:sp>
        <p:nvSpPr>
          <p:cNvPr id="8" name="Title 1">
            <a:extLst>
              <a:ext uri="{FF2B5EF4-FFF2-40B4-BE49-F238E27FC236}">
                <a16:creationId xmlns:a16="http://schemas.microsoft.com/office/drawing/2014/main" id="{F515137A-AF63-4C19-980D-C666016DEF37}"/>
              </a:ext>
            </a:extLst>
          </p:cNvPr>
          <p:cNvSpPr txBox="1">
            <a:spLocks/>
          </p:cNvSpPr>
          <p:nvPr/>
        </p:nvSpPr>
        <p:spPr>
          <a:xfrm>
            <a:off x="581192" y="67229"/>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Finding the best parameters For our model</a:t>
            </a:r>
            <a:endParaRPr lang="en-GB" dirty="0"/>
          </a:p>
        </p:txBody>
      </p:sp>
      <p:pic>
        <p:nvPicPr>
          <p:cNvPr id="5122" name="Picture 2" descr="Step Forward Feature Selection: A Practical Example in Python - KDnuggets">
            <a:extLst>
              <a:ext uri="{FF2B5EF4-FFF2-40B4-BE49-F238E27FC236}">
                <a16:creationId xmlns:a16="http://schemas.microsoft.com/office/drawing/2014/main" id="{79842D36-BE0A-4E4D-9D34-395B6F8AF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5" y="2185140"/>
            <a:ext cx="5384411" cy="14647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093E0838-E32D-473D-B7C3-D33275B922D0}"/>
              </a:ext>
            </a:extLst>
          </p:cNvPr>
          <p:cNvGraphicFramePr>
            <a:graphicFrameLocks noGrp="1"/>
          </p:cNvGraphicFramePr>
          <p:nvPr>
            <p:extLst>
              <p:ext uri="{D42A27DB-BD31-4B8C-83A1-F6EECF244321}">
                <p14:modId xmlns:p14="http://schemas.microsoft.com/office/powerpoint/2010/main" val="3837807038"/>
              </p:ext>
            </p:extLst>
          </p:nvPr>
        </p:nvGraphicFramePr>
        <p:xfrm>
          <a:off x="377828" y="4346915"/>
          <a:ext cx="5044121" cy="2050169"/>
        </p:xfrm>
        <a:graphic>
          <a:graphicData uri="http://schemas.openxmlformats.org/drawingml/2006/table">
            <a:tbl>
              <a:tblPr firstRow="1" bandRow="1">
                <a:tableStyleId>{0505E3EF-67EA-436B-97B2-0124C06EBD24}</a:tableStyleId>
              </a:tblPr>
              <a:tblGrid>
                <a:gridCol w="600863">
                  <a:extLst>
                    <a:ext uri="{9D8B030D-6E8A-4147-A177-3AD203B41FA5}">
                      <a16:colId xmlns:a16="http://schemas.microsoft.com/office/drawing/2014/main" val="4277281320"/>
                    </a:ext>
                  </a:extLst>
                </a:gridCol>
                <a:gridCol w="903983">
                  <a:extLst>
                    <a:ext uri="{9D8B030D-6E8A-4147-A177-3AD203B41FA5}">
                      <a16:colId xmlns:a16="http://schemas.microsoft.com/office/drawing/2014/main" val="1668710049"/>
                    </a:ext>
                  </a:extLst>
                </a:gridCol>
                <a:gridCol w="3539275">
                  <a:extLst>
                    <a:ext uri="{9D8B030D-6E8A-4147-A177-3AD203B41FA5}">
                      <a16:colId xmlns:a16="http://schemas.microsoft.com/office/drawing/2014/main" val="2584708311"/>
                    </a:ext>
                  </a:extLst>
                </a:gridCol>
              </a:tblGrid>
              <a:tr h="413791">
                <a:tc>
                  <a:txBody>
                    <a:bodyPr/>
                    <a:lstStyle/>
                    <a:p>
                      <a:pPr algn="ctr"/>
                      <a:r>
                        <a:rPr lang="en-US" sz="1800" b="0" dirty="0">
                          <a:solidFill>
                            <a:schemeClr val="tx1"/>
                          </a:solidFill>
                        </a:rPr>
                        <a:t>1</a:t>
                      </a:r>
                      <a:endParaRPr lang="en-IN" sz="1800" b="0" dirty="0">
                        <a:solidFill>
                          <a:schemeClr val="tx1"/>
                        </a:solidFill>
                      </a:endParaRPr>
                    </a:p>
                  </a:txBody>
                  <a:tcPr/>
                </a:tc>
                <a:tc>
                  <a:txBody>
                    <a:bodyPr/>
                    <a:lstStyle/>
                    <a:p>
                      <a:pPr algn="ctr"/>
                      <a:r>
                        <a:rPr lang="en-US" sz="1800" b="0" dirty="0">
                          <a:solidFill>
                            <a:schemeClr val="tx1"/>
                          </a:solidFill>
                        </a:rPr>
                        <a:t>age</a:t>
                      </a:r>
                      <a:endParaRPr lang="en-IN" sz="1800" b="0" dirty="0">
                        <a:solidFill>
                          <a:schemeClr val="tx1"/>
                        </a:solidFill>
                      </a:endParaRPr>
                    </a:p>
                  </a:txBody>
                  <a:tcPr/>
                </a:tc>
                <a:tc>
                  <a:txBody>
                    <a:bodyPr/>
                    <a:lstStyle/>
                    <a:p>
                      <a:pPr algn="ctr"/>
                      <a:r>
                        <a:rPr lang="en-US" sz="1800" b="0" dirty="0">
                          <a:solidFill>
                            <a:schemeClr val="tx1"/>
                          </a:solidFill>
                        </a:rPr>
                        <a:t>Age of the customer</a:t>
                      </a:r>
                      <a:endParaRPr lang="en-IN" sz="1800" b="0" dirty="0">
                        <a:solidFill>
                          <a:schemeClr val="tx1"/>
                        </a:solidFill>
                      </a:endParaRPr>
                    </a:p>
                  </a:txBody>
                  <a:tcPr/>
                </a:tc>
                <a:extLst>
                  <a:ext uri="{0D108BD9-81ED-4DB2-BD59-A6C34878D82A}">
                    <a16:rowId xmlns:a16="http://schemas.microsoft.com/office/drawing/2014/main" val="3854795848"/>
                  </a:ext>
                </a:extLst>
              </a:tr>
              <a:tr h="582507">
                <a:tc>
                  <a:txBody>
                    <a:bodyPr/>
                    <a:lstStyle/>
                    <a:p>
                      <a:pPr algn="ctr"/>
                      <a:r>
                        <a:rPr lang="en-US" sz="1800" b="0" dirty="0">
                          <a:solidFill>
                            <a:schemeClr val="tx1"/>
                          </a:solidFill>
                        </a:rPr>
                        <a:t>2</a:t>
                      </a:r>
                    </a:p>
                  </a:txBody>
                  <a:tcPr/>
                </a:tc>
                <a:tc>
                  <a:txBody>
                    <a:bodyPr/>
                    <a:lstStyle/>
                    <a:p>
                      <a:pPr algn="ctr"/>
                      <a:r>
                        <a:rPr lang="en-US" sz="1800" b="0" dirty="0" err="1">
                          <a:solidFill>
                            <a:schemeClr val="tx1"/>
                          </a:solidFill>
                        </a:rPr>
                        <a:t>bmi</a:t>
                      </a:r>
                      <a:endParaRPr lang="en-US" sz="1800" b="0" dirty="0">
                        <a:solidFill>
                          <a:schemeClr val="tx1"/>
                        </a:solidFill>
                      </a:endParaRPr>
                    </a:p>
                  </a:txBody>
                  <a:tcPr/>
                </a:tc>
                <a:tc>
                  <a:txBody>
                    <a:bodyPr/>
                    <a:lstStyle/>
                    <a:p>
                      <a:pPr algn="ctr"/>
                      <a:r>
                        <a:rPr lang="en-US" sz="1800" b="0" dirty="0">
                          <a:solidFill>
                            <a:schemeClr val="tx1"/>
                          </a:solidFill>
                        </a:rPr>
                        <a:t>Calculated BMI</a:t>
                      </a:r>
                      <a:endParaRPr lang="en-IN" sz="1800" b="0" dirty="0">
                        <a:solidFill>
                          <a:schemeClr val="tx1"/>
                        </a:solidFill>
                      </a:endParaRPr>
                    </a:p>
                  </a:txBody>
                  <a:tcPr/>
                </a:tc>
                <a:extLst>
                  <a:ext uri="{0D108BD9-81ED-4DB2-BD59-A6C34878D82A}">
                    <a16:rowId xmlns:a16="http://schemas.microsoft.com/office/drawing/2014/main" val="2273698191"/>
                  </a:ext>
                </a:extLst>
              </a:tr>
              <a:tr h="413791">
                <a:tc>
                  <a:txBody>
                    <a:bodyPr/>
                    <a:lstStyle/>
                    <a:p>
                      <a:pPr algn="ctr"/>
                      <a:r>
                        <a:rPr lang="en-US" sz="1800" b="0" dirty="0">
                          <a:solidFill>
                            <a:schemeClr val="tx1"/>
                          </a:solidFill>
                        </a:rPr>
                        <a:t>3</a:t>
                      </a:r>
                    </a:p>
                  </a:txBody>
                  <a:tcPr/>
                </a:tc>
                <a:tc>
                  <a:txBody>
                    <a:bodyPr/>
                    <a:lstStyle/>
                    <a:p>
                      <a:pPr algn="ctr"/>
                      <a:r>
                        <a:rPr lang="en-US" sz="1800" b="0" dirty="0" err="1">
                          <a:solidFill>
                            <a:schemeClr val="tx1"/>
                          </a:solidFill>
                        </a:rPr>
                        <a:t>classif</a:t>
                      </a:r>
                      <a:endParaRPr lang="en-US" sz="1800" b="0" dirty="0">
                        <a:solidFill>
                          <a:schemeClr val="tx1"/>
                        </a:solidFill>
                      </a:endParaRPr>
                    </a:p>
                  </a:txBody>
                  <a:tcPr/>
                </a:tc>
                <a:tc>
                  <a:txBody>
                    <a:bodyPr/>
                    <a:lstStyle/>
                    <a:p>
                      <a:pPr algn="ctr"/>
                      <a:r>
                        <a:rPr lang="en-US" sz="1800" b="0" dirty="0">
                          <a:solidFill>
                            <a:schemeClr val="tx1"/>
                          </a:solidFill>
                        </a:rPr>
                        <a:t>Health Classification based on the BMI value</a:t>
                      </a:r>
                      <a:endParaRPr lang="en-IN" sz="1800" b="0" dirty="0">
                        <a:solidFill>
                          <a:schemeClr val="tx1"/>
                        </a:solidFill>
                      </a:endParaRPr>
                    </a:p>
                  </a:txBody>
                  <a:tcPr/>
                </a:tc>
                <a:extLst>
                  <a:ext uri="{0D108BD9-81ED-4DB2-BD59-A6C34878D82A}">
                    <a16:rowId xmlns:a16="http://schemas.microsoft.com/office/drawing/2014/main" val="3775037565"/>
                  </a:ext>
                </a:extLst>
              </a:tr>
              <a:tr h="413791">
                <a:tc>
                  <a:txBody>
                    <a:bodyPr/>
                    <a:lstStyle/>
                    <a:p>
                      <a:pPr algn="ctr"/>
                      <a:r>
                        <a:rPr lang="en-US" sz="1800" b="0" dirty="0">
                          <a:solidFill>
                            <a:schemeClr val="tx1"/>
                          </a:solidFill>
                        </a:rPr>
                        <a:t>4</a:t>
                      </a:r>
                    </a:p>
                  </a:txBody>
                  <a:tcPr/>
                </a:tc>
                <a:tc>
                  <a:txBody>
                    <a:bodyPr/>
                    <a:lstStyle/>
                    <a:p>
                      <a:pPr algn="ctr"/>
                      <a:r>
                        <a:rPr lang="en-US" sz="1800" b="0" dirty="0">
                          <a:solidFill>
                            <a:schemeClr val="tx1"/>
                          </a:solidFill>
                        </a:rPr>
                        <a:t>smoker</a:t>
                      </a:r>
                    </a:p>
                  </a:txBody>
                  <a:tcPr/>
                </a:tc>
                <a:tc>
                  <a:txBody>
                    <a:bodyPr/>
                    <a:lstStyle/>
                    <a:p>
                      <a:pPr algn="ctr"/>
                      <a:r>
                        <a:rPr lang="en-US" sz="1800" b="0" dirty="0">
                          <a:solidFill>
                            <a:schemeClr val="tx1"/>
                          </a:solidFill>
                        </a:rPr>
                        <a:t>If the customer smokes or not</a:t>
                      </a:r>
                      <a:endParaRPr lang="en-IN" sz="1800" b="0" dirty="0">
                        <a:solidFill>
                          <a:schemeClr val="tx1"/>
                        </a:solidFill>
                      </a:endParaRPr>
                    </a:p>
                  </a:txBody>
                  <a:tcPr/>
                </a:tc>
                <a:extLst>
                  <a:ext uri="{0D108BD9-81ED-4DB2-BD59-A6C34878D82A}">
                    <a16:rowId xmlns:a16="http://schemas.microsoft.com/office/drawing/2014/main" val="902238426"/>
                  </a:ext>
                </a:extLst>
              </a:tr>
            </a:tbl>
          </a:graphicData>
        </a:graphic>
      </p:graphicFrame>
      <p:sp>
        <p:nvSpPr>
          <p:cNvPr id="13" name="Rectangle: Rounded Corners 12">
            <a:extLst>
              <a:ext uri="{FF2B5EF4-FFF2-40B4-BE49-F238E27FC236}">
                <a16:creationId xmlns:a16="http://schemas.microsoft.com/office/drawing/2014/main" id="{BB6588EF-0E47-4CE2-865B-8316515049A9}"/>
              </a:ext>
            </a:extLst>
          </p:cNvPr>
          <p:cNvSpPr/>
          <p:nvPr/>
        </p:nvSpPr>
        <p:spPr>
          <a:xfrm>
            <a:off x="1305134" y="1085872"/>
            <a:ext cx="2849217" cy="64633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1800" dirty="0">
                <a:solidFill>
                  <a:schemeClr val="bg1"/>
                </a:solidFill>
              </a:rPr>
              <a:t>Feature selection</a:t>
            </a:r>
          </a:p>
        </p:txBody>
      </p:sp>
      <p:sp>
        <p:nvSpPr>
          <p:cNvPr id="15" name="Rectangle: Rounded Corners 14">
            <a:extLst>
              <a:ext uri="{FF2B5EF4-FFF2-40B4-BE49-F238E27FC236}">
                <a16:creationId xmlns:a16="http://schemas.microsoft.com/office/drawing/2014/main" id="{8216B65F-3DD1-4BC3-8511-3B7C32D3E413}"/>
              </a:ext>
            </a:extLst>
          </p:cNvPr>
          <p:cNvSpPr/>
          <p:nvPr/>
        </p:nvSpPr>
        <p:spPr>
          <a:xfrm>
            <a:off x="6677192" y="1081029"/>
            <a:ext cx="4397427" cy="67725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1800" dirty="0">
                <a:solidFill>
                  <a:schemeClr val="bg1"/>
                </a:solidFill>
              </a:rPr>
              <a:t>Data splitting into dependent and independent variable and cross validation</a:t>
            </a:r>
          </a:p>
        </p:txBody>
      </p:sp>
      <p:pic>
        <p:nvPicPr>
          <p:cNvPr id="20" name="Picture 19">
            <a:extLst>
              <a:ext uri="{FF2B5EF4-FFF2-40B4-BE49-F238E27FC236}">
                <a16:creationId xmlns:a16="http://schemas.microsoft.com/office/drawing/2014/main" id="{613308BE-C227-4FA0-80FD-23CE6FC50A67}"/>
              </a:ext>
            </a:extLst>
          </p:cNvPr>
          <p:cNvPicPr>
            <a:picLocks noChangeAspect="1"/>
          </p:cNvPicPr>
          <p:nvPr/>
        </p:nvPicPr>
        <p:blipFill>
          <a:blip r:embed="rId3"/>
          <a:stretch>
            <a:fillRect/>
          </a:stretch>
        </p:blipFill>
        <p:spPr>
          <a:xfrm>
            <a:off x="5673904" y="3186828"/>
            <a:ext cx="6140268" cy="3320230"/>
          </a:xfrm>
          <a:prstGeom prst="rect">
            <a:avLst/>
          </a:prstGeom>
        </p:spPr>
      </p:pic>
      <p:pic>
        <p:nvPicPr>
          <p:cNvPr id="24" name="Picture 23">
            <a:extLst>
              <a:ext uri="{FF2B5EF4-FFF2-40B4-BE49-F238E27FC236}">
                <a16:creationId xmlns:a16="http://schemas.microsoft.com/office/drawing/2014/main" id="{A1D135D0-0BE3-4AAF-A3DA-5876B7769216}"/>
              </a:ext>
            </a:extLst>
          </p:cNvPr>
          <p:cNvPicPr>
            <a:picLocks noChangeAspect="1"/>
          </p:cNvPicPr>
          <p:nvPr/>
        </p:nvPicPr>
        <p:blipFill>
          <a:blip r:embed="rId4"/>
          <a:stretch>
            <a:fillRect/>
          </a:stretch>
        </p:blipFill>
        <p:spPr>
          <a:xfrm>
            <a:off x="6461317" y="1907599"/>
            <a:ext cx="4829175" cy="1247775"/>
          </a:xfrm>
          <a:prstGeom prst="rect">
            <a:avLst/>
          </a:prstGeom>
        </p:spPr>
      </p:pic>
      <p:sp>
        <p:nvSpPr>
          <p:cNvPr id="28" name="TextBox 27">
            <a:extLst>
              <a:ext uri="{FF2B5EF4-FFF2-40B4-BE49-F238E27FC236}">
                <a16:creationId xmlns:a16="http://schemas.microsoft.com/office/drawing/2014/main" id="{E05F30DB-8E36-46B8-B6E5-52478329E494}"/>
              </a:ext>
            </a:extLst>
          </p:cNvPr>
          <p:cNvSpPr txBox="1"/>
          <p:nvPr/>
        </p:nvSpPr>
        <p:spPr>
          <a:xfrm>
            <a:off x="5943623" y="6384258"/>
            <a:ext cx="6122504" cy="369332"/>
          </a:xfrm>
          <a:prstGeom prst="rect">
            <a:avLst/>
          </a:prstGeom>
          <a:noFill/>
        </p:spPr>
        <p:txBody>
          <a:bodyPr wrap="square">
            <a:spAutoFit/>
          </a:bodyPr>
          <a:lstStyle/>
          <a:p>
            <a:r>
              <a:rPr lang="en-US" sz="1800" dirty="0">
                <a:solidFill>
                  <a:schemeClr val="tx1"/>
                </a:solidFill>
              </a:rPr>
              <a:t>1.train_test size =0.2                   2.random_state =1</a:t>
            </a:r>
          </a:p>
        </p:txBody>
      </p:sp>
    </p:spTree>
    <p:extLst>
      <p:ext uri="{BB962C8B-B14F-4D97-AF65-F5344CB8AC3E}">
        <p14:creationId xmlns:p14="http://schemas.microsoft.com/office/powerpoint/2010/main" val="6543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500"/>
                                        <p:tgtEl>
                                          <p:spTgt spid="512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28"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Berlin</Template>
  <TotalTime>1723</TotalTime>
  <Words>794</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Calibri</vt:lpstr>
      <vt:lpstr>Courier New</vt:lpstr>
      <vt:lpstr>Gill Sans MT</vt:lpstr>
      <vt:lpstr>inherit</vt:lpstr>
      <vt:lpstr>Times New Roman</vt:lpstr>
      <vt:lpstr>Wingdings 2</vt:lpstr>
      <vt:lpstr>Dividend</vt:lpstr>
      <vt:lpstr>Prediction of Insurance  Premium</vt:lpstr>
      <vt:lpstr>Project Introduction</vt:lpstr>
      <vt:lpstr>Data Source-Describe the data</vt:lpstr>
      <vt:lpstr>Body mass index (BMI) is a measure of body fat based on height and weight that applies to adult men and women.</vt:lpstr>
      <vt:lpstr>Data Treatment</vt:lpstr>
      <vt:lpstr>Data Treatment</vt:lpstr>
      <vt:lpstr>Exploratory data analysis(EDA) --univariate</vt:lpstr>
      <vt:lpstr>Exploratory data analysis(EDA) –bivariate  and Multivariate</vt:lpstr>
      <vt:lpstr>PowerPoint Presentation</vt:lpstr>
      <vt:lpstr>Model TESTING</vt:lpstr>
      <vt:lpstr>PowerPoint Presentation</vt:lpstr>
      <vt:lpstr>Testing with different algorithms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Insurance  Premium</dc:title>
  <dc:creator>krishna shinde</dc:creator>
  <cp:lastModifiedBy>Rigved Sarougi</cp:lastModifiedBy>
  <cp:revision>4</cp:revision>
  <dcterms:created xsi:type="dcterms:W3CDTF">2022-04-20T12:11:37Z</dcterms:created>
  <dcterms:modified xsi:type="dcterms:W3CDTF">2022-12-04T08:28:41Z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