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47"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7109" autoAdjust="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7C378C-6C49-4AD5-887F-721067A24E8C}" type="datetimeFigureOut">
              <a:rPr lang="en-GB" smtClean="0"/>
              <a:t>04/05/2022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B719AD-EB3D-4A40-989F-71CEB42B2546}" type="slidenum">
              <a:rPr lang="en-GB" smtClean="0"/>
              <a:t>‹#›</a:t>
            </a:fld>
            <a:endParaRPr lang="en-GB"/>
          </a:p>
        </p:txBody>
      </p:sp>
    </p:spTree>
    <p:extLst>
      <p:ext uri="{BB962C8B-B14F-4D97-AF65-F5344CB8AC3E}">
        <p14:creationId xmlns:p14="http://schemas.microsoft.com/office/powerpoint/2010/main" val="3347994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8B719AD-EB3D-4A40-989F-71CEB42B2546}" type="slidenum">
              <a:rPr lang="en-GB" smtClean="0"/>
              <a:t>9</a:t>
            </a:fld>
            <a:endParaRPr lang="en-GB"/>
          </a:p>
        </p:txBody>
      </p:sp>
    </p:spTree>
    <p:extLst>
      <p:ext uri="{BB962C8B-B14F-4D97-AF65-F5344CB8AC3E}">
        <p14:creationId xmlns:p14="http://schemas.microsoft.com/office/powerpoint/2010/main" val="2204845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938D49F-1374-494C-AD6A-1E4CC1AC9C61}" type="datetimeFigureOut">
              <a:rPr lang="en-GB" smtClean="0"/>
              <a:t>04/05/2022</a:t>
            </a:fld>
            <a:endParaRPr lang="en-GB"/>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GB"/>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F7D14E7-F9D6-439B-826F-D1889D6EAC46}" type="slidenum">
              <a:rPr lang="en-GB" smtClean="0"/>
              <a:t>‹#›</a:t>
            </a:fld>
            <a:endParaRPr lang="en-GB"/>
          </a:p>
        </p:txBody>
      </p:sp>
    </p:spTree>
    <p:extLst>
      <p:ext uri="{BB962C8B-B14F-4D97-AF65-F5344CB8AC3E}">
        <p14:creationId xmlns:p14="http://schemas.microsoft.com/office/powerpoint/2010/main" val="2461865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38D49F-1374-494C-AD6A-1E4CC1AC9C61}" type="datetimeFigureOut">
              <a:rPr lang="en-GB" smtClean="0"/>
              <a:t>04/05/2022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7D14E7-F9D6-439B-826F-D1889D6EAC46}" type="slidenum">
              <a:rPr lang="en-GB" smtClean="0"/>
              <a:t>‹#›</a:t>
            </a:fld>
            <a:endParaRPr lang="en-GB"/>
          </a:p>
        </p:txBody>
      </p:sp>
    </p:spTree>
    <p:extLst>
      <p:ext uri="{BB962C8B-B14F-4D97-AF65-F5344CB8AC3E}">
        <p14:creationId xmlns:p14="http://schemas.microsoft.com/office/powerpoint/2010/main" val="3461561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938D49F-1374-494C-AD6A-1E4CC1AC9C61}" type="datetimeFigureOut">
              <a:rPr lang="en-GB" smtClean="0"/>
              <a:t>04/05/2022</a:t>
            </a:fld>
            <a:endParaRPr lang="en-GB"/>
          </a:p>
        </p:txBody>
      </p:sp>
      <p:sp>
        <p:nvSpPr>
          <p:cNvPr id="5" name="Footer Placeholder 4"/>
          <p:cNvSpPr>
            <a:spLocks noGrp="1"/>
          </p:cNvSpPr>
          <p:nvPr>
            <p:ph type="ftr" sz="quarter" idx="11"/>
          </p:nvPr>
        </p:nvSpPr>
        <p:spPr>
          <a:xfrm>
            <a:off x="774923" y="5951811"/>
            <a:ext cx="7896279" cy="365125"/>
          </a:xfrm>
        </p:spPr>
        <p:txBody>
          <a:bodyPr/>
          <a:lstStyle/>
          <a:p>
            <a:endParaRPr lang="en-GB"/>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F7D14E7-F9D6-439B-826F-D1889D6EAC46}" type="slidenum">
              <a:rPr lang="en-GB" smtClean="0"/>
              <a:t>‹#›</a:t>
            </a:fld>
            <a:endParaRPr lang="en-GB"/>
          </a:p>
        </p:txBody>
      </p:sp>
    </p:spTree>
    <p:extLst>
      <p:ext uri="{BB962C8B-B14F-4D97-AF65-F5344CB8AC3E}">
        <p14:creationId xmlns:p14="http://schemas.microsoft.com/office/powerpoint/2010/main" val="2058082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38D49F-1374-494C-AD6A-1E4CC1AC9C61}" type="datetimeFigureOut">
              <a:rPr lang="en-GB" smtClean="0"/>
              <a:t>04/05/2022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558300" y="5956137"/>
            <a:ext cx="1052508" cy="365125"/>
          </a:xfrm>
        </p:spPr>
        <p:txBody>
          <a:bodyPr/>
          <a:lstStyle/>
          <a:p>
            <a:fld id="{DF7D14E7-F9D6-439B-826F-D1889D6EAC46}" type="slidenum">
              <a:rPr lang="en-GB" smtClean="0"/>
              <a:t>‹#›</a:t>
            </a:fld>
            <a:endParaRPr lang="en-GB"/>
          </a:p>
        </p:txBody>
      </p:sp>
    </p:spTree>
    <p:extLst>
      <p:ext uri="{BB962C8B-B14F-4D97-AF65-F5344CB8AC3E}">
        <p14:creationId xmlns:p14="http://schemas.microsoft.com/office/powerpoint/2010/main" val="3887042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938D49F-1374-494C-AD6A-1E4CC1AC9C61}" type="datetimeFigureOut">
              <a:rPr lang="en-GB" smtClean="0"/>
              <a:t>04/05/2022</a:t>
            </a:fld>
            <a:endParaRPr lang="en-GB"/>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F7D14E7-F9D6-439B-826F-D1889D6EAC46}" type="slidenum">
              <a:rPr lang="en-GB" smtClean="0"/>
              <a:t>‹#›</a:t>
            </a:fld>
            <a:endParaRPr lang="en-GB"/>
          </a:p>
        </p:txBody>
      </p:sp>
    </p:spTree>
    <p:extLst>
      <p:ext uri="{BB962C8B-B14F-4D97-AF65-F5344CB8AC3E}">
        <p14:creationId xmlns:p14="http://schemas.microsoft.com/office/powerpoint/2010/main" val="159527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38D49F-1374-494C-AD6A-1E4CC1AC9C61}" type="datetimeFigureOut">
              <a:rPr lang="en-GB" smtClean="0"/>
              <a:t>04/05/2022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F7D14E7-F9D6-439B-826F-D1889D6EAC46}" type="slidenum">
              <a:rPr lang="en-GB" smtClean="0"/>
              <a:t>‹#›</a:t>
            </a:fld>
            <a:endParaRPr lang="en-GB"/>
          </a:p>
        </p:txBody>
      </p:sp>
    </p:spTree>
    <p:extLst>
      <p:ext uri="{BB962C8B-B14F-4D97-AF65-F5344CB8AC3E}">
        <p14:creationId xmlns:p14="http://schemas.microsoft.com/office/powerpoint/2010/main" val="13978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38D49F-1374-494C-AD6A-1E4CC1AC9C61}" type="datetimeFigureOut">
              <a:rPr lang="en-GB" smtClean="0"/>
              <a:t>04/05/2022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F7D14E7-F9D6-439B-826F-D1889D6EAC46}" type="slidenum">
              <a:rPr lang="en-GB" smtClean="0"/>
              <a:t>‹#›</a:t>
            </a:fld>
            <a:endParaRPr lang="en-GB"/>
          </a:p>
        </p:txBody>
      </p:sp>
    </p:spTree>
    <p:extLst>
      <p:ext uri="{BB962C8B-B14F-4D97-AF65-F5344CB8AC3E}">
        <p14:creationId xmlns:p14="http://schemas.microsoft.com/office/powerpoint/2010/main" val="732744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38D49F-1374-494C-AD6A-1E4CC1AC9C61}" type="datetimeFigureOut">
              <a:rPr lang="en-GB" smtClean="0"/>
              <a:t>04/05/2022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F7D14E7-F9D6-439B-826F-D1889D6EAC46}" type="slidenum">
              <a:rPr lang="en-GB" smtClean="0"/>
              <a:t>‹#›</a:t>
            </a:fld>
            <a:endParaRPr lang="en-GB"/>
          </a:p>
        </p:txBody>
      </p:sp>
    </p:spTree>
    <p:extLst>
      <p:ext uri="{BB962C8B-B14F-4D97-AF65-F5344CB8AC3E}">
        <p14:creationId xmlns:p14="http://schemas.microsoft.com/office/powerpoint/2010/main" val="3927457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38D49F-1374-494C-AD6A-1E4CC1AC9C61}" type="datetimeFigureOut">
              <a:rPr lang="en-GB" smtClean="0"/>
              <a:t>04/05/2022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F7D14E7-F9D6-439B-826F-D1889D6EAC46}" type="slidenum">
              <a:rPr lang="en-GB" smtClean="0"/>
              <a:t>‹#›</a:t>
            </a:fld>
            <a:endParaRPr lang="en-GB"/>
          </a:p>
        </p:txBody>
      </p:sp>
    </p:spTree>
    <p:extLst>
      <p:ext uri="{BB962C8B-B14F-4D97-AF65-F5344CB8AC3E}">
        <p14:creationId xmlns:p14="http://schemas.microsoft.com/office/powerpoint/2010/main" val="2793882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938D49F-1374-494C-AD6A-1E4CC1AC9C61}" type="datetimeFigureOut">
              <a:rPr lang="en-GB" smtClean="0"/>
              <a:t>04/05/2022</a:t>
            </a:fld>
            <a:endParaRPr lang="en-GB"/>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F7D14E7-F9D6-439B-826F-D1889D6EAC46}" type="slidenum">
              <a:rPr lang="en-GB" smtClean="0"/>
              <a:t>‹#›</a:t>
            </a:fld>
            <a:endParaRPr lang="en-GB"/>
          </a:p>
        </p:txBody>
      </p:sp>
    </p:spTree>
    <p:extLst>
      <p:ext uri="{BB962C8B-B14F-4D97-AF65-F5344CB8AC3E}">
        <p14:creationId xmlns:p14="http://schemas.microsoft.com/office/powerpoint/2010/main" val="67381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38D49F-1374-494C-AD6A-1E4CC1AC9C61}" type="datetimeFigureOut">
              <a:rPr lang="en-GB" smtClean="0"/>
              <a:t>04/05/2022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F7D14E7-F9D6-439B-826F-D1889D6EAC46}" type="slidenum">
              <a:rPr lang="en-GB" smtClean="0"/>
              <a:t>‹#›</a:t>
            </a:fld>
            <a:endParaRPr lang="en-GB"/>
          </a:p>
        </p:txBody>
      </p:sp>
    </p:spTree>
    <p:extLst>
      <p:ext uri="{BB962C8B-B14F-4D97-AF65-F5344CB8AC3E}">
        <p14:creationId xmlns:p14="http://schemas.microsoft.com/office/powerpoint/2010/main" val="2644949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938D49F-1374-494C-AD6A-1E4CC1AC9C61}" type="datetimeFigureOut">
              <a:rPr lang="en-GB" smtClean="0"/>
              <a:t>04/05/2022</a:t>
            </a:fld>
            <a:endParaRPr lang="en-GB"/>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GB"/>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F7D14E7-F9D6-439B-826F-D1889D6EAC46}" type="slidenum">
              <a:rPr lang="en-GB" smtClean="0"/>
              <a:t>‹#›</a:t>
            </a:fld>
            <a:endParaRPr lang="en-GB"/>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31389506"/>
      </p:ext>
    </p:extLst>
  </p:cSld>
  <p:clrMap bg1="lt1" tx1="dk1" bg2="lt2" tx2="dk2" accent1="accent1" accent2="accent2" accent3="accent3" accent4="accent4" accent5="accent5" accent6="accent6" hlink="hlink" folHlink="folHlink"/>
  <p:sldLayoutIdLst>
    <p:sldLayoutId id="2147484248" r:id="rId1"/>
    <p:sldLayoutId id="2147484249" r:id="rId2"/>
    <p:sldLayoutId id="2147484250" r:id="rId3"/>
    <p:sldLayoutId id="2147484251" r:id="rId4"/>
    <p:sldLayoutId id="2147484252" r:id="rId5"/>
    <p:sldLayoutId id="2147484253" r:id="rId6"/>
    <p:sldLayoutId id="2147484254" r:id="rId7"/>
    <p:sldLayoutId id="2147484255" r:id="rId8"/>
    <p:sldLayoutId id="2147484256" r:id="rId9"/>
    <p:sldLayoutId id="2147484257" r:id="rId10"/>
    <p:sldLayoutId id="2147484258"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6B77B8-DBEB-4B43-94DB-E7C5F45595DB}"/>
              </a:ext>
            </a:extLst>
          </p:cNvPr>
          <p:cNvSpPr txBox="1"/>
          <p:nvPr/>
        </p:nvSpPr>
        <p:spPr>
          <a:xfrm>
            <a:off x="1343890" y="1304744"/>
            <a:ext cx="6400800" cy="1323439"/>
          </a:xfrm>
          <a:prstGeom prst="rect">
            <a:avLst/>
          </a:prstGeom>
          <a:noFill/>
        </p:spPr>
        <p:txBody>
          <a:bodyPr wrap="square">
            <a:spAutoFit/>
          </a:bodyPr>
          <a:lstStyle/>
          <a:p>
            <a:r>
              <a:rPr lang="en-US" sz="4000" dirty="0">
                <a:latin typeface="Gill Sans MT (Headings)"/>
              </a:rPr>
              <a:t>Bank Churn </a:t>
            </a:r>
          </a:p>
          <a:p>
            <a:r>
              <a:rPr lang="en-US" sz="4000" dirty="0">
                <a:latin typeface="Gill Sans MT (Headings)"/>
              </a:rPr>
              <a:t>					     Prediction </a:t>
            </a:r>
            <a:endParaRPr lang="en-GB" sz="4000" dirty="0">
              <a:latin typeface="Gill Sans MT (Headings)"/>
            </a:endParaRPr>
          </a:p>
        </p:txBody>
      </p:sp>
      <p:sp>
        <p:nvSpPr>
          <p:cNvPr id="6" name="Subtitle 2">
            <a:extLst>
              <a:ext uri="{FF2B5EF4-FFF2-40B4-BE49-F238E27FC236}">
                <a16:creationId xmlns:a16="http://schemas.microsoft.com/office/drawing/2014/main" id="{09EEE8D6-4020-40D1-BECC-4B2BC04FF001}"/>
              </a:ext>
            </a:extLst>
          </p:cNvPr>
          <p:cNvSpPr>
            <a:spLocks noGrp="1"/>
          </p:cNvSpPr>
          <p:nvPr>
            <p:ph type="subTitle" idx="1"/>
          </p:nvPr>
        </p:nvSpPr>
        <p:spPr>
          <a:xfrm>
            <a:off x="8409465" y="2889216"/>
            <a:ext cx="3265713" cy="5222117"/>
          </a:xfrm>
        </p:spPr>
        <p:txBody>
          <a:bodyPr anchor="ctr">
            <a:normAutofit/>
          </a:bodyPr>
          <a:lstStyle/>
          <a:p>
            <a:r>
              <a:rPr lang="en-US" sz="2000" b="1" dirty="0">
                <a:solidFill>
                  <a:schemeClr val="bg1"/>
                </a:solidFill>
              </a:rPr>
              <a:t>By Krishna shinde	</a:t>
            </a:r>
          </a:p>
          <a:p>
            <a:r>
              <a:rPr lang="en-US" sz="2000" b="1" dirty="0">
                <a:solidFill>
                  <a:schemeClr val="bg1"/>
                </a:solidFill>
              </a:rPr>
              <a:t>(ML Engineer)</a:t>
            </a:r>
          </a:p>
        </p:txBody>
      </p:sp>
    </p:spTree>
    <p:extLst>
      <p:ext uri="{BB962C8B-B14F-4D97-AF65-F5344CB8AC3E}">
        <p14:creationId xmlns:p14="http://schemas.microsoft.com/office/powerpoint/2010/main" val="829600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04926B4-943B-4FDA-80B7-51E58BD9EF1F}"/>
              </a:ext>
            </a:extLst>
          </p:cNvPr>
          <p:cNvSpPr>
            <a:spLocks noGrp="1"/>
          </p:cNvSpPr>
          <p:nvPr>
            <p:ph type="ctrTitle"/>
          </p:nvPr>
        </p:nvSpPr>
        <p:spPr/>
        <p:txBody>
          <a:bodyPr>
            <a:normAutofit/>
          </a:bodyPr>
          <a:lstStyle/>
          <a:p>
            <a:r>
              <a:rPr lang="en-US" sz="2800" dirty="0">
                <a:solidFill>
                  <a:schemeClr val="bg1"/>
                </a:solidFill>
              </a:rPr>
              <a:t>Logistic Regression</a:t>
            </a:r>
            <a:br>
              <a:rPr lang="en-GB" sz="2800" dirty="0">
                <a:solidFill>
                  <a:schemeClr val="bg1"/>
                </a:solidFill>
              </a:rPr>
            </a:br>
            <a:endParaRPr lang="en-GB" dirty="0"/>
          </a:p>
        </p:txBody>
      </p:sp>
      <p:sp>
        <p:nvSpPr>
          <p:cNvPr id="31" name="Text Placeholder 30">
            <a:extLst>
              <a:ext uri="{FF2B5EF4-FFF2-40B4-BE49-F238E27FC236}">
                <a16:creationId xmlns:a16="http://schemas.microsoft.com/office/drawing/2014/main" id="{6D3507FB-1A79-413B-8F5C-0A907DCF797E}"/>
              </a:ext>
            </a:extLst>
          </p:cNvPr>
          <p:cNvSpPr>
            <a:spLocks noGrp="1"/>
          </p:cNvSpPr>
          <p:nvPr>
            <p:ph type="subTitle" idx="1"/>
          </p:nvPr>
        </p:nvSpPr>
        <p:spPr/>
        <p:txBody>
          <a:bodyPr>
            <a:normAutofit lnSpcReduction="10000"/>
          </a:bodyPr>
          <a:lstStyle/>
          <a:p>
            <a:pPr algn="ctr"/>
            <a:r>
              <a:rPr kumimoji="0" lang="en-US" altLang="en-US" sz="11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LR: (0.810526)</a:t>
            </a:r>
          </a:p>
          <a:p>
            <a:pPr algn="ctr"/>
            <a:r>
              <a:rPr kumimoji="0" lang="en-US" altLang="en-US" sz="11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Accuracy Score = 0.810 </a:t>
            </a:r>
          </a:p>
          <a:p>
            <a:endParaRPr lang="en-GB" dirty="0"/>
          </a:p>
        </p:txBody>
      </p:sp>
      <p:sp>
        <p:nvSpPr>
          <p:cNvPr id="13" name="Rectangle 2">
            <a:extLst>
              <a:ext uri="{FF2B5EF4-FFF2-40B4-BE49-F238E27FC236}">
                <a16:creationId xmlns:a16="http://schemas.microsoft.com/office/drawing/2014/main" id="{34BF8D61-0B2A-491D-8E9B-498ABA993DE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130" name="TextBox 5129">
            <a:extLst>
              <a:ext uri="{FF2B5EF4-FFF2-40B4-BE49-F238E27FC236}">
                <a16:creationId xmlns:a16="http://schemas.microsoft.com/office/drawing/2014/main" id="{AC0086FC-5D0C-4CC3-81F9-A5D953AF666D}"/>
              </a:ext>
            </a:extLst>
          </p:cNvPr>
          <p:cNvSpPr txBox="1"/>
          <p:nvPr/>
        </p:nvSpPr>
        <p:spPr>
          <a:xfrm>
            <a:off x="514946" y="140898"/>
            <a:ext cx="3828454" cy="646331"/>
          </a:xfrm>
          <a:prstGeom prst="rect">
            <a:avLst/>
          </a:prstGeom>
          <a:noFill/>
        </p:spPr>
        <p:txBody>
          <a:bodyPr wrap="square" rtlCol="0">
            <a:spAutoFit/>
          </a:bodyPr>
          <a:lstStyle/>
          <a:p>
            <a:r>
              <a:rPr lang="en-US" sz="1800" dirty="0"/>
              <a:t>Classification Report</a:t>
            </a:r>
          </a:p>
          <a:p>
            <a:endParaRPr lang="en-GB" dirty="0"/>
          </a:p>
        </p:txBody>
      </p:sp>
      <p:sp>
        <p:nvSpPr>
          <p:cNvPr id="5131" name="TextBox 5130">
            <a:extLst>
              <a:ext uri="{FF2B5EF4-FFF2-40B4-BE49-F238E27FC236}">
                <a16:creationId xmlns:a16="http://schemas.microsoft.com/office/drawing/2014/main" id="{FAB53BE5-8EB2-4442-B264-B954D4C1A7EE}"/>
              </a:ext>
            </a:extLst>
          </p:cNvPr>
          <p:cNvSpPr txBox="1"/>
          <p:nvPr/>
        </p:nvSpPr>
        <p:spPr>
          <a:xfrm>
            <a:off x="5158408" y="118999"/>
            <a:ext cx="2806700" cy="646331"/>
          </a:xfrm>
          <a:prstGeom prst="rect">
            <a:avLst/>
          </a:prstGeom>
          <a:noFill/>
        </p:spPr>
        <p:txBody>
          <a:bodyPr wrap="square" rtlCol="0">
            <a:spAutoFit/>
          </a:bodyPr>
          <a:lstStyle/>
          <a:p>
            <a:r>
              <a:rPr lang="en-US" sz="1800" dirty="0"/>
              <a:t>Confusion Matrix</a:t>
            </a:r>
          </a:p>
          <a:p>
            <a:endParaRPr lang="en-GB" dirty="0"/>
          </a:p>
        </p:txBody>
      </p:sp>
      <p:sp>
        <p:nvSpPr>
          <p:cNvPr id="5132" name="TextBox 5131">
            <a:extLst>
              <a:ext uri="{FF2B5EF4-FFF2-40B4-BE49-F238E27FC236}">
                <a16:creationId xmlns:a16="http://schemas.microsoft.com/office/drawing/2014/main" id="{24FC14A3-FF1E-49B3-931E-57963B26D685}"/>
              </a:ext>
            </a:extLst>
          </p:cNvPr>
          <p:cNvSpPr txBox="1"/>
          <p:nvPr/>
        </p:nvSpPr>
        <p:spPr>
          <a:xfrm>
            <a:off x="8128000" y="140898"/>
            <a:ext cx="2545754" cy="369332"/>
          </a:xfrm>
          <a:prstGeom prst="rect">
            <a:avLst/>
          </a:prstGeom>
          <a:noFill/>
        </p:spPr>
        <p:txBody>
          <a:bodyPr wrap="square" rtlCol="0">
            <a:spAutoFit/>
          </a:bodyPr>
          <a:lstStyle/>
          <a:p>
            <a:r>
              <a:rPr lang="en-US" dirty="0"/>
              <a:t>Actual VS Predicted</a:t>
            </a:r>
            <a:endParaRPr lang="en-GB" dirty="0"/>
          </a:p>
        </p:txBody>
      </p:sp>
      <p:sp>
        <p:nvSpPr>
          <p:cNvPr id="5137" name="Arrow: Pentagon 5136">
            <a:extLst>
              <a:ext uri="{FF2B5EF4-FFF2-40B4-BE49-F238E27FC236}">
                <a16:creationId xmlns:a16="http://schemas.microsoft.com/office/drawing/2014/main" id="{EDD5D900-7942-43B9-AAA2-DA87DFAABC82}"/>
              </a:ext>
            </a:extLst>
          </p:cNvPr>
          <p:cNvSpPr/>
          <p:nvPr/>
        </p:nvSpPr>
        <p:spPr>
          <a:xfrm>
            <a:off x="631991" y="3359464"/>
            <a:ext cx="4775200" cy="787400"/>
          </a:xfrm>
          <a:prstGeom prst="homePlat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tlCol="0" anchor="ctr"/>
          <a:lstStyle/>
          <a:p>
            <a:pPr algn="ctr"/>
            <a:r>
              <a:rPr lang="en-GB"/>
              <a:t>DecisionTreeClassifier</a:t>
            </a:r>
            <a:endParaRPr lang="en-GB" dirty="0"/>
          </a:p>
        </p:txBody>
      </p:sp>
      <p:sp>
        <p:nvSpPr>
          <p:cNvPr id="54" name="Arrow: Pentagon 53">
            <a:extLst>
              <a:ext uri="{FF2B5EF4-FFF2-40B4-BE49-F238E27FC236}">
                <a16:creationId xmlns:a16="http://schemas.microsoft.com/office/drawing/2014/main" id="{FC6A3293-76BC-4E61-B5A1-5B19FB50A4A8}"/>
              </a:ext>
            </a:extLst>
          </p:cNvPr>
          <p:cNvSpPr/>
          <p:nvPr/>
        </p:nvSpPr>
        <p:spPr>
          <a:xfrm>
            <a:off x="619291" y="4637583"/>
            <a:ext cx="4775200" cy="787400"/>
          </a:xfrm>
          <a:prstGeom prst="homePlat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t>CART: (0.792982)</a:t>
            </a:r>
          </a:p>
          <a:p>
            <a:pPr algn="ctr"/>
            <a:r>
              <a:rPr lang="en-US"/>
              <a:t>Accuracy Score = 0.7929824561403509</a:t>
            </a:r>
            <a:endParaRPr lang="en-US" dirty="0"/>
          </a:p>
        </p:txBody>
      </p:sp>
      <p:pic>
        <p:nvPicPr>
          <p:cNvPr id="7" name="Picture 6">
            <a:extLst>
              <a:ext uri="{FF2B5EF4-FFF2-40B4-BE49-F238E27FC236}">
                <a16:creationId xmlns:a16="http://schemas.microsoft.com/office/drawing/2014/main" id="{2DAC50D5-E755-41E7-8081-D643FA5B741C}"/>
              </a:ext>
            </a:extLst>
          </p:cNvPr>
          <p:cNvPicPr>
            <a:picLocks noChangeAspect="1"/>
          </p:cNvPicPr>
          <p:nvPr/>
        </p:nvPicPr>
        <p:blipFill>
          <a:blip r:embed="rId2"/>
          <a:stretch>
            <a:fillRect/>
          </a:stretch>
        </p:blipFill>
        <p:spPr>
          <a:xfrm>
            <a:off x="4173382" y="1020431"/>
            <a:ext cx="3645401" cy="1559893"/>
          </a:xfrm>
          <a:prstGeom prst="rect">
            <a:avLst/>
          </a:prstGeom>
        </p:spPr>
      </p:pic>
      <p:pic>
        <p:nvPicPr>
          <p:cNvPr id="9" name="Picture 8">
            <a:extLst>
              <a:ext uri="{FF2B5EF4-FFF2-40B4-BE49-F238E27FC236}">
                <a16:creationId xmlns:a16="http://schemas.microsoft.com/office/drawing/2014/main" id="{DCB315A1-ED80-4D11-BD96-6D2AB6BC6688}"/>
              </a:ext>
            </a:extLst>
          </p:cNvPr>
          <p:cNvPicPr>
            <a:picLocks noChangeAspect="1"/>
          </p:cNvPicPr>
          <p:nvPr/>
        </p:nvPicPr>
        <p:blipFill>
          <a:blip r:embed="rId3"/>
          <a:stretch>
            <a:fillRect/>
          </a:stretch>
        </p:blipFill>
        <p:spPr>
          <a:xfrm>
            <a:off x="119270" y="664522"/>
            <a:ext cx="4054112" cy="2204223"/>
          </a:xfrm>
          <a:prstGeom prst="rect">
            <a:avLst/>
          </a:prstGeom>
        </p:spPr>
      </p:pic>
      <p:pic>
        <p:nvPicPr>
          <p:cNvPr id="8194" name="Picture 2">
            <a:extLst>
              <a:ext uri="{FF2B5EF4-FFF2-40B4-BE49-F238E27FC236}">
                <a16:creationId xmlns:a16="http://schemas.microsoft.com/office/drawing/2014/main" id="{E53DD653-1501-48A7-97C4-3D03B43E97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005646"/>
            <a:ext cx="4902131" cy="348596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82BCE86F-DE19-4021-94DA-6351430AB30F}"/>
              </a:ext>
            </a:extLst>
          </p:cNvPr>
          <p:cNvPicPr>
            <a:picLocks noChangeAspect="1"/>
          </p:cNvPicPr>
          <p:nvPr/>
        </p:nvPicPr>
        <p:blipFill>
          <a:blip r:embed="rId5"/>
          <a:stretch>
            <a:fillRect/>
          </a:stretch>
        </p:blipFill>
        <p:spPr>
          <a:xfrm>
            <a:off x="8018620" y="785238"/>
            <a:ext cx="3063174" cy="1795086"/>
          </a:xfrm>
          <a:prstGeom prst="rect">
            <a:avLst/>
          </a:prstGeom>
        </p:spPr>
      </p:pic>
    </p:spTree>
    <p:extLst>
      <p:ext uri="{BB962C8B-B14F-4D97-AF65-F5344CB8AC3E}">
        <p14:creationId xmlns:p14="http://schemas.microsoft.com/office/powerpoint/2010/main" val="12174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137"/>
                                        </p:tgtEl>
                                        <p:attrNameLst>
                                          <p:attrName>style.visibility</p:attrName>
                                        </p:attrNameLst>
                                      </p:cBhvr>
                                      <p:to>
                                        <p:strVal val="visible"/>
                                      </p:to>
                                    </p:set>
                                    <p:animEffect transition="in" filter="barn(inVertical)">
                                      <p:cBhvr>
                                        <p:cTn id="7" dur="500"/>
                                        <p:tgtEl>
                                          <p:spTgt spid="513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barn(inVertical)">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131"/>
                                        </p:tgtEl>
                                        <p:attrNameLst>
                                          <p:attrName>style.visibility</p:attrName>
                                        </p:attrNameLst>
                                      </p:cBhvr>
                                      <p:to>
                                        <p:strVal val="visible"/>
                                      </p:to>
                                    </p:set>
                                    <p:animEffect transition="in" filter="barn(inVertical)">
                                      <p:cBhvr>
                                        <p:cTn id="15" dur="500"/>
                                        <p:tgtEl>
                                          <p:spTgt spid="5131"/>
                                        </p:tgtEl>
                                      </p:cBhvr>
                                    </p:animEffect>
                                  </p:childTnLst>
                                </p:cTn>
                              </p:par>
                              <p:par>
                                <p:cTn id="16" presetID="16" presetClass="entr" presetSubtype="21"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5130"/>
                                        </p:tgtEl>
                                        <p:attrNameLst>
                                          <p:attrName>style.visibility</p:attrName>
                                        </p:attrNameLst>
                                      </p:cBhvr>
                                      <p:to>
                                        <p:strVal val="visible"/>
                                      </p:to>
                                    </p:set>
                                    <p:animEffect transition="in" filter="barn(inVertical)">
                                      <p:cBhvr>
                                        <p:cTn id="23" dur="500"/>
                                        <p:tgtEl>
                                          <p:spTgt spid="5130"/>
                                        </p:tgtEl>
                                      </p:cBhvr>
                                    </p:animEffect>
                                  </p:childTnLst>
                                </p:cTn>
                              </p:par>
                              <p:par>
                                <p:cTn id="24" presetID="16" presetClass="entr" presetSubtype="21"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arn(inVertical)">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8194"/>
                                        </p:tgtEl>
                                        <p:attrNameLst>
                                          <p:attrName>style.visibility</p:attrName>
                                        </p:attrNameLst>
                                      </p:cBhvr>
                                      <p:to>
                                        <p:strVal val="visible"/>
                                      </p:to>
                                    </p:set>
                                    <p:animEffect transition="in" filter="barn(inVertical)">
                                      <p:cBhvr>
                                        <p:cTn id="31" dur="500"/>
                                        <p:tgtEl>
                                          <p:spTgt spid="8194"/>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5132"/>
                                        </p:tgtEl>
                                        <p:attrNameLst>
                                          <p:attrName>style.visibility</p:attrName>
                                        </p:attrNameLst>
                                      </p:cBhvr>
                                      <p:to>
                                        <p:strVal val="visible"/>
                                      </p:to>
                                    </p:set>
                                    <p:animEffect transition="in" filter="barn(inVertical)">
                                      <p:cBhvr>
                                        <p:cTn id="36" dur="500"/>
                                        <p:tgtEl>
                                          <p:spTgt spid="5132"/>
                                        </p:tgtEl>
                                      </p:cBhvr>
                                    </p:animEffect>
                                  </p:childTnLst>
                                </p:cTn>
                              </p:par>
                              <p:par>
                                <p:cTn id="37" presetID="16" presetClass="entr" presetSubtype="21"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barn(inVertical)">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 grpId="0"/>
      <p:bldP spid="5131" grpId="0"/>
      <p:bldP spid="5132" grpId="0"/>
      <p:bldP spid="5137" grpId="0" animBg="1"/>
      <p:bldP spid="5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04926B4-943B-4FDA-80B7-51E58BD9EF1F}"/>
              </a:ext>
            </a:extLst>
          </p:cNvPr>
          <p:cNvSpPr>
            <a:spLocks noGrp="1"/>
          </p:cNvSpPr>
          <p:nvPr>
            <p:ph type="ctrTitle"/>
          </p:nvPr>
        </p:nvSpPr>
        <p:spPr/>
        <p:txBody>
          <a:bodyPr>
            <a:normAutofit/>
          </a:bodyPr>
          <a:lstStyle/>
          <a:p>
            <a:r>
              <a:rPr lang="en-US" sz="2800" dirty="0">
                <a:solidFill>
                  <a:schemeClr val="bg1"/>
                </a:solidFill>
              </a:rPr>
              <a:t>Logistic Regression</a:t>
            </a:r>
            <a:br>
              <a:rPr lang="en-GB" sz="2800" dirty="0">
                <a:solidFill>
                  <a:schemeClr val="bg1"/>
                </a:solidFill>
              </a:rPr>
            </a:br>
            <a:endParaRPr lang="en-GB" dirty="0"/>
          </a:p>
        </p:txBody>
      </p:sp>
      <p:sp>
        <p:nvSpPr>
          <p:cNvPr id="31" name="Text Placeholder 30">
            <a:extLst>
              <a:ext uri="{FF2B5EF4-FFF2-40B4-BE49-F238E27FC236}">
                <a16:creationId xmlns:a16="http://schemas.microsoft.com/office/drawing/2014/main" id="{6D3507FB-1A79-413B-8F5C-0A907DCF797E}"/>
              </a:ext>
            </a:extLst>
          </p:cNvPr>
          <p:cNvSpPr>
            <a:spLocks noGrp="1"/>
          </p:cNvSpPr>
          <p:nvPr>
            <p:ph type="subTitle" idx="1"/>
          </p:nvPr>
        </p:nvSpPr>
        <p:spPr/>
        <p:txBody>
          <a:bodyPr>
            <a:normAutofit lnSpcReduction="10000"/>
          </a:bodyPr>
          <a:lstStyle/>
          <a:p>
            <a:pPr algn="ctr"/>
            <a:r>
              <a:rPr kumimoji="0" lang="en-US" altLang="en-US" sz="11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LR: (0.810526)</a:t>
            </a:r>
          </a:p>
          <a:p>
            <a:pPr algn="ctr"/>
            <a:r>
              <a:rPr kumimoji="0" lang="en-US" altLang="en-US" sz="11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Accuracy Score = 0.810 </a:t>
            </a:r>
          </a:p>
          <a:p>
            <a:endParaRPr lang="en-GB" dirty="0"/>
          </a:p>
        </p:txBody>
      </p:sp>
      <p:sp>
        <p:nvSpPr>
          <p:cNvPr id="13" name="Rectangle 2">
            <a:extLst>
              <a:ext uri="{FF2B5EF4-FFF2-40B4-BE49-F238E27FC236}">
                <a16:creationId xmlns:a16="http://schemas.microsoft.com/office/drawing/2014/main" id="{34BF8D61-0B2A-491D-8E9B-498ABA993DE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130" name="TextBox 5129">
            <a:extLst>
              <a:ext uri="{FF2B5EF4-FFF2-40B4-BE49-F238E27FC236}">
                <a16:creationId xmlns:a16="http://schemas.microsoft.com/office/drawing/2014/main" id="{AC0086FC-5D0C-4CC3-81F9-A5D953AF666D}"/>
              </a:ext>
            </a:extLst>
          </p:cNvPr>
          <p:cNvSpPr txBox="1"/>
          <p:nvPr/>
        </p:nvSpPr>
        <p:spPr>
          <a:xfrm>
            <a:off x="514946" y="140898"/>
            <a:ext cx="3828454" cy="646331"/>
          </a:xfrm>
          <a:prstGeom prst="rect">
            <a:avLst/>
          </a:prstGeom>
          <a:noFill/>
        </p:spPr>
        <p:txBody>
          <a:bodyPr wrap="square" rtlCol="0">
            <a:spAutoFit/>
          </a:bodyPr>
          <a:lstStyle/>
          <a:p>
            <a:r>
              <a:rPr lang="en-US" sz="1800" dirty="0"/>
              <a:t>Classification Report</a:t>
            </a:r>
          </a:p>
          <a:p>
            <a:endParaRPr lang="en-GB" dirty="0"/>
          </a:p>
        </p:txBody>
      </p:sp>
      <p:sp>
        <p:nvSpPr>
          <p:cNvPr id="5131" name="TextBox 5130">
            <a:extLst>
              <a:ext uri="{FF2B5EF4-FFF2-40B4-BE49-F238E27FC236}">
                <a16:creationId xmlns:a16="http://schemas.microsoft.com/office/drawing/2014/main" id="{FAB53BE5-8EB2-4442-B264-B954D4C1A7EE}"/>
              </a:ext>
            </a:extLst>
          </p:cNvPr>
          <p:cNvSpPr txBox="1"/>
          <p:nvPr/>
        </p:nvSpPr>
        <p:spPr>
          <a:xfrm>
            <a:off x="4191000" y="131440"/>
            <a:ext cx="2806700" cy="646331"/>
          </a:xfrm>
          <a:prstGeom prst="rect">
            <a:avLst/>
          </a:prstGeom>
          <a:noFill/>
        </p:spPr>
        <p:txBody>
          <a:bodyPr wrap="square" rtlCol="0">
            <a:spAutoFit/>
          </a:bodyPr>
          <a:lstStyle/>
          <a:p>
            <a:r>
              <a:rPr lang="en-US" sz="1800" dirty="0"/>
              <a:t>Confusion Matrix</a:t>
            </a:r>
          </a:p>
          <a:p>
            <a:endParaRPr lang="en-GB" dirty="0"/>
          </a:p>
        </p:txBody>
      </p:sp>
      <p:sp>
        <p:nvSpPr>
          <p:cNvPr id="5132" name="TextBox 5131">
            <a:extLst>
              <a:ext uri="{FF2B5EF4-FFF2-40B4-BE49-F238E27FC236}">
                <a16:creationId xmlns:a16="http://schemas.microsoft.com/office/drawing/2014/main" id="{24FC14A3-FF1E-49B3-931E-57963B26D685}"/>
              </a:ext>
            </a:extLst>
          </p:cNvPr>
          <p:cNvSpPr txBox="1"/>
          <p:nvPr/>
        </p:nvSpPr>
        <p:spPr>
          <a:xfrm>
            <a:off x="8128000" y="140898"/>
            <a:ext cx="2545754" cy="369332"/>
          </a:xfrm>
          <a:prstGeom prst="rect">
            <a:avLst/>
          </a:prstGeom>
          <a:noFill/>
        </p:spPr>
        <p:txBody>
          <a:bodyPr wrap="square" rtlCol="0">
            <a:spAutoFit/>
          </a:bodyPr>
          <a:lstStyle/>
          <a:p>
            <a:r>
              <a:rPr lang="en-US" dirty="0"/>
              <a:t>Actual VS Predicted</a:t>
            </a:r>
            <a:endParaRPr lang="en-GB" dirty="0"/>
          </a:p>
        </p:txBody>
      </p:sp>
      <p:sp>
        <p:nvSpPr>
          <p:cNvPr id="5137" name="Arrow: Pentagon 5136">
            <a:extLst>
              <a:ext uri="{FF2B5EF4-FFF2-40B4-BE49-F238E27FC236}">
                <a16:creationId xmlns:a16="http://schemas.microsoft.com/office/drawing/2014/main" id="{EDD5D900-7942-43B9-AAA2-DA87DFAABC82}"/>
              </a:ext>
            </a:extLst>
          </p:cNvPr>
          <p:cNvSpPr/>
          <p:nvPr/>
        </p:nvSpPr>
        <p:spPr>
          <a:xfrm>
            <a:off x="631991" y="3359464"/>
            <a:ext cx="4775200" cy="787400"/>
          </a:xfrm>
          <a:prstGeom prst="homePlat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tlCol="0" anchor="ctr"/>
          <a:lstStyle/>
          <a:p>
            <a:pPr algn="ctr"/>
            <a:r>
              <a:rPr lang="en-GB"/>
              <a:t>RandomForestClassifier</a:t>
            </a:r>
            <a:endParaRPr lang="en-GB" dirty="0"/>
          </a:p>
        </p:txBody>
      </p:sp>
      <p:sp>
        <p:nvSpPr>
          <p:cNvPr id="54" name="Arrow: Pentagon 53">
            <a:extLst>
              <a:ext uri="{FF2B5EF4-FFF2-40B4-BE49-F238E27FC236}">
                <a16:creationId xmlns:a16="http://schemas.microsoft.com/office/drawing/2014/main" id="{FC6A3293-76BC-4E61-B5A1-5B19FB50A4A8}"/>
              </a:ext>
            </a:extLst>
          </p:cNvPr>
          <p:cNvSpPr/>
          <p:nvPr/>
        </p:nvSpPr>
        <p:spPr>
          <a:xfrm>
            <a:off x="619291" y="4637583"/>
            <a:ext cx="4775200" cy="787400"/>
          </a:xfrm>
          <a:prstGeom prst="homePlat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tlCol="0" anchor="ctr"/>
          <a:lstStyle/>
          <a:p>
            <a:pPr algn="ctr"/>
            <a:r>
              <a:rPr lang="en-GB"/>
              <a:t>RF: (0.862155)</a:t>
            </a:r>
          </a:p>
          <a:p>
            <a:pPr algn="ctr"/>
            <a:r>
              <a:rPr lang="en-GB"/>
              <a:t>Accuracy Score = 0.8621553884711779</a:t>
            </a:r>
            <a:endParaRPr lang="en-GB" dirty="0"/>
          </a:p>
        </p:txBody>
      </p:sp>
      <p:pic>
        <p:nvPicPr>
          <p:cNvPr id="3" name="Picture 2">
            <a:extLst>
              <a:ext uri="{FF2B5EF4-FFF2-40B4-BE49-F238E27FC236}">
                <a16:creationId xmlns:a16="http://schemas.microsoft.com/office/drawing/2014/main" id="{B8BCC884-44BB-4418-B0B8-FA65B047E6AB}"/>
              </a:ext>
            </a:extLst>
          </p:cNvPr>
          <p:cNvPicPr>
            <a:picLocks noChangeAspect="1"/>
          </p:cNvPicPr>
          <p:nvPr/>
        </p:nvPicPr>
        <p:blipFill>
          <a:blip r:embed="rId2"/>
          <a:stretch>
            <a:fillRect/>
          </a:stretch>
        </p:blipFill>
        <p:spPr>
          <a:xfrm>
            <a:off x="4010852" y="916272"/>
            <a:ext cx="3643353" cy="1537562"/>
          </a:xfrm>
          <a:prstGeom prst="rect">
            <a:avLst/>
          </a:prstGeom>
        </p:spPr>
      </p:pic>
      <p:pic>
        <p:nvPicPr>
          <p:cNvPr id="5" name="Picture 4">
            <a:extLst>
              <a:ext uri="{FF2B5EF4-FFF2-40B4-BE49-F238E27FC236}">
                <a16:creationId xmlns:a16="http://schemas.microsoft.com/office/drawing/2014/main" id="{ACB9082A-BCF7-4ABD-AFBD-BB58B8BE1468}"/>
              </a:ext>
            </a:extLst>
          </p:cNvPr>
          <p:cNvPicPr>
            <a:picLocks noChangeAspect="1"/>
          </p:cNvPicPr>
          <p:nvPr/>
        </p:nvPicPr>
        <p:blipFill>
          <a:blip r:embed="rId3"/>
          <a:stretch>
            <a:fillRect/>
          </a:stretch>
        </p:blipFill>
        <p:spPr>
          <a:xfrm>
            <a:off x="90317" y="824081"/>
            <a:ext cx="4100683" cy="2044664"/>
          </a:xfrm>
          <a:prstGeom prst="rect">
            <a:avLst/>
          </a:prstGeom>
        </p:spPr>
      </p:pic>
      <p:pic>
        <p:nvPicPr>
          <p:cNvPr id="7" name="Picture 6">
            <a:extLst>
              <a:ext uri="{FF2B5EF4-FFF2-40B4-BE49-F238E27FC236}">
                <a16:creationId xmlns:a16="http://schemas.microsoft.com/office/drawing/2014/main" id="{035C63CD-9472-4E96-B781-1BAAF0F50EEE}"/>
              </a:ext>
            </a:extLst>
          </p:cNvPr>
          <p:cNvPicPr>
            <a:picLocks noChangeAspect="1"/>
          </p:cNvPicPr>
          <p:nvPr/>
        </p:nvPicPr>
        <p:blipFill>
          <a:blip r:embed="rId4"/>
          <a:stretch>
            <a:fillRect/>
          </a:stretch>
        </p:blipFill>
        <p:spPr>
          <a:xfrm>
            <a:off x="8111535" y="850070"/>
            <a:ext cx="2752262" cy="1645374"/>
          </a:xfrm>
          <a:prstGeom prst="rect">
            <a:avLst/>
          </a:prstGeom>
        </p:spPr>
      </p:pic>
      <p:pic>
        <p:nvPicPr>
          <p:cNvPr id="11266" name="Picture 2">
            <a:extLst>
              <a:ext uri="{FF2B5EF4-FFF2-40B4-BE49-F238E27FC236}">
                <a16:creationId xmlns:a16="http://schemas.microsoft.com/office/drawing/2014/main" id="{BB6FFEB8-B159-4DB9-BF57-907FBAB967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2321" y="3024349"/>
            <a:ext cx="4929505" cy="3505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97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137"/>
                                        </p:tgtEl>
                                        <p:attrNameLst>
                                          <p:attrName>style.visibility</p:attrName>
                                        </p:attrNameLst>
                                      </p:cBhvr>
                                      <p:to>
                                        <p:strVal val="visible"/>
                                      </p:to>
                                    </p:set>
                                    <p:animEffect transition="in" filter="barn(inVertical)">
                                      <p:cBhvr>
                                        <p:cTn id="7" dur="500"/>
                                        <p:tgtEl>
                                          <p:spTgt spid="513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barn(inVertical)">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131"/>
                                        </p:tgtEl>
                                        <p:attrNameLst>
                                          <p:attrName>style.visibility</p:attrName>
                                        </p:attrNameLst>
                                      </p:cBhvr>
                                      <p:to>
                                        <p:strVal val="visible"/>
                                      </p:to>
                                    </p:set>
                                    <p:animEffect transition="in" filter="barn(inVertical)">
                                      <p:cBhvr>
                                        <p:cTn id="15" dur="500"/>
                                        <p:tgtEl>
                                          <p:spTgt spid="5131"/>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arn(inVertical)">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5130"/>
                                        </p:tgtEl>
                                        <p:attrNameLst>
                                          <p:attrName>style.visibility</p:attrName>
                                        </p:attrNameLst>
                                      </p:cBhvr>
                                      <p:to>
                                        <p:strVal val="visible"/>
                                      </p:to>
                                    </p:set>
                                    <p:animEffect transition="in" filter="barn(inVertical)">
                                      <p:cBhvr>
                                        <p:cTn id="23" dur="500"/>
                                        <p:tgtEl>
                                          <p:spTgt spid="5130"/>
                                        </p:tgtEl>
                                      </p:cBhvr>
                                    </p:animEffect>
                                  </p:childTnLst>
                                </p:cTn>
                              </p:par>
                              <p:par>
                                <p:cTn id="24" presetID="16" presetClass="entr" presetSubtype="21"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arn(inVertical)">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11266"/>
                                        </p:tgtEl>
                                        <p:attrNameLst>
                                          <p:attrName>style.visibility</p:attrName>
                                        </p:attrNameLst>
                                      </p:cBhvr>
                                      <p:to>
                                        <p:strVal val="visible"/>
                                      </p:to>
                                    </p:set>
                                    <p:animEffect transition="in" filter="barn(inVertical)">
                                      <p:cBhvr>
                                        <p:cTn id="31" dur="500"/>
                                        <p:tgtEl>
                                          <p:spTgt spid="11266"/>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5132"/>
                                        </p:tgtEl>
                                        <p:attrNameLst>
                                          <p:attrName>style.visibility</p:attrName>
                                        </p:attrNameLst>
                                      </p:cBhvr>
                                      <p:to>
                                        <p:strVal val="visible"/>
                                      </p:to>
                                    </p:set>
                                    <p:animEffect transition="in" filter="barn(inVertical)">
                                      <p:cBhvr>
                                        <p:cTn id="36" dur="500"/>
                                        <p:tgtEl>
                                          <p:spTgt spid="5132"/>
                                        </p:tgtEl>
                                      </p:cBhvr>
                                    </p:animEffect>
                                  </p:childTnLst>
                                </p:cTn>
                              </p:par>
                              <p:par>
                                <p:cTn id="37" presetID="16" presetClass="entr" presetSubtype="21"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barn(inVertical)">
                                      <p:cBhvr>
                                        <p:cTn id="3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 grpId="0"/>
      <p:bldP spid="5131" grpId="0"/>
      <p:bldP spid="5132" grpId="0"/>
      <p:bldP spid="5137" grpId="0" animBg="1"/>
      <p:bldP spid="5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04926B4-943B-4FDA-80B7-51E58BD9EF1F}"/>
              </a:ext>
            </a:extLst>
          </p:cNvPr>
          <p:cNvSpPr>
            <a:spLocks noGrp="1"/>
          </p:cNvSpPr>
          <p:nvPr>
            <p:ph type="ctrTitle"/>
          </p:nvPr>
        </p:nvSpPr>
        <p:spPr/>
        <p:txBody>
          <a:bodyPr>
            <a:normAutofit/>
          </a:bodyPr>
          <a:lstStyle/>
          <a:p>
            <a:r>
              <a:rPr lang="en-US" sz="2800" dirty="0">
                <a:solidFill>
                  <a:schemeClr val="bg1"/>
                </a:solidFill>
              </a:rPr>
              <a:t>Logistic Regression</a:t>
            </a:r>
            <a:br>
              <a:rPr lang="en-GB" sz="2800" dirty="0">
                <a:solidFill>
                  <a:schemeClr val="bg1"/>
                </a:solidFill>
              </a:rPr>
            </a:br>
            <a:endParaRPr lang="en-GB" dirty="0"/>
          </a:p>
        </p:txBody>
      </p:sp>
      <p:sp>
        <p:nvSpPr>
          <p:cNvPr id="31" name="Text Placeholder 30">
            <a:extLst>
              <a:ext uri="{FF2B5EF4-FFF2-40B4-BE49-F238E27FC236}">
                <a16:creationId xmlns:a16="http://schemas.microsoft.com/office/drawing/2014/main" id="{6D3507FB-1A79-413B-8F5C-0A907DCF797E}"/>
              </a:ext>
            </a:extLst>
          </p:cNvPr>
          <p:cNvSpPr>
            <a:spLocks noGrp="1"/>
          </p:cNvSpPr>
          <p:nvPr>
            <p:ph type="subTitle" idx="1"/>
          </p:nvPr>
        </p:nvSpPr>
        <p:spPr/>
        <p:txBody>
          <a:bodyPr>
            <a:normAutofit lnSpcReduction="10000"/>
          </a:bodyPr>
          <a:lstStyle/>
          <a:p>
            <a:pPr algn="ctr"/>
            <a:r>
              <a:rPr kumimoji="0" lang="en-US" altLang="en-US" sz="11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LR: (0.810526)</a:t>
            </a:r>
          </a:p>
          <a:p>
            <a:pPr algn="ctr"/>
            <a:r>
              <a:rPr kumimoji="0" lang="en-US" altLang="en-US" sz="11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Accuracy Score = 0.810 </a:t>
            </a:r>
          </a:p>
          <a:p>
            <a:endParaRPr lang="en-GB" dirty="0"/>
          </a:p>
        </p:txBody>
      </p:sp>
      <p:sp>
        <p:nvSpPr>
          <p:cNvPr id="13" name="Rectangle 2">
            <a:extLst>
              <a:ext uri="{FF2B5EF4-FFF2-40B4-BE49-F238E27FC236}">
                <a16:creationId xmlns:a16="http://schemas.microsoft.com/office/drawing/2014/main" id="{34BF8D61-0B2A-491D-8E9B-498ABA993DE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130" name="TextBox 5129">
            <a:extLst>
              <a:ext uri="{FF2B5EF4-FFF2-40B4-BE49-F238E27FC236}">
                <a16:creationId xmlns:a16="http://schemas.microsoft.com/office/drawing/2014/main" id="{AC0086FC-5D0C-4CC3-81F9-A5D953AF666D}"/>
              </a:ext>
            </a:extLst>
          </p:cNvPr>
          <p:cNvSpPr txBox="1"/>
          <p:nvPr/>
        </p:nvSpPr>
        <p:spPr>
          <a:xfrm>
            <a:off x="514946" y="140898"/>
            <a:ext cx="3828454" cy="646331"/>
          </a:xfrm>
          <a:prstGeom prst="rect">
            <a:avLst/>
          </a:prstGeom>
          <a:noFill/>
        </p:spPr>
        <p:txBody>
          <a:bodyPr wrap="square" rtlCol="0">
            <a:spAutoFit/>
          </a:bodyPr>
          <a:lstStyle/>
          <a:p>
            <a:r>
              <a:rPr lang="en-US" sz="1800" dirty="0"/>
              <a:t>Classification Report</a:t>
            </a:r>
          </a:p>
          <a:p>
            <a:endParaRPr lang="en-GB" dirty="0"/>
          </a:p>
        </p:txBody>
      </p:sp>
      <p:sp>
        <p:nvSpPr>
          <p:cNvPr id="5131" name="TextBox 5130">
            <a:extLst>
              <a:ext uri="{FF2B5EF4-FFF2-40B4-BE49-F238E27FC236}">
                <a16:creationId xmlns:a16="http://schemas.microsoft.com/office/drawing/2014/main" id="{FAB53BE5-8EB2-4442-B264-B954D4C1A7EE}"/>
              </a:ext>
            </a:extLst>
          </p:cNvPr>
          <p:cNvSpPr txBox="1"/>
          <p:nvPr/>
        </p:nvSpPr>
        <p:spPr>
          <a:xfrm>
            <a:off x="4191000" y="131440"/>
            <a:ext cx="2806700" cy="646331"/>
          </a:xfrm>
          <a:prstGeom prst="rect">
            <a:avLst/>
          </a:prstGeom>
          <a:noFill/>
        </p:spPr>
        <p:txBody>
          <a:bodyPr wrap="square" rtlCol="0">
            <a:spAutoFit/>
          </a:bodyPr>
          <a:lstStyle/>
          <a:p>
            <a:r>
              <a:rPr lang="en-US" sz="1800" dirty="0"/>
              <a:t>Confusion Matrix</a:t>
            </a:r>
          </a:p>
          <a:p>
            <a:endParaRPr lang="en-GB" dirty="0"/>
          </a:p>
        </p:txBody>
      </p:sp>
      <p:sp>
        <p:nvSpPr>
          <p:cNvPr id="5132" name="TextBox 5131">
            <a:extLst>
              <a:ext uri="{FF2B5EF4-FFF2-40B4-BE49-F238E27FC236}">
                <a16:creationId xmlns:a16="http://schemas.microsoft.com/office/drawing/2014/main" id="{24FC14A3-FF1E-49B3-931E-57963B26D685}"/>
              </a:ext>
            </a:extLst>
          </p:cNvPr>
          <p:cNvSpPr txBox="1"/>
          <p:nvPr/>
        </p:nvSpPr>
        <p:spPr>
          <a:xfrm>
            <a:off x="8128000" y="140898"/>
            <a:ext cx="2545754" cy="369332"/>
          </a:xfrm>
          <a:prstGeom prst="rect">
            <a:avLst/>
          </a:prstGeom>
          <a:noFill/>
        </p:spPr>
        <p:txBody>
          <a:bodyPr wrap="square" rtlCol="0">
            <a:spAutoFit/>
          </a:bodyPr>
          <a:lstStyle/>
          <a:p>
            <a:r>
              <a:rPr lang="en-US" dirty="0"/>
              <a:t>Actual VS Predicted</a:t>
            </a:r>
            <a:endParaRPr lang="en-GB" dirty="0"/>
          </a:p>
        </p:txBody>
      </p:sp>
      <p:sp>
        <p:nvSpPr>
          <p:cNvPr id="5137" name="Arrow: Pentagon 5136">
            <a:extLst>
              <a:ext uri="{FF2B5EF4-FFF2-40B4-BE49-F238E27FC236}">
                <a16:creationId xmlns:a16="http://schemas.microsoft.com/office/drawing/2014/main" id="{EDD5D900-7942-43B9-AAA2-DA87DFAABC82}"/>
              </a:ext>
            </a:extLst>
          </p:cNvPr>
          <p:cNvSpPr/>
          <p:nvPr/>
        </p:nvSpPr>
        <p:spPr>
          <a:xfrm>
            <a:off x="631991" y="3359464"/>
            <a:ext cx="4775200" cy="787400"/>
          </a:xfrm>
          <a:prstGeom prst="homePlat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tlCol="0" anchor="ctr"/>
          <a:lstStyle/>
          <a:p>
            <a:pPr algn="ctr"/>
            <a:r>
              <a:rPr lang="en-GB" dirty="0"/>
              <a:t>SupportVectorClassifier</a:t>
            </a:r>
          </a:p>
        </p:txBody>
      </p:sp>
      <p:sp>
        <p:nvSpPr>
          <p:cNvPr id="54" name="Arrow: Pentagon 53">
            <a:extLst>
              <a:ext uri="{FF2B5EF4-FFF2-40B4-BE49-F238E27FC236}">
                <a16:creationId xmlns:a16="http://schemas.microsoft.com/office/drawing/2014/main" id="{FC6A3293-76BC-4E61-B5A1-5B19FB50A4A8}"/>
              </a:ext>
            </a:extLst>
          </p:cNvPr>
          <p:cNvSpPr/>
          <p:nvPr/>
        </p:nvSpPr>
        <p:spPr>
          <a:xfrm>
            <a:off x="619291" y="4637583"/>
            <a:ext cx="4775200" cy="787400"/>
          </a:xfrm>
          <a:prstGeom prst="homePlat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tlCol="0" anchor="ctr"/>
          <a:lstStyle/>
          <a:p>
            <a:pPr algn="ctr"/>
            <a:r>
              <a:rPr lang="it-IT" dirty="0"/>
              <a:t>SVM: (0.861654)</a:t>
            </a:r>
          </a:p>
          <a:p>
            <a:pPr algn="ctr"/>
            <a:r>
              <a:rPr lang="it-IT" dirty="0"/>
              <a:t>Accuracy Score = 0.8616541353383459</a:t>
            </a:r>
            <a:endParaRPr lang="en-GB" dirty="0"/>
          </a:p>
        </p:txBody>
      </p:sp>
      <p:pic>
        <p:nvPicPr>
          <p:cNvPr id="8" name="Picture 7">
            <a:extLst>
              <a:ext uri="{FF2B5EF4-FFF2-40B4-BE49-F238E27FC236}">
                <a16:creationId xmlns:a16="http://schemas.microsoft.com/office/drawing/2014/main" id="{272CCD70-A047-426D-82C8-574FE2ED7F86}"/>
              </a:ext>
            </a:extLst>
          </p:cNvPr>
          <p:cNvPicPr>
            <a:picLocks noChangeAspect="1"/>
          </p:cNvPicPr>
          <p:nvPr/>
        </p:nvPicPr>
        <p:blipFill>
          <a:blip r:embed="rId2"/>
          <a:stretch>
            <a:fillRect/>
          </a:stretch>
        </p:blipFill>
        <p:spPr>
          <a:xfrm>
            <a:off x="6199187" y="3070849"/>
            <a:ext cx="4775200" cy="3395698"/>
          </a:xfrm>
          <a:prstGeom prst="rect">
            <a:avLst/>
          </a:prstGeom>
        </p:spPr>
      </p:pic>
      <p:pic>
        <p:nvPicPr>
          <p:cNvPr id="14" name="Picture 13">
            <a:extLst>
              <a:ext uri="{FF2B5EF4-FFF2-40B4-BE49-F238E27FC236}">
                <a16:creationId xmlns:a16="http://schemas.microsoft.com/office/drawing/2014/main" id="{F67FD86C-0040-4176-B098-2B057F0E5587}"/>
              </a:ext>
            </a:extLst>
          </p:cNvPr>
          <p:cNvPicPr>
            <a:picLocks noChangeAspect="1"/>
          </p:cNvPicPr>
          <p:nvPr/>
        </p:nvPicPr>
        <p:blipFill>
          <a:blip r:embed="rId3"/>
          <a:stretch>
            <a:fillRect/>
          </a:stretch>
        </p:blipFill>
        <p:spPr>
          <a:xfrm>
            <a:off x="4191000" y="936869"/>
            <a:ext cx="3091779" cy="1358071"/>
          </a:xfrm>
          <a:prstGeom prst="rect">
            <a:avLst/>
          </a:prstGeom>
        </p:spPr>
      </p:pic>
      <p:pic>
        <p:nvPicPr>
          <p:cNvPr id="16" name="Picture 15">
            <a:extLst>
              <a:ext uri="{FF2B5EF4-FFF2-40B4-BE49-F238E27FC236}">
                <a16:creationId xmlns:a16="http://schemas.microsoft.com/office/drawing/2014/main" id="{E528349E-51B3-4EE1-989E-C7139ABB9039}"/>
              </a:ext>
            </a:extLst>
          </p:cNvPr>
          <p:cNvPicPr>
            <a:picLocks noChangeAspect="1"/>
          </p:cNvPicPr>
          <p:nvPr/>
        </p:nvPicPr>
        <p:blipFill>
          <a:blip r:embed="rId4"/>
          <a:stretch>
            <a:fillRect/>
          </a:stretch>
        </p:blipFill>
        <p:spPr>
          <a:xfrm>
            <a:off x="166445" y="796687"/>
            <a:ext cx="4024555" cy="2072058"/>
          </a:xfrm>
          <a:prstGeom prst="rect">
            <a:avLst/>
          </a:prstGeom>
        </p:spPr>
      </p:pic>
      <p:pic>
        <p:nvPicPr>
          <p:cNvPr id="20" name="Picture 19">
            <a:extLst>
              <a:ext uri="{FF2B5EF4-FFF2-40B4-BE49-F238E27FC236}">
                <a16:creationId xmlns:a16="http://schemas.microsoft.com/office/drawing/2014/main" id="{108A2B94-AB23-46D9-B313-B377A9C4A008}"/>
              </a:ext>
            </a:extLst>
          </p:cNvPr>
          <p:cNvPicPr>
            <a:picLocks noChangeAspect="1"/>
          </p:cNvPicPr>
          <p:nvPr/>
        </p:nvPicPr>
        <p:blipFill>
          <a:blip r:embed="rId5"/>
          <a:stretch>
            <a:fillRect/>
          </a:stretch>
        </p:blipFill>
        <p:spPr>
          <a:xfrm>
            <a:off x="7874405" y="830069"/>
            <a:ext cx="2823665" cy="1648410"/>
          </a:xfrm>
          <a:prstGeom prst="rect">
            <a:avLst/>
          </a:prstGeom>
        </p:spPr>
      </p:pic>
    </p:spTree>
    <p:extLst>
      <p:ext uri="{BB962C8B-B14F-4D97-AF65-F5344CB8AC3E}">
        <p14:creationId xmlns:p14="http://schemas.microsoft.com/office/powerpoint/2010/main" val="2648611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137"/>
                                        </p:tgtEl>
                                        <p:attrNameLst>
                                          <p:attrName>style.visibility</p:attrName>
                                        </p:attrNameLst>
                                      </p:cBhvr>
                                      <p:to>
                                        <p:strVal val="visible"/>
                                      </p:to>
                                    </p:set>
                                    <p:animEffect transition="in" filter="barn(inVertical)">
                                      <p:cBhvr>
                                        <p:cTn id="7" dur="500"/>
                                        <p:tgtEl>
                                          <p:spTgt spid="513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barn(inVertical)">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131"/>
                                        </p:tgtEl>
                                        <p:attrNameLst>
                                          <p:attrName>style.visibility</p:attrName>
                                        </p:attrNameLst>
                                      </p:cBhvr>
                                      <p:to>
                                        <p:strVal val="visible"/>
                                      </p:to>
                                    </p:set>
                                    <p:animEffect transition="in" filter="barn(inVertical)">
                                      <p:cBhvr>
                                        <p:cTn id="15" dur="500"/>
                                        <p:tgtEl>
                                          <p:spTgt spid="5131"/>
                                        </p:tgtEl>
                                      </p:cBhvr>
                                    </p:animEffect>
                                  </p:childTnLst>
                                </p:cTn>
                              </p:par>
                              <p:par>
                                <p:cTn id="16" presetID="16" presetClass="entr" presetSubtype="21"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arn(inVertical)">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5130"/>
                                        </p:tgtEl>
                                        <p:attrNameLst>
                                          <p:attrName>style.visibility</p:attrName>
                                        </p:attrNameLst>
                                      </p:cBhvr>
                                      <p:to>
                                        <p:strVal val="visible"/>
                                      </p:to>
                                    </p:set>
                                    <p:animEffect transition="in" filter="barn(inVertical)">
                                      <p:cBhvr>
                                        <p:cTn id="23" dur="500"/>
                                        <p:tgtEl>
                                          <p:spTgt spid="5130"/>
                                        </p:tgtEl>
                                      </p:cBhvr>
                                    </p:animEffect>
                                  </p:childTnLst>
                                </p:cTn>
                              </p:par>
                              <p:par>
                                <p:cTn id="24" presetID="16" presetClass="entr" presetSubtype="21"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arn(inVertical)">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arn(inVertical)">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5132"/>
                                        </p:tgtEl>
                                        <p:attrNameLst>
                                          <p:attrName>style.visibility</p:attrName>
                                        </p:attrNameLst>
                                      </p:cBhvr>
                                      <p:to>
                                        <p:strVal val="visible"/>
                                      </p:to>
                                    </p:set>
                                    <p:animEffect transition="in" filter="barn(inVertical)">
                                      <p:cBhvr>
                                        <p:cTn id="36" dur="500"/>
                                        <p:tgtEl>
                                          <p:spTgt spid="5132"/>
                                        </p:tgtEl>
                                      </p:cBhvr>
                                    </p:animEffect>
                                  </p:childTnLst>
                                </p:cTn>
                              </p:par>
                              <p:par>
                                <p:cTn id="37" presetID="16" presetClass="entr" presetSubtype="21"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barn(inVertical)">
                                      <p:cBhvr>
                                        <p:cTn id="3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 grpId="0"/>
      <p:bldP spid="5131" grpId="0"/>
      <p:bldP spid="5132" grpId="0"/>
      <p:bldP spid="5137" grpId="0" animBg="1"/>
      <p:bldP spid="5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F018D-2EC8-4119-BFB5-7A210F0E052E}"/>
              </a:ext>
            </a:extLst>
          </p:cNvPr>
          <p:cNvSpPr>
            <a:spLocks noGrp="1"/>
          </p:cNvSpPr>
          <p:nvPr>
            <p:ph type="title"/>
          </p:nvPr>
        </p:nvSpPr>
        <p:spPr>
          <a:xfrm>
            <a:off x="410818" y="532388"/>
            <a:ext cx="10828930" cy="638417"/>
          </a:xfrm>
        </p:spPr>
        <p:txBody>
          <a:bodyPr>
            <a:normAutofit fontScale="90000"/>
          </a:bodyPr>
          <a:lstStyle/>
          <a:p>
            <a:r>
              <a:rPr lang="en-GB" dirty="0"/>
              <a:t>Cross Validation and model Evaluation</a:t>
            </a:r>
          </a:p>
        </p:txBody>
      </p:sp>
      <p:pic>
        <p:nvPicPr>
          <p:cNvPr id="12290" name="Picture 2">
            <a:extLst>
              <a:ext uri="{FF2B5EF4-FFF2-40B4-BE49-F238E27FC236}">
                <a16:creationId xmlns:a16="http://schemas.microsoft.com/office/drawing/2014/main" id="{08D0E218-EB53-4F48-BB6F-AE4EB9176D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823" y="1450321"/>
            <a:ext cx="6096000" cy="356839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E5242791-1FDE-4CD8-9B51-DA2E273D1946}"/>
              </a:ext>
            </a:extLst>
          </p:cNvPr>
          <p:cNvPicPr>
            <a:picLocks noChangeAspect="1"/>
          </p:cNvPicPr>
          <p:nvPr/>
        </p:nvPicPr>
        <p:blipFill>
          <a:blip r:embed="rId3"/>
          <a:stretch>
            <a:fillRect/>
          </a:stretch>
        </p:blipFill>
        <p:spPr>
          <a:xfrm>
            <a:off x="6301823" y="1605875"/>
            <a:ext cx="4896264" cy="2259814"/>
          </a:xfrm>
          <a:prstGeom prst="rect">
            <a:avLst/>
          </a:prstGeom>
        </p:spPr>
      </p:pic>
      <p:sp>
        <p:nvSpPr>
          <p:cNvPr id="19" name="TextBox 18">
            <a:extLst>
              <a:ext uri="{FF2B5EF4-FFF2-40B4-BE49-F238E27FC236}">
                <a16:creationId xmlns:a16="http://schemas.microsoft.com/office/drawing/2014/main" id="{05808C21-E2AF-4021-BFA1-322E70BFB995}"/>
              </a:ext>
            </a:extLst>
          </p:cNvPr>
          <p:cNvSpPr txBox="1"/>
          <p:nvPr/>
        </p:nvSpPr>
        <p:spPr>
          <a:xfrm>
            <a:off x="410818" y="5298227"/>
            <a:ext cx="10999304" cy="830997"/>
          </a:xfrm>
          <a:prstGeom prst="rect">
            <a:avLst/>
          </a:prstGeom>
          <a:noFill/>
        </p:spPr>
        <p:txBody>
          <a:bodyPr wrap="square">
            <a:spAutoFit/>
          </a:bodyPr>
          <a:lstStyle/>
          <a:p>
            <a:r>
              <a:rPr lang="en-GB" sz="2400" dirty="0">
                <a:solidFill>
                  <a:schemeClr val="bg1"/>
                </a:solidFill>
              </a:rPr>
              <a:t>Best Algorithm is  random forest  because it gives best results compare to others classification algorithms</a:t>
            </a:r>
          </a:p>
        </p:txBody>
      </p:sp>
    </p:spTree>
    <p:extLst>
      <p:ext uri="{BB962C8B-B14F-4D97-AF65-F5344CB8AC3E}">
        <p14:creationId xmlns:p14="http://schemas.microsoft.com/office/powerpoint/2010/main" val="3318561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barn(inVertical)">
                                      <p:cBhvr>
                                        <p:cTn id="7" dur="500"/>
                                        <p:tgtEl>
                                          <p:spTgt spid="1229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arn(inVertical)">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668750-3BFD-4F72-A889-A1B9746B19DD}"/>
              </a:ext>
            </a:extLst>
          </p:cNvPr>
          <p:cNvSpPr>
            <a:spLocks noGrp="1"/>
          </p:cNvSpPr>
          <p:nvPr>
            <p:ph type="ctrTitle"/>
          </p:nvPr>
        </p:nvSpPr>
        <p:spPr>
          <a:xfrm>
            <a:off x="599225" y="1855304"/>
            <a:ext cx="10993549" cy="812419"/>
          </a:xfrm>
        </p:spPr>
        <p:txBody>
          <a:bodyPr/>
          <a:lstStyle/>
          <a:p>
            <a:r>
              <a:rPr lang="en-US" dirty="0"/>
              <a:t>THANK you!!</a:t>
            </a:r>
            <a:endParaRPr lang="en-GB" dirty="0"/>
          </a:p>
        </p:txBody>
      </p:sp>
    </p:spTree>
    <p:extLst>
      <p:ext uri="{BB962C8B-B14F-4D97-AF65-F5344CB8AC3E}">
        <p14:creationId xmlns:p14="http://schemas.microsoft.com/office/powerpoint/2010/main" val="340280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55620-C7CC-41C9-9D79-555E21C7B3E2}"/>
              </a:ext>
            </a:extLst>
          </p:cNvPr>
          <p:cNvSpPr>
            <a:spLocks noGrp="1"/>
          </p:cNvSpPr>
          <p:nvPr>
            <p:ph type="title"/>
          </p:nvPr>
        </p:nvSpPr>
        <p:spPr/>
        <p:txBody>
          <a:bodyPr/>
          <a:lstStyle/>
          <a:p>
            <a:r>
              <a:rPr lang="en-US" sz="2800" b="1" dirty="0"/>
              <a:t>Project Introduction</a:t>
            </a:r>
            <a:endParaRPr lang="en-GB" dirty="0"/>
          </a:p>
        </p:txBody>
      </p:sp>
      <p:sp>
        <p:nvSpPr>
          <p:cNvPr id="3" name="Content Placeholder 2">
            <a:extLst>
              <a:ext uri="{FF2B5EF4-FFF2-40B4-BE49-F238E27FC236}">
                <a16:creationId xmlns:a16="http://schemas.microsoft.com/office/drawing/2014/main" id="{A566867B-4EBB-42E5-A913-21A700622773}"/>
              </a:ext>
            </a:extLst>
          </p:cNvPr>
          <p:cNvSpPr>
            <a:spLocks noGrp="1"/>
          </p:cNvSpPr>
          <p:nvPr>
            <p:ph idx="1"/>
          </p:nvPr>
        </p:nvSpPr>
        <p:spPr>
          <a:xfrm>
            <a:off x="401083" y="1986533"/>
            <a:ext cx="11029615" cy="1892740"/>
          </a:xfrm>
        </p:spPr>
        <p:txBody>
          <a:bodyPr/>
          <a:lstStyle/>
          <a:p>
            <a:r>
              <a:rPr lang="en-US" sz="1800" dirty="0">
                <a:latin typeface="+mn-lt"/>
              </a:rPr>
              <a:t>One of the greatest challenges faced by service companies is to retain its customers. The cost involved in targeting new customers is a lot more than the effort to retain the existing ones. One of the greatest challenges faced by service companies is to retain its customers. Keeping this in mind, companies (that also includes banks) try to get some insights into the customer data</a:t>
            </a:r>
          </a:p>
          <a:p>
            <a:endParaRPr lang="en-GB" dirty="0"/>
          </a:p>
        </p:txBody>
      </p:sp>
      <p:sp>
        <p:nvSpPr>
          <p:cNvPr id="5" name="TextBox 4">
            <a:extLst>
              <a:ext uri="{FF2B5EF4-FFF2-40B4-BE49-F238E27FC236}">
                <a16:creationId xmlns:a16="http://schemas.microsoft.com/office/drawing/2014/main" id="{7E118FBC-65F9-4839-9BB4-2165CD8B837D}"/>
              </a:ext>
            </a:extLst>
          </p:cNvPr>
          <p:cNvSpPr txBox="1"/>
          <p:nvPr/>
        </p:nvSpPr>
        <p:spPr>
          <a:xfrm>
            <a:off x="581192" y="3711983"/>
            <a:ext cx="6096000" cy="584775"/>
          </a:xfrm>
          <a:prstGeom prst="rect">
            <a:avLst/>
          </a:prstGeom>
          <a:noFill/>
        </p:spPr>
        <p:txBody>
          <a:bodyPr wrap="square">
            <a:spAutoFit/>
          </a:bodyPr>
          <a:lstStyle/>
          <a:p>
            <a:r>
              <a:rPr lang="en-US" sz="3200" b="1" dirty="0"/>
              <a:t>Problem Statement</a:t>
            </a:r>
            <a:endParaRPr lang="en-GB" sz="3200" b="1" dirty="0"/>
          </a:p>
        </p:txBody>
      </p:sp>
      <p:sp>
        <p:nvSpPr>
          <p:cNvPr id="7" name="Content Placeholder 2">
            <a:extLst>
              <a:ext uri="{FF2B5EF4-FFF2-40B4-BE49-F238E27FC236}">
                <a16:creationId xmlns:a16="http://schemas.microsoft.com/office/drawing/2014/main" id="{63771F6D-1395-4620-A6A0-237FEFD17DF9}"/>
              </a:ext>
            </a:extLst>
          </p:cNvPr>
          <p:cNvSpPr txBox="1">
            <a:spLocks/>
          </p:cNvSpPr>
          <p:nvPr/>
        </p:nvSpPr>
        <p:spPr>
          <a:xfrm>
            <a:off x="401083" y="4004370"/>
            <a:ext cx="11029615" cy="189274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Our goal is </a:t>
            </a:r>
            <a:r>
              <a:rPr lang="en-US" sz="1800" dirty="0">
                <a:latin typeface="+mn-lt"/>
              </a:rPr>
              <a:t>to identify those customers who are likely to leave (churn). </a:t>
            </a:r>
          </a:p>
          <a:p>
            <a:endParaRPr lang="en-GB" dirty="0"/>
          </a:p>
        </p:txBody>
      </p:sp>
    </p:spTree>
    <p:extLst>
      <p:ext uri="{BB962C8B-B14F-4D97-AF65-F5344CB8AC3E}">
        <p14:creationId xmlns:p14="http://schemas.microsoft.com/office/powerpoint/2010/main" val="1879864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8148CD3-1BD1-48E9-AA8D-0AD2A76F2423}"/>
              </a:ext>
            </a:extLst>
          </p:cNvPr>
          <p:cNvSpPr>
            <a:spLocks noGrp="1"/>
          </p:cNvSpPr>
          <p:nvPr>
            <p:ph type="title"/>
          </p:nvPr>
        </p:nvSpPr>
        <p:spPr>
          <a:xfrm>
            <a:off x="581192" y="748238"/>
            <a:ext cx="11029616" cy="921636"/>
          </a:xfrm>
        </p:spPr>
        <p:txBody>
          <a:bodyPr>
            <a:normAutofit/>
          </a:bodyPr>
          <a:lstStyle/>
          <a:p>
            <a:r>
              <a:rPr lang="en-US" dirty="0"/>
              <a:t>Data Source-Describe the data</a:t>
            </a:r>
            <a:endParaRPr lang="en-GB" dirty="0"/>
          </a:p>
        </p:txBody>
      </p:sp>
      <p:sp>
        <p:nvSpPr>
          <p:cNvPr id="3" name="Content Placeholder 2">
            <a:extLst>
              <a:ext uri="{FF2B5EF4-FFF2-40B4-BE49-F238E27FC236}">
                <a16:creationId xmlns:a16="http://schemas.microsoft.com/office/drawing/2014/main" id="{497F9E4D-A14C-43CF-8B77-9546030FA2A1}"/>
              </a:ext>
            </a:extLst>
          </p:cNvPr>
          <p:cNvSpPr>
            <a:spLocks noGrp="1"/>
          </p:cNvSpPr>
          <p:nvPr>
            <p:ph idx="1"/>
          </p:nvPr>
        </p:nvSpPr>
        <p:spPr>
          <a:xfrm>
            <a:off x="373374" y="2123394"/>
            <a:ext cx="11029615" cy="728959"/>
          </a:xfrm>
        </p:spPr>
        <p:txBody>
          <a:bodyPr>
            <a:noAutofit/>
          </a:bodyPr>
          <a:lstStyle/>
          <a:p>
            <a:r>
              <a:rPr lang="en-US" dirty="0"/>
              <a:t> This data set is provided by NIIT . </a:t>
            </a:r>
            <a:r>
              <a:rPr lang="en-US" dirty="0">
                <a:latin typeface="+mj-lt"/>
              </a:rPr>
              <a:t>It contains  </a:t>
            </a:r>
            <a:r>
              <a:rPr kumimoji="0" lang="en-US" altLang="en-US" b="1" i="0" u="none" strike="noStrike" cap="none" normalizeH="0" baseline="0" dirty="0">
                <a:ln>
                  <a:noFill/>
                </a:ln>
                <a:solidFill>
                  <a:schemeClr val="accent1">
                    <a:lumMod val="60000"/>
                    <a:lumOff val="40000"/>
                  </a:schemeClr>
                </a:solidFill>
                <a:effectLst/>
                <a:latin typeface="+mj-lt"/>
              </a:rPr>
              <a:t>10000</a:t>
            </a:r>
            <a:r>
              <a:rPr kumimoji="0" lang="en-US" altLang="en-US" b="0" i="0" u="none" strike="noStrike" cap="none" normalizeH="0" baseline="0" dirty="0">
                <a:ln>
                  <a:noFill/>
                </a:ln>
                <a:solidFill>
                  <a:srgbClr val="000000"/>
                </a:solidFill>
                <a:effectLst/>
                <a:latin typeface="+mj-lt"/>
              </a:rPr>
              <a:t> samples and </a:t>
            </a:r>
            <a:r>
              <a:rPr lang="en-US" altLang="en-US" b="1" dirty="0">
                <a:solidFill>
                  <a:schemeClr val="accent1">
                    <a:lumMod val="60000"/>
                    <a:lumOff val="40000"/>
                  </a:schemeClr>
                </a:solidFill>
                <a:latin typeface="+mj-lt"/>
              </a:rPr>
              <a:t>13</a:t>
            </a:r>
            <a:r>
              <a:rPr kumimoji="0" lang="en-US" altLang="en-US" b="0" i="0" u="none" strike="noStrike" cap="none" normalizeH="0" baseline="0" dirty="0">
                <a:ln>
                  <a:noFill/>
                </a:ln>
                <a:solidFill>
                  <a:srgbClr val="000000"/>
                </a:solidFill>
                <a:effectLst/>
                <a:latin typeface="+mj-lt"/>
              </a:rPr>
              <a:t> features</a:t>
            </a:r>
            <a:r>
              <a:rPr kumimoji="0" lang="en-US" altLang="en-US" b="0" i="0" u="none" strike="noStrike" cap="none" normalizeH="0" baseline="0" dirty="0">
                <a:ln>
                  <a:noFill/>
                </a:ln>
                <a:solidFill>
                  <a:srgbClr val="000000"/>
                </a:solidFill>
                <a:effectLst/>
                <a:latin typeface="Courier New" panose="02070309020205020404" pitchFamily="49" charset="0"/>
              </a:rPr>
              <a:t>.</a:t>
            </a:r>
            <a:r>
              <a:rPr kumimoji="0" lang="en-US" altLang="en-US" b="0" i="0" u="none" strike="noStrike" cap="none" normalizeH="0" baseline="0" dirty="0">
                <a:ln>
                  <a:noFill/>
                </a:ln>
                <a:solidFill>
                  <a:schemeClr val="tx1"/>
                </a:solidFill>
                <a:effectLst/>
              </a:rPr>
              <a:t> </a:t>
            </a:r>
          </a:p>
          <a:p>
            <a:r>
              <a:rPr lang="en-US" altLang="en-US" dirty="0">
                <a:solidFill>
                  <a:schemeClr val="tx1"/>
                </a:solidFill>
                <a:latin typeface="Arial" panose="020B0604020202020204" pitchFamily="34" charset="0"/>
              </a:rPr>
              <a:t>we use classification algorithm to solve this type of problems as the predicted columns contains only yes or no.</a:t>
            </a:r>
            <a:endParaRPr kumimoji="0" lang="en-US" altLang="en-US" b="0" i="0" u="none" strike="noStrike" cap="none" normalizeH="0" baseline="0" dirty="0">
              <a:ln>
                <a:noFill/>
              </a:ln>
              <a:solidFill>
                <a:schemeClr val="tx1"/>
              </a:solidFill>
              <a:effectLst/>
              <a:latin typeface="Arial" panose="020B0604020202020204" pitchFamily="34" charset="0"/>
            </a:endParaRPr>
          </a:p>
          <a:p>
            <a:endParaRPr lang="en-GB" dirty="0"/>
          </a:p>
        </p:txBody>
      </p:sp>
      <p:graphicFrame>
        <p:nvGraphicFramePr>
          <p:cNvPr id="9" name="Table 8">
            <a:extLst>
              <a:ext uri="{FF2B5EF4-FFF2-40B4-BE49-F238E27FC236}">
                <a16:creationId xmlns:a16="http://schemas.microsoft.com/office/drawing/2014/main" id="{0A327115-4A21-47AD-AE45-E33364B56247}"/>
              </a:ext>
            </a:extLst>
          </p:cNvPr>
          <p:cNvGraphicFramePr>
            <a:graphicFrameLocks noGrp="1"/>
          </p:cNvGraphicFramePr>
          <p:nvPr>
            <p:extLst>
              <p:ext uri="{D42A27DB-BD31-4B8C-83A1-F6EECF244321}">
                <p14:modId xmlns:p14="http://schemas.microsoft.com/office/powerpoint/2010/main" val="3585278548"/>
              </p:ext>
            </p:extLst>
          </p:nvPr>
        </p:nvGraphicFramePr>
        <p:xfrm>
          <a:off x="671689" y="2923731"/>
          <a:ext cx="5818011" cy="3781865"/>
        </p:xfrm>
        <a:graphic>
          <a:graphicData uri="http://schemas.openxmlformats.org/drawingml/2006/table">
            <a:tbl>
              <a:tblPr firstRow="1" bandRow="1">
                <a:tableStyleId>{69CF1AB2-1976-4502-BF36-3FF5EA218861}</a:tableStyleId>
              </a:tblPr>
              <a:tblGrid>
                <a:gridCol w="549376">
                  <a:extLst>
                    <a:ext uri="{9D8B030D-6E8A-4147-A177-3AD203B41FA5}">
                      <a16:colId xmlns:a16="http://schemas.microsoft.com/office/drawing/2014/main" val="2670849904"/>
                    </a:ext>
                  </a:extLst>
                </a:gridCol>
                <a:gridCol w="1058765">
                  <a:extLst>
                    <a:ext uri="{9D8B030D-6E8A-4147-A177-3AD203B41FA5}">
                      <a16:colId xmlns:a16="http://schemas.microsoft.com/office/drawing/2014/main" val="3813902737"/>
                    </a:ext>
                  </a:extLst>
                </a:gridCol>
                <a:gridCol w="973868">
                  <a:extLst>
                    <a:ext uri="{9D8B030D-6E8A-4147-A177-3AD203B41FA5}">
                      <a16:colId xmlns:a16="http://schemas.microsoft.com/office/drawing/2014/main" val="1471420551"/>
                    </a:ext>
                  </a:extLst>
                </a:gridCol>
                <a:gridCol w="3236002">
                  <a:extLst>
                    <a:ext uri="{9D8B030D-6E8A-4147-A177-3AD203B41FA5}">
                      <a16:colId xmlns:a16="http://schemas.microsoft.com/office/drawing/2014/main" val="3786854992"/>
                    </a:ext>
                  </a:extLst>
                </a:gridCol>
              </a:tblGrid>
              <a:tr h="366250">
                <a:tc>
                  <a:txBody>
                    <a:bodyPr/>
                    <a:lstStyle/>
                    <a:p>
                      <a:pPr algn="ctr"/>
                      <a:r>
                        <a:rPr lang="en-US" sz="1000" dirty="0" err="1">
                          <a:solidFill>
                            <a:srgbClr val="FF0000"/>
                          </a:solidFill>
                        </a:rPr>
                        <a:t>S.No</a:t>
                      </a:r>
                      <a:endParaRPr lang="en-IN" sz="1000" dirty="0">
                        <a:solidFill>
                          <a:srgbClr val="FF0000"/>
                        </a:solidFill>
                      </a:endParaRPr>
                    </a:p>
                  </a:txBody>
                  <a:tcPr>
                    <a:solidFill>
                      <a:schemeClr val="bg1"/>
                    </a:solidFill>
                  </a:tcPr>
                </a:tc>
                <a:tc>
                  <a:txBody>
                    <a:bodyPr/>
                    <a:lstStyle/>
                    <a:p>
                      <a:pPr algn="ctr"/>
                      <a:r>
                        <a:rPr lang="en-US" sz="1000" dirty="0">
                          <a:solidFill>
                            <a:srgbClr val="FF0000"/>
                          </a:solidFill>
                        </a:rPr>
                        <a:t>Feature</a:t>
                      </a:r>
                      <a:endParaRPr lang="en-IN" sz="1000" dirty="0">
                        <a:solidFill>
                          <a:srgbClr val="FF0000"/>
                        </a:solidFill>
                      </a:endParaRPr>
                    </a:p>
                  </a:txBody>
                  <a:tcPr>
                    <a:solidFill>
                      <a:schemeClr val="bg1"/>
                    </a:solidFill>
                  </a:tcPr>
                </a:tc>
                <a:tc>
                  <a:txBody>
                    <a:bodyPr/>
                    <a:lstStyle/>
                    <a:p>
                      <a:pPr algn="ctr"/>
                      <a:r>
                        <a:rPr lang="en-US" sz="1000" dirty="0">
                          <a:solidFill>
                            <a:srgbClr val="FF0000"/>
                          </a:solidFill>
                        </a:rPr>
                        <a:t>Data Type</a:t>
                      </a:r>
                      <a:endParaRPr lang="en-IN" sz="1000" dirty="0">
                        <a:solidFill>
                          <a:srgbClr val="FF0000"/>
                        </a:solidFill>
                      </a:endParaRPr>
                    </a:p>
                  </a:txBody>
                  <a:tcPr>
                    <a:solidFill>
                      <a:schemeClr val="bg1"/>
                    </a:solidFill>
                  </a:tcPr>
                </a:tc>
                <a:tc>
                  <a:txBody>
                    <a:bodyPr/>
                    <a:lstStyle/>
                    <a:p>
                      <a:pPr algn="ctr"/>
                      <a:r>
                        <a:rPr lang="en-US" sz="1000" dirty="0">
                          <a:solidFill>
                            <a:srgbClr val="FF0000"/>
                          </a:solidFill>
                        </a:rPr>
                        <a:t>Description</a:t>
                      </a:r>
                      <a:endParaRPr lang="en-IN" sz="1000" dirty="0">
                        <a:solidFill>
                          <a:srgbClr val="FF0000"/>
                        </a:solidFill>
                      </a:endParaRPr>
                    </a:p>
                  </a:txBody>
                  <a:tcPr>
                    <a:solidFill>
                      <a:schemeClr val="bg1"/>
                    </a:solidFill>
                  </a:tcPr>
                </a:tc>
                <a:extLst>
                  <a:ext uri="{0D108BD9-81ED-4DB2-BD59-A6C34878D82A}">
                    <a16:rowId xmlns:a16="http://schemas.microsoft.com/office/drawing/2014/main" val="1464647216"/>
                  </a:ext>
                </a:extLst>
              </a:tr>
              <a:tr h="366250">
                <a:tc>
                  <a:txBody>
                    <a:bodyPr/>
                    <a:lstStyle/>
                    <a:p>
                      <a:r>
                        <a:rPr lang="en-US" sz="1000" dirty="0">
                          <a:solidFill>
                            <a:schemeClr val="tx1"/>
                          </a:solidFill>
                        </a:rPr>
                        <a:t>1</a:t>
                      </a:r>
                      <a:endParaRPr lang="en-IN" sz="1000" dirty="0">
                        <a:solidFill>
                          <a:schemeClr val="tx1"/>
                        </a:solidFill>
                      </a:endParaRPr>
                    </a:p>
                  </a:txBody>
                  <a:tcPr>
                    <a:solidFill>
                      <a:schemeClr val="bg1"/>
                    </a:solidFill>
                  </a:tcPr>
                </a:tc>
                <a:tc>
                  <a:txBody>
                    <a:bodyPr/>
                    <a:lstStyle/>
                    <a:p>
                      <a:r>
                        <a:rPr lang="en-US" sz="1000" dirty="0" err="1">
                          <a:solidFill>
                            <a:schemeClr val="tx1"/>
                          </a:solidFill>
                        </a:rPr>
                        <a:t>customerId</a:t>
                      </a:r>
                      <a:endParaRPr lang="en-IN" sz="1000" dirty="0">
                        <a:solidFill>
                          <a:schemeClr val="tx1"/>
                        </a:solidFill>
                      </a:endParaRPr>
                    </a:p>
                  </a:txBody>
                  <a:tcPr>
                    <a:solidFill>
                      <a:schemeClr val="bg1"/>
                    </a:solidFill>
                  </a:tcPr>
                </a:tc>
                <a:tc>
                  <a:txBody>
                    <a:bodyPr/>
                    <a:lstStyle/>
                    <a:p>
                      <a:r>
                        <a:rPr lang="en-US" sz="1000" dirty="0">
                          <a:solidFill>
                            <a:schemeClr val="tx1"/>
                          </a:solidFill>
                        </a:rPr>
                        <a:t>Numeric</a:t>
                      </a:r>
                      <a:endParaRPr lang="en-IN" sz="1000" dirty="0">
                        <a:solidFill>
                          <a:schemeClr val="tx1"/>
                        </a:solidFill>
                      </a:endParaRPr>
                    </a:p>
                  </a:txBody>
                  <a:tcPr>
                    <a:solidFill>
                      <a:schemeClr val="bg1"/>
                    </a:solidFill>
                  </a:tcPr>
                </a:tc>
                <a:tc>
                  <a:txBody>
                    <a:bodyPr/>
                    <a:lstStyle/>
                    <a:p>
                      <a:r>
                        <a:rPr lang="en-US" sz="1000" dirty="0">
                          <a:solidFill>
                            <a:schemeClr val="tx1"/>
                          </a:solidFill>
                        </a:rPr>
                        <a:t>Unique Customer ID</a:t>
                      </a:r>
                      <a:endParaRPr lang="en-IN" sz="1000" dirty="0">
                        <a:solidFill>
                          <a:schemeClr val="tx1"/>
                        </a:solidFill>
                      </a:endParaRPr>
                    </a:p>
                  </a:txBody>
                  <a:tcPr>
                    <a:solidFill>
                      <a:schemeClr val="bg1"/>
                    </a:solidFill>
                  </a:tcPr>
                </a:tc>
                <a:extLst>
                  <a:ext uri="{0D108BD9-81ED-4DB2-BD59-A6C34878D82A}">
                    <a16:rowId xmlns:a16="http://schemas.microsoft.com/office/drawing/2014/main" val="2462386554"/>
                  </a:ext>
                </a:extLst>
              </a:tr>
              <a:tr h="366250">
                <a:tc>
                  <a:txBody>
                    <a:bodyPr/>
                    <a:lstStyle/>
                    <a:p>
                      <a:r>
                        <a:rPr lang="en-US" sz="1000" dirty="0">
                          <a:solidFill>
                            <a:schemeClr val="tx1"/>
                          </a:solidFill>
                        </a:rPr>
                        <a:t>2</a:t>
                      </a:r>
                      <a:endParaRPr lang="en-IN" sz="1000" dirty="0">
                        <a:solidFill>
                          <a:schemeClr val="tx1"/>
                        </a:solidFill>
                      </a:endParaRPr>
                    </a:p>
                  </a:txBody>
                  <a:tcPr>
                    <a:solidFill>
                      <a:schemeClr val="bg1"/>
                    </a:solidFill>
                  </a:tcPr>
                </a:tc>
                <a:tc>
                  <a:txBody>
                    <a:bodyPr/>
                    <a:lstStyle/>
                    <a:p>
                      <a:r>
                        <a:rPr lang="en-US" sz="1000" dirty="0">
                          <a:solidFill>
                            <a:schemeClr val="tx1"/>
                          </a:solidFill>
                        </a:rPr>
                        <a:t>Surname</a:t>
                      </a:r>
                      <a:endParaRPr lang="en-IN" sz="1000" dirty="0">
                        <a:solidFill>
                          <a:schemeClr val="tx1"/>
                        </a:solidFill>
                      </a:endParaRPr>
                    </a:p>
                  </a:txBody>
                  <a:tcPr>
                    <a:solidFill>
                      <a:schemeClr val="bg1"/>
                    </a:solidFill>
                  </a:tcPr>
                </a:tc>
                <a:tc>
                  <a:txBody>
                    <a:bodyPr/>
                    <a:lstStyle/>
                    <a:p>
                      <a:r>
                        <a:rPr lang="en-US" sz="1000" dirty="0">
                          <a:solidFill>
                            <a:schemeClr val="tx1"/>
                          </a:solidFill>
                        </a:rPr>
                        <a:t>Character</a:t>
                      </a:r>
                      <a:endParaRPr lang="en-IN" sz="1000" dirty="0">
                        <a:solidFill>
                          <a:schemeClr val="tx1"/>
                        </a:solidFill>
                      </a:endParaRPr>
                    </a:p>
                  </a:txBody>
                  <a:tcPr>
                    <a:solidFill>
                      <a:schemeClr val="bg1"/>
                    </a:solidFill>
                  </a:tcPr>
                </a:tc>
                <a:tc>
                  <a:txBody>
                    <a:bodyPr/>
                    <a:lstStyle/>
                    <a:p>
                      <a:r>
                        <a:rPr lang="en-US" sz="1000" dirty="0">
                          <a:solidFill>
                            <a:schemeClr val="tx1"/>
                          </a:solidFill>
                        </a:rPr>
                        <a:t>Surname of the customer</a:t>
                      </a:r>
                      <a:endParaRPr lang="en-IN" sz="1000" dirty="0">
                        <a:solidFill>
                          <a:schemeClr val="tx1"/>
                        </a:solidFill>
                      </a:endParaRPr>
                    </a:p>
                  </a:txBody>
                  <a:tcPr>
                    <a:solidFill>
                      <a:schemeClr val="bg1"/>
                    </a:solidFill>
                  </a:tcPr>
                </a:tc>
                <a:extLst>
                  <a:ext uri="{0D108BD9-81ED-4DB2-BD59-A6C34878D82A}">
                    <a16:rowId xmlns:a16="http://schemas.microsoft.com/office/drawing/2014/main" val="2141408818"/>
                  </a:ext>
                </a:extLst>
              </a:tr>
              <a:tr h="366250">
                <a:tc>
                  <a:txBody>
                    <a:bodyPr/>
                    <a:lstStyle/>
                    <a:p>
                      <a:r>
                        <a:rPr lang="en-US" sz="1000" dirty="0">
                          <a:solidFill>
                            <a:schemeClr val="tx1"/>
                          </a:solidFill>
                        </a:rPr>
                        <a:t>3</a:t>
                      </a:r>
                    </a:p>
                  </a:txBody>
                  <a:tcPr>
                    <a:solidFill>
                      <a:schemeClr val="bg1"/>
                    </a:solidFill>
                  </a:tcPr>
                </a:tc>
                <a:tc>
                  <a:txBody>
                    <a:bodyPr/>
                    <a:lstStyle/>
                    <a:p>
                      <a:r>
                        <a:rPr lang="en-US" sz="1000" dirty="0" err="1">
                          <a:solidFill>
                            <a:schemeClr val="tx1"/>
                          </a:solidFill>
                        </a:rPr>
                        <a:t>Creditscore</a:t>
                      </a:r>
                      <a:endParaRPr lang="en-US" sz="1000" dirty="0">
                        <a:solidFill>
                          <a:schemeClr val="tx1"/>
                        </a:solidFill>
                      </a:endParaRPr>
                    </a:p>
                  </a:txBody>
                  <a:tcPr>
                    <a:solidFill>
                      <a:schemeClr val="bg1"/>
                    </a:solidFill>
                  </a:tcPr>
                </a:tc>
                <a:tc>
                  <a:txBody>
                    <a:bodyPr/>
                    <a:lstStyle/>
                    <a:p>
                      <a:r>
                        <a:rPr lang="en-US" sz="1000" dirty="0">
                          <a:solidFill>
                            <a:schemeClr val="tx1"/>
                          </a:solidFill>
                        </a:rPr>
                        <a:t>Numeric</a:t>
                      </a:r>
                      <a:endParaRPr lang="en-IN" sz="1000" dirty="0">
                        <a:solidFill>
                          <a:schemeClr val="tx1"/>
                        </a:solidFill>
                      </a:endParaRPr>
                    </a:p>
                  </a:txBody>
                  <a:tcPr>
                    <a:solidFill>
                      <a:schemeClr val="bg1"/>
                    </a:solidFill>
                  </a:tcPr>
                </a:tc>
                <a:tc>
                  <a:txBody>
                    <a:bodyPr/>
                    <a:lstStyle/>
                    <a:p>
                      <a:r>
                        <a:rPr lang="en-US" sz="1000" dirty="0">
                          <a:solidFill>
                            <a:schemeClr val="tx1"/>
                          </a:solidFill>
                        </a:rPr>
                        <a:t>Credit Score of the customer (cannot be nulls or 0)</a:t>
                      </a:r>
                      <a:endParaRPr lang="en-IN" sz="1000" dirty="0">
                        <a:solidFill>
                          <a:schemeClr val="tx1"/>
                        </a:solidFill>
                      </a:endParaRPr>
                    </a:p>
                  </a:txBody>
                  <a:tcPr>
                    <a:solidFill>
                      <a:schemeClr val="bg1"/>
                    </a:solidFill>
                  </a:tcPr>
                </a:tc>
                <a:extLst>
                  <a:ext uri="{0D108BD9-81ED-4DB2-BD59-A6C34878D82A}">
                    <a16:rowId xmlns:a16="http://schemas.microsoft.com/office/drawing/2014/main" val="2713124948"/>
                  </a:ext>
                </a:extLst>
              </a:tr>
              <a:tr h="366250">
                <a:tc>
                  <a:txBody>
                    <a:bodyPr/>
                    <a:lstStyle/>
                    <a:p>
                      <a:r>
                        <a:rPr lang="en-US" sz="1000" dirty="0">
                          <a:solidFill>
                            <a:schemeClr val="tx1"/>
                          </a:solidFill>
                        </a:rPr>
                        <a:t>4</a:t>
                      </a:r>
                    </a:p>
                  </a:txBody>
                  <a:tcPr>
                    <a:solidFill>
                      <a:schemeClr val="bg1"/>
                    </a:solidFill>
                  </a:tcPr>
                </a:tc>
                <a:tc>
                  <a:txBody>
                    <a:bodyPr/>
                    <a:lstStyle/>
                    <a:p>
                      <a:r>
                        <a:rPr lang="en-US" sz="1000" dirty="0">
                          <a:solidFill>
                            <a:schemeClr val="tx1"/>
                          </a:solidFill>
                        </a:rPr>
                        <a:t>Geography</a:t>
                      </a:r>
                    </a:p>
                  </a:txBody>
                  <a:tcPr>
                    <a:solidFill>
                      <a:schemeClr val="bg1"/>
                    </a:solidFill>
                  </a:tcPr>
                </a:tc>
                <a:tc>
                  <a:txBody>
                    <a:bodyPr/>
                    <a:lstStyle/>
                    <a:p>
                      <a:r>
                        <a:rPr lang="en-US" sz="1000" dirty="0">
                          <a:solidFill>
                            <a:schemeClr val="tx1"/>
                          </a:solidFill>
                        </a:rPr>
                        <a:t>Categorical</a:t>
                      </a:r>
                      <a:endParaRPr lang="en-IN" sz="1000" dirty="0">
                        <a:solidFill>
                          <a:schemeClr val="tx1"/>
                        </a:solidFill>
                      </a:endParaRPr>
                    </a:p>
                  </a:txBody>
                  <a:tcPr>
                    <a:solidFill>
                      <a:schemeClr val="bg1"/>
                    </a:solidFill>
                  </a:tcPr>
                </a:tc>
                <a:tc>
                  <a:txBody>
                    <a:bodyPr/>
                    <a:lstStyle/>
                    <a:p>
                      <a:r>
                        <a:rPr lang="en-US" sz="1000" dirty="0">
                          <a:solidFill>
                            <a:schemeClr val="tx1"/>
                          </a:solidFill>
                        </a:rPr>
                        <a:t>Country of origin (this dataset contains only 3 countries)</a:t>
                      </a:r>
                      <a:endParaRPr lang="en-IN" sz="1000" dirty="0">
                        <a:solidFill>
                          <a:schemeClr val="tx1"/>
                        </a:solidFill>
                      </a:endParaRPr>
                    </a:p>
                  </a:txBody>
                  <a:tcPr>
                    <a:solidFill>
                      <a:schemeClr val="bg1"/>
                    </a:solidFill>
                  </a:tcPr>
                </a:tc>
                <a:extLst>
                  <a:ext uri="{0D108BD9-81ED-4DB2-BD59-A6C34878D82A}">
                    <a16:rowId xmlns:a16="http://schemas.microsoft.com/office/drawing/2014/main" val="929298464"/>
                  </a:ext>
                </a:extLst>
              </a:tr>
              <a:tr h="366250">
                <a:tc>
                  <a:txBody>
                    <a:bodyPr/>
                    <a:lstStyle/>
                    <a:p>
                      <a:r>
                        <a:rPr lang="en-US" sz="1000" dirty="0">
                          <a:solidFill>
                            <a:schemeClr val="tx1"/>
                          </a:solidFill>
                        </a:rPr>
                        <a:t>5</a:t>
                      </a:r>
                      <a:endParaRPr lang="en-IN" sz="1000" dirty="0">
                        <a:solidFill>
                          <a:schemeClr val="tx1"/>
                        </a:solidFill>
                      </a:endParaRPr>
                    </a:p>
                  </a:txBody>
                  <a:tcPr>
                    <a:solidFill>
                      <a:schemeClr val="bg1"/>
                    </a:solidFill>
                  </a:tcPr>
                </a:tc>
                <a:tc>
                  <a:txBody>
                    <a:bodyPr/>
                    <a:lstStyle/>
                    <a:p>
                      <a:r>
                        <a:rPr lang="en-IN" sz="1000" dirty="0">
                          <a:solidFill>
                            <a:schemeClr val="tx1"/>
                          </a:solidFill>
                        </a:rPr>
                        <a:t>Gender</a:t>
                      </a:r>
                    </a:p>
                  </a:txBody>
                  <a:tcPr>
                    <a:solidFill>
                      <a:schemeClr val="bg1"/>
                    </a:solidFill>
                  </a:tcPr>
                </a:tc>
                <a:tc>
                  <a:txBody>
                    <a:bodyPr/>
                    <a:lstStyle/>
                    <a:p>
                      <a:r>
                        <a:rPr lang="en-US" sz="1000" dirty="0">
                          <a:solidFill>
                            <a:schemeClr val="tx1"/>
                          </a:solidFill>
                        </a:rPr>
                        <a:t>Categorical</a:t>
                      </a:r>
                      <a:endParaRPr lang="en-IN" sz="1000" dirty="0">
                        <a:solidFill>
                          <a:schemeClr val="tx1"/>
                        </a:solidFill>
                      </a:endParaRPr>
                    </a:p>
                  </a:txBody>
                  <a:tcPr>
                    <a:solidFill>
                      <a:schemeClr val="bg1"/>
                    </a:solidFill>
                  </a:tcPr>
                </a:tc>
                <a:tc>
                  <a:txBody>
                    <a:bodyPr/>
                    <a:lstStyle/>
                    <a:p>
                      <a:r>
                        <a:rPr lang="en-US" sz="1000" dirty="0">
                          <a:solidFill>
                            <a:schemeClr val="tx1"/>
                          </a:solidFill>
                        </a:rPr>
                        <a:t>Gender of customer</a:t>
                      </a:r>
                      <a:endParaRPr lang="en-IN" sz="1000" dirty="0">
                        <a:solidFill>
                          <a:schemeClr val="tx1"/>
                        </a:solidFill>
                      </a:endParaRPr>
                    </a:p>
                  </a:txBody>
                  <a:tcPr>
                    <a:solidFill>
                      <a:schemeClr val="bg1"/>
                    </a:solidFill>
                  </a:tcPr>
                </a:tc>
                <a:extLst>
                  <a:ext uri="{0D108BD9-81ED-4DB2-BD59-A6C34878D82A}">
                    <a16:rowId xmlns:a16="http://schemas.microsoft.com/office/drawing/2014/main" val="2846722465"/>
                  </a:ext>
                </a:extLst>
              </a:tr>
              <a:tr h="366250">
                <a:tc>
                  <a:txBody>
                    <a:bodyPr/>
                    <a:lstStyle/>
                    <a:p>
                      <a:r>
                        <a:rPr lang="en-US" sz="1000" dirty="0">
                          <a:solidFill>
                            <a:schemeClr val="tx1"/>
                          </a:solidFill>
                        </a:rPr>
                        <a:t>6</a:t>
                      </a:r>
                    </a:p>
                  </a:txBody>
                  <a:tcPr>
                    <a:solidFill>
                      <a:schemeClr val="bg1"/>
                    </a:solidFill>
                  </a:tcPr>
                </a:tc>
                <a:tc>
                  <a:txBody>
                    <a:bodyPr/>
                    <a:lstStyle/>
                    <a:p>
                      <a:r>
                        <a:rPr lang="en-US" sz="1000" dirty="0">
                          <a:solidFill>
                            <a:schemeClr val="tx1"/>
                          </a:solidFill>
                        </a:rPr>
                        <a:t>Age</a:t>
                      </a:r>
                    </a:p>
                  </a:txBody>
                  <a:tcPr>
                    <a:solidFill>
                      <a:schemeClr val="bg1"/>
                    </a:solidFill>
                  </a:tcPr>
                </a:tc>
                <a:tc>
                  <a:txBody>
                    <a:bodyPr/>
                    <a:lstStyle/>
                    <a:p>
                      <a:r>
                        <a:rPr lang="en-US" sz="1000" dirty="0">
                          <a:solidFill>
                            <a:schemeClr val="tx1"/>
                          </a:solidFill>
                        </a:rPr>
                        <a:t>Numeric</a:t>
                      </a:r>
                      <a:endParaRPr lang="en-IN" sz="1000" dirty="0">
                        <a:solidFill>
                          <a:schemeClr val="tx1"/>
                        </a:solidFill>
                      </a:endParaRPr>
                    </a:p>
                  </a:txBody>
                  <a:tcPr>
                    <a:solidFill>
                      <a:schemeClr val="bg1"/>
                    </a:solidFill>
                  </a:tcPr>
                </a:tc>
                <a:tc>
                  <a:txBody>
                    <a:bodyPr/>
                    <a:lstStyle/>
                    <a:p>
                      <a:r>
                        <a:rPr lang="en-US" sz="1000" dirty="0">
                          <a:solidFill>
                            <a:schemeClr val="tx1"/>
                          </a:solidFill>
                        </a:rPr>
                        <a:t>Customer present age (in years, cannot be nulls or 0)</a:t>
                      </a:r>
                      <a:endParaRPr lang="en-IN" sz="1000" dirty="0">
                        <a:solidFill>
                          <a:schemeClr val="tx1"/>
                        </a:solidFill>
                      </a:endParaRPr>
                    </a:p>
                  </a:txBody>
                  <a:tcPr>
                    <a:solidFill>
                      <a:schemeClr val="bg1"/>
                    </a:solidFill>
                  </a:tcPr>
                </a:tc>
                <a:extLst>
                  <a:ext uri="{0D108BD9-81ED-4DB2-BD59-A6C34878D82A}">
                    <a16:rowId xmlns:a16="http://schemas.microsoft.com/office/drawing/2014/main" val="470035894"/>
                  </a:ext>
                </a:extLst>
              </a:tr>
              <a:tr h="366250">
                <a:tc>
                  <a:txBody>
                    <a:bodyPr/>
                    <a:lstStyle/>
                    <a:p>
                      <a:r>
                        <a:rPr lang="en-US" sz="1000" dirty="0">
                          <a:solidFill>
                            <a:schemeClr val="tx1"/>
                          </a:solidFill>
                        </a:rPr>
                        <a:t>7</a:t>
                      </a:r>
                    </a:p>
                  </a:txBody>
                  <a:tcPr>
                    <a:solidFill>
                      <a:schemeClr val="bg1"/>
                    </a:solidFill>
                  </a:tcPr>
                </a:tc>
                <a:tc>
                  <a:txBody>
                    <a:bodyPr/>
                    <a:lstStyle/>
                    <a:p>
                      <a:r>
                        <a:rPr lang="en-US" sz="1000" dirty="0">
                          <a:solidFill>
                            <a:schemeClr val="tx1"/>
                          </a:solidFill>
                        </a:rPr>
                        <a:t>Tenure</a:t>
                      </a:r>
                    </a:p>
                  </a:txBody>
                  <a:tcPr>
                    <a:solidFill>
                      <a:schemeClr val="bg1"/>
                    </a:solidFill>
                  </a:tcPr>
                </a:tc>
                <a:tc>
                  <a:txBody>
                    <a:bodyPr/>
                    <a:lstStyle/>
                    <a:p>
                      <a:r>
                        <a:rPr lang="en-US" sz="1000" dirty="0">
                          <a:solidFill>
                            <a:schemeClr val="tx1"/>
                          </a:solidFill>
                        </a:rPr>
                        <a:t>Numeric</a:t>
                      </a:r>
                      <a:endParaRPr lang="en-IN" sz="1000" dirty="0">
                        <a:solidFill>
                          <a:schemeClr val="tx1"/>
                        </a:solidFill>
                      </a:endParaRPr>
                    </a:p>
                  </a:txBody>
                  <a:tcPr>
                    <a:solidFill>
                      <a:schemeClr val="bg1"/>
                    </a:solidFill>
                  </a:tcPr>
                </a:tc>
                <a:tc>
                  <a:txBody>
                    <a:bodyPr/>
                    <a:lstStyle/>
                    <a:p>
                      <a:r>
                        <a:rPr lang="en-US" sz="1000" dirty="0">
                          <a:solidFill>
                            <a:schemeClr val="tx1"/>
                          </a:solidFill>
                        </a:rPr>
                        <a:t>Tenure with the bank</a:t>
                      </a:r>
                      <a:endParaRPr lang="en-IN" sz="1000" dirty="0">
                        <a:solidFill>
                          <a:schemeClr val="tx1"/>
                        </a:solidFill>
                      </a:endParaRPr>
                    </a:p>
                  </a:txBody>
                  <a:tcPr>
                    <a:solidFill>
                      <a:schemeClr val="bg1"/>
                    </a:solidFill>
                  </a:tcPr>
                </a:tc>
                <a:extLst>
                  <a:ext uri="{0D108BD9-81ED-4DB2-BD59-A6C34878D82A}">
                    <a16:rowId xmlns:a16="http://schemas.microsoft.com/office/drawing/2014/main" val="394411346"/>
                  </a:ext>
                </a:extLst>
              </a:tr>
              <a:tr h="366250">
                <a:tc>
                  <a:txBody>
                    <a:bodyPr/>
                    <a:lstStyle/>
                    <a:p>
                      <a:r>
                        <a:rPr lang="en-US" sz="1000" dirty="0">
                          <a:solidFill>
                            <a:schemeClr val="tx1"/>
                          </a:solidFill>
                        </a:rPr>
                        <a:t>8</a:t>
                      </a:r>
                    </a:p>
                  </a:txBody>
                  <a:tcPr>
                    <a:solidFill>
                      <a:schemeClr val="bg1"/>
                    </a:solidFill>
                  </a:tcPr>
                </a:tc>
                <a:tc>
                  <a:txBody>
                    <a:bodyPr/>
                    <a:lstStyle/>
                    <a:p>
                      <a:r>
                        <a:rPr lang="en-US" sz="1000" dirty="0">
                          <a:solidFill>
                            <a:schemeClr val="tx1"/>
                          </a:solidFill>
                        </a:rPr>
                        <a:t>Balance</a:t>
                      </a:r>
                    </a:p>
                  </a:txBody>
                  <a:tcPr>
                    <a:solidFill>
                      <a:schemeClr val="bg1"/>
                    </a:solidFill>
                  </a:tcPr>
                </a:tc>
                <a:tc>
                  <a:txBody>
                    <a:bodyPr/>
                    <a:lstStyle/>
                    <a:p>
                      <a:r>
                        <a:rPr lang="en-US" sz="1000" dirty="0">
                          <a:solidFill>
                            <a:schemeClr val="tx1"/>
                          </a:solidFill>
                        </a:rPr>
                        <a:t>Numeric</a:t>
                      </a:r>
                      <a:endParaRPr lang="en-IN" sz="1000" dirty="0">
                        <a:solidFill>
                          <a:schemeClr val="tx1"/>
                        </a:solidFill>
                      </a:endParaRPr>
                    </a:p>
                  </a:txBody>
                  <a:tcPr>
                    <a:solidFill>
                      <a:schemeClr val="bg1"/>
                    </a:solidFill>
                  </a:tcPr>
                </a:tc>
                <a:tc>
                  <a:txBody>
                    <a:bodyPr/>
                    <a:lstStyle/>
                    <a:p>
                      <a:r>
                        <a:rPr lang="en-US" sz="1000" dirty="0">
                          <a:solidFill>
                            <a:schemeClr val="tx1"/>
                          </a:solidFill>
                        </a:rPr>
                        <a:t>Current bank balance of customer</a:t>
                      </a:r>
                      <a:endParaRPr lang="en-IN" sz="1000" dirty="0">
                        <a:solidFill>
                          <a:schemeClr val="tx1"/>
                        </a:solidFill>
                      </a:endParaRPr>
                    </a:p>
                  </a:txBody>
                  <a:tcPr>
                    <a:solidFill>
                      <a:schemeClr val="bg1"/>
                    </a:solidFill>
                  </a:tcPr>
                </a:tc>
                <a:extLst>
                  <a:ext uri="{0D108BD9-81ED-4DB2-BD59-A6C34878D82A}">
                    <a16:rowId xmlns:a16="http://schemas.microsoft.com/office/drawing/2014/main" val="2968676608"/>
                  </a:ext>
                </a:extLst>
              </a:tr>
              <a:tr h="485615">
                <a:tc>
                  <a:txBody>
                    <a:bodyPr/>
                    <a:lstStyle/>
                    <a:p>
                      <a:r>
                        <a:rPr lang="en-US" sz="1000" dirty="0">
                          <a:solidFill>
                            <a:schemeClr val="tx1"/>
                          </a:solidFill>
                        </a:rPr>
                        <a:t>9</a:t>
                      </a:r>
                    </a:p>
                  </a:txBody>
                  <a:tcPr>
                    <a:solidFill>
                      <a:schemeClr val="bg1"/>
                    </a:solidFill>
                  </a:tcPr>
                </a:tc>
                <a:tc>
                  <a:txBody>
                    <a:bodyPr/>
                    <a:lstStyle/>
                    <a:p>
                      <a:r>
                        <a:rPr lang="en-US" sz="1000" dirty="0" err="1">
                          <a:solidFill>
                            <a:schemeClr val="tx1"/>
                          </a:solidFill>
                        </a:rPr>
                        <a:t>Numofproducts</a:t>
                      </a:r>
                      <a:endParaRPr lang="en-US" sz="1000" dirty="0">
                        <a:solidFill>
                          <a:schemeClr val="tx1"/>
                        </a:solidFill>
                      </a:endParaRPr>
                    </a:p>
                  </a:txBody>
                  <a:tcPr>
                    <a:solidFill>
                      <a:schemeClr val="bg1"/>
                    </a:solidFill>
                  </a:tcPr>
                </a:tc>
                <a:tc>
                  <a:txBody>
                    <a:bodyPr/>
                    <a:lstStyle/>
                    <a:p>
                      <a:r>
                        <a:rPr lang="en-US" sz="1000" dirty="0">
                          <a:solidFill>
                            <a:schemeClr val="tx1"/>
                          </a:solidFill>
                        </a:rPr>
                        <a:t>Numeric / Categorical</a:t>
                      </a:r>
                      <a:endParaRPr lang="en-IN" sz="1000" dirty="0">
                        <a:solidFill>
                          <a:schemeClr val="tx1"/>
                        </a:solidFill>
                      </a:endParaRPr>
                    </a:p>
                  </a:txBody>
                  <a:tcPr>
                    <a:solidFill>
                      <a:schemeClr val="bg1"/>
                    </a:solidFill>
                  </a:tcPr>
                </a:tc>
                <a:tc>
                  <a:txBody>
                    <a:bodyPr/>
                    <a:lstStyle/>
                    <a:p>
                      <a:r>
                        <a:rPr lang="en-US" sz="1000" dirty="0">
                          <a:solidFill>
                            <a:schemeClr val="tx1"/>
                          </a:solidFill>
                        </a:rPr>
                        <a:t>Number of bank products currently held/purchased</a:t>
                      </a:r>
                      <a:endParaRPr lang="en-IN" sz="1000" dirty="0">
                        <a:solidFill>
                          <a:schemeClr val="tx1"/>
                        </a:solidFill>
                      </a:endParaRPr>
                    </a:p>
                  </a:txBody>
                  <a:tcPr>
                    <a:solidFill>
                      <a:schemeClr val="bg1"/>
                    </a:solidFill>
                  </a:tcPr>
                </a:tc>
                <a:extLst>
                  <a:ext uri="{0D108BD9-81ED-4DB2-BD59-A6C34878D82A}">
                    <a16:rowId xmlns:a16="http://schemas.microsoft.com/office/drawing/2014/main" val="2606654637"/>
                  </a:ext>
                </a:extLst>
              </a:tr>
            </a:tbl>
          </a:graphicData>
        </a:graphic>
      </p:graphicFrame>
      <p:graphicFrame>
        <p:nvGraphicFramePr>
          <p:cNvPr id="10" name="Table 9">
            <a:extLst>
              <a:ext uri="{FF2B5EF4-FFF2-40B4-BE49-F238E27FC236}">
                <a16:creationId xmlns:a16="http://schemas.microsoft.com/office/drawing/2014/main" id="{9089134C-2856-4353-BAA5-E47E1453BD8D}"/>
              </a:ext>
            </a:extLst>
          </p:cNvPr>
          <p:cNvGraphicFramePr>
            <a:graphicFrameLocks noGrp="1"/>
          </p:cNvGraphicFramePr>
          <p:nvPr>
            <p:extLst>
              <p:ext uri="{D42A27DB-BD31-4B8C-83A1-F6EECF244321}">
                <p14:modId xmlns:p14="http://schemas.microsoft.com/office/powerpoint/2010/main" val="1068916164"/>
              </p:ext>
            </p:extLst>
          </p:nvPr>
        </p:nvGraphicFramePr>
        <p:xfrm>
          <a:off x="6489700" y="2923731"/>
          <a:ext cx="5588000" cy="3781865"/>
        </p:xfrm>
        <a:graphic>
          <a:graphicData uri="http://schemas.openxmlformats.org/drawingml/2006/table">
            <a:tbl>
              <a:tblPr firstRow="1" bandRow="1">
                <a:tableStyleId>{69CF1AB2-1976-4502-BF36-3FF5EA218861}</a:tableStyleId>
              </a:tblPr>
              <a:tblGrid>
                <a:gridCol w="506783">
                  <a:extLst>
                    <a:ext uri="{9D8B030D-6E8A-4147-A177-3AD203B41FA5}">
                      <a16:colId xmlns:a16="http://schemas.microsoft.com/office/drawing/2014/main" val="2670849904"/>
                    </a:ext>
                  </a:extLst>
                </a:gridCol>
                <a:gridCol w="976681">
                  <a:extLst>
                    <a:ext uri="{9D8B030D-6E8A-4147-A177-3AD203B41FA5}">
                      <a16:colId xmlns:a16="http://schemas.microsoft.com/office/drawing/2014/main" val="3813902737"/>
                    </a:ext>
                  </a:extLst>
                </a:gridCol>
                <a:gridCol w="1119419">
                  <a:extLst>
                    <a:ext uri="{9D8B030D-6E8A-4147-A177-3AD203B41FA5}">
                      <a16:colId xmlns:a16="http://schemas.microsoft.com/office/drawing/2014/main" val="1471420551"/>
                    </a:ext>
                  </a:extLst>
                </a:gridCol>
                <a:gridCol w="2985117">
                  <a:extLst>
                    <a:ext uri="{9D8B030D-6E8A-4147-A177-3AD203B41FA5}">
                      <a16:colId xmlns:a16="http://schemas.microsoft.com/office/drawing/2014/main" val="3786854992"/>
                    </a:ext>
                  </a:extLst>
                </a:gridCol>
              </a:tblGrid>
              <a:tr h="756373">
                <a:tc>
                  <a:txBody>
                    <a:bodyPr/>
                    <a:lstStyle/>
                    <a:p>
                      <a:pPr algn="ctr"/>
                      <a:r>
                        <a:rPr lang="en-US" sz="1050" dirty="0" err="1">
                          <a:solidFill>
                            <a:srgbClr val="FF0000"/>
                          </a:solidFill>
                        </a:rPr>
                        <a:t>S.No</a:t>
                      </a:r>
                      <a:endParaRPr lang="en-IN" sz="1050" dirty="0">
                        <a:solidFill>
                          <a:srgbClr val="FF0000"/>
                        </a:solidFill>
                      </a:endParaRPr>
                    </a:p>
                  </a:txBody>
                  <a:tcPr marT="37785" marB="37785">
                    <a:solidFill>
                      <a:schemeClr val="bg1"/>
                    </a:solidFill>
                  </a:tcPr>
                </a:tc>
                <a:tc>
                  <a:txBody>
                    <a:bodyPr/>
                    <a:lstStyle/>
                    <a:p>
                      <a:pPr algn="ctr"/>
                      <a:r>
                        <a:rPr lang="en-US" sz="1050" dirty="0">
                          <a:solidFill>
                            <a:srgbClr val="FF0000"/>
                          </a:solidFill>
                        </a:rPr>
                        <a:t>Feature</a:t>
                      </a:r>
                      <a:endParaRPr lang="en-IN" sz="1050" dirty="0">
                        <a:solidFill>
                          <a:srgbClr val="FF0000"/>
                        </a:solidFill>
                      </a:endParaRPr>
                    </a:p>
                  </a:txBody>
                  <a:tcPr marT="37785" marB="37785">
                    <a:solidFill>
                      <a:schemeClr val="bg1"/>
                    </a:solidFill>
                  </a:tcPr>
                </a:tc>
                <a:tc>
                  <a:txBody>
                    <a:bodyPr/>
                    <a:lstStyle/>
                    <a:p>
                      <a:pPr algn="ctr"/>
                      <a:r>
                        <a:rPr lang="en-US" sz="1050" dirty="0">
                          <a:solidFill>
                            <a:srgbClr val="FF0000"/>
                          </a:solidFill>
                        </a:rPr>
                        <a:t>Data Type</a:t>
                      </a:r>
                      <a:endParaRPr lang="en-IN" sz="1050" dirty="0">
                        <a:solidFill>
                          <a:srgbClr val="FF0000"/>
                        </a:solidFill>
                      </a:endParaRPr>
                    </a:p>
                  </a:txBody>
                  <a:tcPr marT="37785" marB="37785">
                    <a:solidFill>
                      <a:schemeClr val="bg1"/>
                    </a:solidFill>
                  </a:tcPr>
                </a:tc>
                <a:tc>
                  <a:txBody>
                    <a:bodyPr/>
                    <a:lstStyle/>
                    <a:p>
                      <a:pPr algn="ctr"/>
                      <a:r>
                        <a:rPr lang="en-US" sz="1050" dirty="0">
                          <a:solidFill>
                            <a:srgbClr val="FF0000"/>
                          </a:solidFill>
                        </a:rPr>
                        <a:t>Description</a:t>
                      </a:r>
                      <a:endParaRPr lang="en-IN" sz="1050" dirty="0">
                        <a:solidFill>
                          <a:srgbClr val="FF0000"/>
                        </a:solidFill>
                      </a:endParaRPr>
                    </a:p>
                  </a:txBody>
                  <a:tcPr marT="37785" marB="37785">
                    <a:solidFill>
                      <a:schemeClr val="bg1"/>
                    </a:solidFill>
                  </a:tcPr>
                </a:tc>
                <a:extLst>
                  <a:ext uri="{0D108BD9-81ED-4DB2-BD59-A6C34878D82A}">
                    <a16:rowId xmlns:a16="http://schemas.microsoft.com/office/drawing/2014/main" val="1464647216"/>
                  </a:ext>
                </a:extLst>
              </a:tr>
              <a:tr h="756373">
                <a:tc>
                  <a:txBody>
                    <a:bodyPr/>
                    <a:lstStyle/>
                    <a:p>
                      <a:r>
                        <a:rPr lang="en-US" sz="1050" dirty="0">
                          <a:solidFill>
                            <a:schemeClr val="tx1"/>
                          </a:solidFill>
                        </a:rPr>
                        <a:t>10</a:t>
                      </a:r>
                      <a:endParaRPr lang="en-IN" sz="1050" dirty="0">
                        <a:solidFill>
                          <a:schemeClr val="tx1"/>
                        </a:solidFill>
                      </a:endParaRPr>
                    </a:p>
                  </a:txBody>
                  <a:tcPr marT="37785" marB="37785">
                    <a:solidFill>
                      <a:schemeClr val="bg1"/>
                    </a:solidFill>
                  </a:tcPr>
                </a:tc>
                <a:tc>
                  <a:txBody>
                    <a:bodyPr/>
                    <a:lstStyle/>
                    <a:p>
                      <a:r>
                        <a:rPr lang="en-US" sz="1050" dirty="0" err="1">
                          <a:solidFill>
                            <a:schemeClr val="tx1"/>
                          </a:solidFill>
                        </a:rPr>
                        <a:t>Hascrcard</a:t>
                      </a:r>
                      <a:endParaRPr lang="en-IN" sz="1050" dirty="0">
                        <a:solidFill>
                          <a:schemeClr val="tx1"/>
                        </a:solidFill>
                      </a:endParaRPr>
                    </a:p>
                  </a:txBody>
                  <a:tcPr marT="37785" marB="37785">
                    <a:solidFill>
                      <a:schemeClr val="bg1"/>
                    </a:solidFill>
                  </a:tcPr>
                </a:tc>
                <a:tc>
                  <a:txBody>
                    <a:bodyPr/>
                    <a:lstStyle/>
                    <a:p>
                      <a:r>
                        <a:rPr lang="en-US" sz="1050" dirty="0">
                          <a:solidFill>
                            <a:schemeClr val="tx1"/>
                          </a:solidFill>
                        </a:rPr>
                        <a:t>Numeric / categorical</a:t>
                      </a:r>
                      <a:endParaRPr lang="en-IN" sz="1050" dirty="0">
                        <a:solidFill>
                          <a:schemeClr val="tx1"/>
                        </a:solidFill>
                      </a:endParaRPr>
                    </a:p>
                  </a:txBody>
                  <a:tcPr marT="37785" marB="37785">
                    <a:solidFill>
                      <a:schemeClr val="bg1"/>
                    </a:solidFill>
                  </a:tcPr>
                </a:tc>
                <a:tc>
                  <a:txBody>
                    <a:bodyPr/>
                    <a:lstStyle/>
                    <a:p>
                      <a:r>
                        <a:rPr lang="en-US" sz="1050" dirty="0">
                          <a:solidFill>
                            <a:schemeClr val="tx1"/>
                          </a:solidFill>
                        </a:rPr>
                        <a:t>Does the customer own a credit card ?</a:t>
                      </a:r>
                      <a:endParaRPr lang="en-IN" sz="1050" dirty="0">
                        <a:solidFill>
                          <a:schemeClr val="tx1"/>
                        </a:solidFill>
                      </a:endParaRPr>
                    </a:p>
                  </a:txBody>
                  <a:tcPr marT="37785" marB="37785">
                    <a:solidFill>
                      <a:schemeClr val="bg1"/>
                    </a:solidFill>
                  </a:tcPr>
                </a:tc>
                <a:extLst>
                  <a:ext uri="{0D108BD9-81ED-4DB2-BD59-A6C34878D82A}">
                    <a16:rowId xmlns:a16="http://schemas.microsoft.com/office/drawing/2014/main" val="2462386554"/>
                  </a:ext>
                </a:extLst>
              </a:tr>
              <a:tr h="756373">
                <a:tc>
                  <a:txBody>
                    <a:bodyPr/>
                    <a:lstStyle/>
                    <a:p>
                      <a:r>
                        <a:rPr lang="en-US" sz="1050" dirty="0">
                          <a:solidFill>
                            <a:schemeClr val="tx1"/>
                          </a:solidFill>
                        </a:rPr>
                        <a:t>11</a:t>
                      </a:r>
                      <a:endParaRPr lang="en-IN" sz="1050" dirty="0">
                        <a:solidFill>
                          <a:schemeClr val="tx1"/>
                        </a:solidFill>
                      </a:endParaRPr>
                    </a:p>
                  </a:txBody>
                  <a:tcPr marT="37785" marB="37785">
                    <a:solidFill>
                      <a:schemeClr val="bg1"/>
                    </a:solidFill>
                  </a:tcPr>
                </a:tc>
                <a:tc>
                  <a:txBody>
                    <a:bodyPr/>
                    <a:lstStyle/>
                    <a:p>
                      <a:r>
                        <a:rPr lang="en-US" sz="1050" dirty="0" err="1">
                          <a:solidFill>
                            <a:schemeClr val="tx1"/>
                          </a:solidFill>
                        </a:rPr>
                        <a:t>Isactivemember</a:t>
                      </a:r>
                      <a:endParaRPr lang="en-IN" sz="1050" dirty="0">
                        <a:solidFill>
                          <a:schemeClr val="tx1"/>
                        </a:solidFill>
                      </a:endParaRPr>
                    </a:p>
                  </a:txBody>
                  <a:tcPr marT="37785" marB="37785">
                    <a:solidFill>
                      <a:schemeClr val="bg1"/>
                    </a:solidFill>
                  </a:tcPr>
                </a:tc>
                <a:tc>
                  <a:txBody>
                    <a:bodyPr/>
                    <a:lstStyle/>
                    <a:p>
                      <a:r>
                        <a:rPr lang="en-US" sz="1050" dirty="0">
                          <a:solidFill>
                            <a:schemeClr val="tx1"/>
                          </a:solidFill>
                        </a:rPr>
                        <a:t>Numeric / categorical</a:t>
                      </a:r>
                      <a:endParaRPr lang="en-IN" sz="1050" dirty="0">
                        <a:solidFill>
                          <a:schemeClr val="tx1"/>
                        </a:solidFill>
                      </a:endParaRPr>
                    </a:p>
                  </a:txBody>
                  <a:tcPr marT="37785" marB="37785">
                    <a:solidFill>
                      <a:schemeClr val="bg1"/>
                    </a:solidFill>
                  </a:tcPr>
                </a:tc>
                <a:tc>
                  <a:txBody>
                    <a:bodyPr/>
                    <a:lstStyle/>
                    <a:p>
                      <a:r>
                        <a:rPr lang="en-US" sz="1050" dirty="0">
                          <a:solidFill>
                            <a:schemeClr val="tx1"/>
                          </a:solidFill>
                        </a:rPr>
                        <a:t>Is the customer still active or not ?</a:t>
                      </a:r>
                      <a:endParaRPr lang="en-IN" sz="1050" dirty="0">
                        <a:solidFill>
                          <a:schemeClr val="tx1"/>
                        </a:solidFill>
                      </a:endParaRPr>
                    </a:p>
                  </a:txBody>
                  <a:tcPr marT="37785" marB="37785">
                    <a:solidFill>
                      <a:schemeClr val="bg1"/>
                    </a:solidFill>
                  </a:tcPr>
                </a:tc>
                <a:extLst>
                  <a:ext uri="{0D108BD9-81ED-4DB2-BD59-A6C34878D82A}">
                    <a16:rowId xmlns:a16="http://schemas.microsoft.com/office/drawing/2014/main" val="2141408818"/>
                  </a:ext>
                </a:extLst>
              </a:tr>
              <a:tr h="756373">
                <a:tc>
                  <a:txBody>
                    <a:bodyPr/>
                    <a:lstStyle/>
                    <a:p>
                      <a:r>
                        <a:rPr lang="en-US" sz="1050" dirty="0">
                          <a:solidFill>
                            <a:schemeClr val="tx1"/>
                          </a:solidFill>
                        </a:rPr>
                        <a:t>12</a:t>
                      </a:r>
                    </a:p>
                  </a:txBody>
                  <a:tcPr marT="37785" marB="37785">
                    <a:solidFill>
                      <a:schemeClr val="bg1"/>
                    </a:solidFill>
                  </a:tcPr>
                </a:tc>
                <a:tc>
                  <a:txBody>
                    <a:bodyPr/>
                    <a:lstStyle/>
                    <a:p>
                      <a:r>
                        <a:rPr lang="en-US" sz="1050" dirty="0" err="1">
                          <a:solidFill>
                            <a:schemeClr val="tx1"/>
                          </a:solidFill>
                        </a:rPr>
                        <a:t>estimatedSalary</a:t>
                      </a:r>
                      <a:endParaRPr lang="en-US" sz="1050" dirty="0">
                        <a:solidFill>
                          <a:schemeClr val="tx1"/>
                        </a:solidFill>
                      </a:endParaRPr>
                    </a:p>
                  </a:txBody>
                  <a:tcPr marT="37785" marB="37785">
                    <a:solidFill>
                      <a:schemeClr val="bg1"/>
                    </a:solidFill>
                  </a:tcPr>
                </a:tc>
                <a:tc>
                  <a:txBody>
                    <a:bodyPr/>
                    <a:lstStyle/>
                    <a:p>
                      <a:r>
                        <a:rPr lang="en-US" sz="1050" dirty="0">
                          <a:solidFill>
                            <a:schemeClr val="tx1"/>
                          </a:solidFill>
                        </a:rPr>
                        <a:t>Numeric</a:t>
                      </a:r>
                      <a:endParaRPr lang="en-IN" sz="1050" dirty="0">
                        <a:solidFill>
                          <a:schemeClr val="tx1"/>
                        </a:solidFill>
                      </a:endParaRPr>
                    </a:p>
                  </a:txBody>
                  <a:tcPr marT="37785" marB="37785">
                    <a:solidFill>
                      <a:schemeClr val="bg1"/>
                    </a:solidFill>
                  </a:tcPr>
                </a:tc>
                <a:tc>
                  <a:txBody>
                    <a:bodyPr/>
                    <a:lstStyle/>
                    <a:p>
                      <a:r>
                        <a:rPr lang="en-US" sz="1050" dirty="0">
                          <a:solidFill>
                            <a:schemeClr val="tx1"/>
                          </a:solidFill>
                        </a:rPr>
                        <a:t>Salary of the customer</a:t>
                      </a:r>
                      <a:endParaRPr lang="en-IN" sz="1050" dirty="0">
                        <a:solidFill>
                          <a:schemeClr val="tx1"/>
                        </a:solidFill>
                      </a:endParaRPr>
                    </a:p>
                  </a:txBody>
                  <a:tcPr marT="37785" marB="37785">
                    <a:solidFill>
                      <a:schemeClr val="bg1"/>
                    </a:solidFill>
                  </a:tcPr>
                </a:tc>
                <a:extLst>
                  <a:ext uri="{0D108BD9-81ED-4DB2-BD59-A6C34878D82A}">
                    <a16:rowId xmlns:a16="http://schemas.microsoft.com/office/drawing/2014/main" val="2713124948"/>
                  </a:ext>
                </a:extLst>
              </a:tr>
              <a:tr h="756373">
                <a:tc>
                  <a:txBody>
                    <a:bodyPr/>
                    <a:lstStyle/>
                    <a:p>
                      <a:r>
                        <a:rPr lang="en-US" sz="1050" dirty="0">
                          <a:solidFill>
                            <a:schemeClr val="tx1"/>
                          </a:solidFill>
                        </a:rPr>
                        <a:t>13</a:t>
                      </a:r>
                    </a:p>
                  </a:txBody>
                  <a:tcPr marT="37785" marB="37785">
                    <a:solidFill>
                      <a:schemeClr val="bg1"/>
                    </a:solidFill>
                  </a:tcPr>
                </a:tc>
                <a:tc>
                  <a:txBody>
                    <a:bodyPr/>
                    <a:lstStyle/>
                    <a:p>
                      <a:r>
                        <a:rPr lang="en-US" sz="1050" dirty="0">
                          <a:solidFill>
                            <a:schemeClr val="tx1"/>
                          </a:solidFill>
                        </a:rPr>
                        <a:t>Exited</a:t>
                      </a:r>
                    </a:p>
                  </a:txBody>
                  <a:tcPr marT="37785" marB="37785">
                    <a:solidFill>
                      <a:schemeClr val="bg1"/>
                    </a:solidFill>
                  </a:tcPr>
                </a:tc>
                <a:tc>
                  <a:txBody>
                    <a:bodyPr/>
                    <a:lstStyle/>
                    <a:p>
                      <a:r>
                        <a:rPr lang="en-US" sz="1050" dirty="0">
                          <a:solidFill>
                            <a:schemeClr val="tx1"/>
                          </a:solidFill>
                        </a:rPr>
                        <a:t>Numeric / categorical</a:t>
                      </a:r>
                      <a:endParaRPr lang="en-IN" sz="1050" dirty="0">
                        <a:solidFill>
                          <a:schemeClr val="tx1"/>
                        </a:solidFill>
                      </a:endParaRPr>
                    </a:p>
                  </a:txBody>
                  <a:tcPr marT="37785" marB="37785">
                    <a:solidFill>
                      <a:schemeClr val="bg1"/>
                    </a:solidFill>
                  </a:tcPr>
                </a:tc>
                <a:tc>
                  <a:txBody>
                    <a:bodyPr/>
                    <a:lstStyle/>
                    <a:p>
                      <a:r>
                        <a:rPr lang="en-US" sz="1050" dirty="0">
                          <a:solidFill>
                            <a:schemeClr val="tx1"/>
                          </a:solidFill>
                        </a:rPr>
                        <a:t>Has the customer churned or not ? (1 -&gt; yes, 0 -&gt; no)</a:t>
                      </a:r>
                      <a:endParaRPr lang="en-IN" sz="1050" dirty="0">
                        <a:solidFill>
                          <a:schemeClr val="tx1"/>
                        </a:solidFill>
                      </a:endParaRPr>
                    </a:p>
                  </a:txBody>
                  <a:tcPr marT="37785" marB="37785">
                    <a:solidFill>
                      <a:schemeClr val="bg1"/>
                    </a:solidFill>
                  </a:tcPr>
                </a:tc>
                <a:extLst>
                  <a:ext uri="{0D108BD9-81ED-4DB2-BD59-A6C34878D82A}">
                    <a16:rowId xmlns:a16="http://schemas.microsoft.com/office/drawing/2014/main" val="929298464"/>
                  </a:ext>
                </a:extLst>
              </a:tr>
            </a:tbl>
          </a:graphicData>
        </a:graphic>
      </p:graphicFrame>
    </p:spTree>
    <p:extLst>
      <p:ext uri="{BB962C8B-B14F-4D97-AF65-F5344CB8AC3E}">
        <p14:creationId xmlns:p14="http://schemas.microsoft.com/office/powerpoint/2010/main" val="4197736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FA00A-579D-4222-8BCA-5F672349AD97}"/>
              </a:ext>
            </a:extLst>
          </p:cNvPr>
          <p:cNvSpPr>
            <a:spLocks noGrp="1"/>
          </p:cNvSpPr>
          <p:nvPr>
            <p:ph type="title"/>
          </p:nvPr>
        </p:nvSpPr>
        <p:spPr/>
        <p:txBody>
          <a:bodyPr/>
          <a:lstStyle/>
          <a:p>
            <a:r>
              <a:rPr lang="en-US" dirty="0"/>
              <a:t>Exploratory data analysis(EDA) --univariate</a:t>
            </a:r>
            <a:endParaRPr lang="en-GB" dirty="0"/>
          </a:p>
        </p:txBody>
      </p:sp>
      <p:pic>
        <p:nvPicPr>
          <p:cNvPr id="2051" name="Picture 3">
            <a:extLst>
              <a:ext uri="{FF2B5EF4-FFF2-40B4-BE49-F238E27FC236}">
                <a16:creationId xmlns:a16="http://schemas.microsoft.com/office/drawing/2014/main" id="{961943F5-D9E3-426E-A454-413811BE06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683" y="1970169"/>
            <a:ext cx="4342418" cy="450683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95166A2-C3F8-4F7C-8D04-D47527C39A83}"/>
              </a:ext>
            </a:extLst>
          </p:cNvPr>
          <p:cNvSpPr txBox="1"/>
          <p:nvPr/>
        </p:nvSpPr>
        <p:spPr>
          <a:xfrm>
            <a:off x="6096000" y="2959100"/>
            <a:ext cx="2489200" cy="901700"/>
          </a:xfrm>
          <a:prstGeom prst="rect">
            <a:avLst/>
          </a:prstGeom>
          <a:noFill/>
        </p:spPr>
        <p:txBody>
          <a:bodyPr wrap="square" rtlCol="0">
            <a:spAutoFit/>
          </a:bodyPr>
          <a:lstStyle/>
          <a:p>
            <a:endParaRPr lang="en-GB" dirty="0"/>
          </a:p>
        </p:txBody>
      </p:sp>
      <p:sp>
        <p:nvSpPr>
          <p:cNvPr id="7" name="TextBox 6">
            <a:extLst>
              <a:ext uri="{FF2B5EF4-FFF2-40B4-BE49-F238E27FC236}">
                <a16:creationId xmlns:a16="http://schemas.microsoft.com/office/drawing/2014/main" id="{3125706C-5418-4708-A8F7-904F23B4B93C}"/>
              </a:ext>
            </a:extLst>
          </p:cNvPr>
          <p:cNvSpPr txBox="1"/>
          <p:nvPr/>
        </p:nvSpPr>
        <p:spPr>
          <a:xfrm>
            <a:off x="4797101" y="2653923"/>
            <a:ext cx="6988008" cy="3139321"/>
          </a:xfrm>
          <a:prstGeom prst="rect">
            <a:avLst/>
          </a:prstGeom>
          <a:noFill/>
        </p:spPr>
        <p:txBody>
          <a:bodyPr wrap="square" rtlCol="0">
            <a:spAutoFit/>
          </a:bodyPr>
          <a:lstStyle/>
          <a:p>
            <a:pPr marL="342900" indent="-342900">
              <a:buFont typeface="+mj-lt"/>
              <a:buAutoNum type="arabicPeriod"/>
            </a:pPr>
            <a:r>
              <a:rPr lang="en-US" dirty="0"/>
              <a:t>We can observe from the graph that 20.37% of the customer are leaving from  the bank and  nearly 80 % customers are retaining .</a:t>
            </a:r>
          </a:p>
          <a:p>
            <a:pPr marL="342900" indent="-342900">
              <a:buFont typeface="+mj-lt"/>
              <a:buAutoNum type="arabicPeriod"/>
            </a:pPr>
            <a:endParaRPr lang="en-US" dirty="0"/>
          </a:p>
          <a:p>
            <a:pPr marL="342900" indent="-342900">
              <a:buFont typeface="+mj-lt"/>
              <a:buAutoNum type="arabicPeriod"/>
            </a:pPr>
            <a:r>
              <a:rPr lang="en-US" dirty="0"/>
              <a:t>So our main analysis is on these 20% populations which is 2000 customers out of 10000</a:t>
            </a:r>
          </a:p>
          <a:p>
            <a:pPr marL="342900" indent="-342900">
              <a:buFont typeface="+mj-lt"/>
              <a:buAutoNum type="arabicPeriod"/>
            </a:pPr>
            <a:endParaRPr lang="en-US" dirty="0"/>
          </a:p>
          <a:p>
            <a:pPr marL="342900" indent="-342900">
              <a:buFont typeface="+mj-lt"/>
              <a:buAutoNum type="arabicPeriod"/>
            </a:pPr>
            <a:r>
              <a:rPr lang="en-US" dirty="0"/>
              <a:t>To dig further in this and to get insights, we have to do  more analysis over the  data.</a:t>
            </a:r>
          </a:p>
          <a:p>
            <a:pPr marL="342900" indent="-342900">
              <a:buFont typeface="+mj-lt"/>
              <a:buAutoNum type="arabicPeriod"/>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1694291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1000"/>
                                        <p:tgtEl>
                                          <p:spTgt spid="2051"/>
                                        </p:tgtEl>
                                      </p:cBhvr>
                                    </p:animEffect>
                                    <p:anim calcmode="lin" valueType="num">
                                      <p:cBhvr>
                                        <p:cTn id="8" dur="1000" fill="hold"/>
                                        <p:tgtEl>
                                          <p:spTgt spid="2051"/>
                                        </p:tgtEl>
                                        <p:attrNameLst>
                                          <p:attrName>ppt_x</p:attrName>
                                        </p:attrNameLst>
                                      </p:cBhvr>
                                      <p:tavLst>
                                        <p:tav tm="0">
                                          <p:val>
                                            <p:strVal val="#ppt_x"/>
                                          </p:val>
                                        </p:tav>
                                        <p:tav tm="100000">
                                          <p:val>
                                            <p:strVal val="#ppt_x"/>
                                          </p:val>
                                        </p:tav>
                                      </p:tavLst>
                                    </p:anim>
                                    <p:anim calcmode="lin" valueType="num">
                                      <p:cBhvr>
                                        <p:cTn id="9" dur="1000" fill="hold"/>
                                        <p:tgtEl>
                                          <p:spTgt spid="205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1000"/>
                                        <p:tgtEl>
                                          <p:spTgt spid="7">
                                            <p:txEl>
                                              <p:pRg st="4" end="4"/>
                                            </p:txEl>
                                          </p:spTgt>
                                        </p:tgtEl>
                                      </p:cBhvr>
                                    </p:animEffect>
                                    <p:anim calcmode="lin" valueType="num">
                                      <p:cBhvr>
                                        <p:cTn id="29"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EA3AA-D499-4EFF-A575-6C5003972D28}"/>
              </a:ext>
            </a:extLst>
          </p:cNvPr>
          <p:cNvSpPr>
            <a:spLocks noGrp="1"/>
          </p:cNvSpPr>
          <p:nvPr>
            <p:ph type="title"/>
          </p:nvPr>
        </p:nvSpPr>
        <p:spPr>
          <a:xfrm>
            <a:off x="555792" y="901700"/>
            <a:ext cx="10836108" cy="788856"/>
          </a:xfrm>
        </p:spPr>
        <p:txBody>
          <a:bodyPr/>
          <a:lstStyle/>
          <a:p>
            <a:r>
              <a:rPr lang="en-US" dirty="0"/>
              <a:t>Univariate analysis on the numerical columns</a:t>
            </a:r>
            <a:endParaRPr lang="en-GB" dirty="0"/>
          </a:p>
        </p:txBody>
      </p:sp>
      <p:pic>
        <p:nvPicPr>
          <p:cNvPr id="8" name="Picture 7">
            <a:extLst>
              <a:ext uri="{FF2B5EF4-FFF2-40B4-BE49-F238E27FC236}">
                <a16:creationId xmlns:a16="http://schemas.microsoft.com/office/drawing/2014/main" id="{D20B8657-39E0-4542-A4B2-F3346CD9FB0A}"/>
              </a:ext>
            </a:extLst>
          </p:cNvPr>
          <p:cNvPicPr>
            <a:picLocks noChangeAspect="1"/>
          </p:cNvPicPr>
          <p:nvPr/>
        </p:nvPicPr>
        <p:blipFill>
          <a:blip r:embed="rId2"/>
          <a:stretch>
            <a:fillRect/>
          </a:stretch>
        </p:blipFill>
        <p:spPr>
          <a:xfrm>
            <a:off x="31784" y="1766756"/>
            <a:ext cx="3096106" cy="3186244"/>
          </a:xfrm>
          <a:prstGeom prst="rect">
            <a:avLst/>
          </a:prstGeom>
        </p:spPr>
      </p:pic>
      <p:pic>
        <p:nvPicPr>
          <p:cNvPr id="10" name="Picture 9">
            <a:extLst>
              <a:ext uri="{FF2B5EF4-FFF2-40B4-BE49-F238E27FC236}">
                <a16:creationId xmlns:a16="http://schemas.microsoft.com/office/drawing/2014/main" id="{73573938-B4BE-4288-BE82-C62B2B818722}"/>
              </a:ext>
            </a:extLst>
          </p:cNvPr>
          <p:cNvPicPr>
            <a:picLocks noChangeAspect="1"/>
          </p:cNvPicPr>
          <p:nvPr/>
        </p:nvPicPr>
        <p:blipFill>
          <a:blip r:embed="rId3"/>
          <a:stretch>
            <a:fillRect/>
          </a:stretch>
        </p:blipFill>
        <p:spPr>
          <a:xfrm>
            <a:off x="3125027" y="1766756"/>
            <a:ext cx="3096106" cy="3186244"/>
          </a:xfrm>
          <a:prstGeom prst="rect">
            <a:avLst/>
          </a:prstGeom>
        </p:spPr>
      </p:pic>
      <p:pic>
        <p:nvPicPr>
          <p:cNvPr id="14" name="Picture 13">
            <a:extLst>
              <a:ext uri="{FF2B5EF4-FFF2-40B4-BE49-F238E27FC236}">
                <a16:creationId xmlns:a16="http://schemas.microsoft.com/office/drawing/2014/main" id="{67C2AAB9-DD3A-4A0E-9F58-D2D8B64D826A}"/>
              </a:ext>
            </a:extLst>
          </p:cNvPr>
          <p:cNvPicPr>
            <a:picLocks noChangeAspect="1"/>
          </p:cNvPicPr>
          <p:nvPr/>
        </p:nvPicPr>
        <p:blipFill>
          <a:blip r:embed="rId4"/>
          <a:stretch>
            <a:fillRect/>
          </a:stretch>
        </p:blipFill>
        <p:spPr>
          <a:xfrm>
            <a:off x="9233693" y="1768489"/>
            <a:ext cx="2926523" cy="3184511"/>
          </a:xfrm>
          <a:prstGeom prst="rect">
            <a:avLst/>
          </a:prstGeom>
        </p:spPr>
      </p:pic>
      <p:pic>
        <p:nvPicPr>
          <p:cNvPr id="16" name="Picture 15">
            <a:extLst>
              <a:ext uri="{FF2B5EF4-FFF2-40B4-BE49-F238E27FC236}">
                <a16:creationId xmlns:a16="http://schemas.microsoft.com/office/drawing/2014/main" id="{586377BA-3BE8-48E0-B79E-F285DC99FB9D}"/>
              </a:ext>
            </a:extLst>
          </p:cNvPr>
          <p:cNvPicPr>
            <a:picLocks noChangeAspect="1"/>
          </p:cNvPicPr>
          <p:nvPr/>
        </p:nvPicPr>
        <p:blipFill>
          <a:blip r:embed="rId5"/>
          <a:stretch>
            <a:fillRect/>
          </a:stretch>
        </p:blipFill>
        <p:spPr>
          <a:xfrm>
            <a:off x="6137587" y="1766755"/>
            <a:ext cx="3096106" cy="3184511"/>
          </a:xfrm>
          <a:prstGeom prst="rect">
            <a:avLst/>
          </a:prstGeom>
        </p:spPr>
      </p:pic>
      <p:sp>
        <p:nvSpPr>
          <p:cNvPr id="18" name="TextBox 17">
            <a:extLst>
              <a:ext uri="{FF2B5EF4-FFF2-40B4-BE49-F238E27FC236}">
                <a16:creationId xmlns:a16="http://schemas.microsoft.com/office/drawing/2014/main" id="{D282ADBF-6A40-43E9-BF19-6474556427FC}"/>
              </a:ext>
            </a:extLst>
          </p:cNvPr>
          <p:cNvSpPr txBox="1"/>
          <p:nvPr/>
        </p:nvSpPr>
        <p:spPr>
          <a:xfrm>
            <a:off x="349250" y="5130800"/>
            <a:ext cx="11493500" cy="1569660"/>
          </a:xfrm>
          <a:prstGeom prst="rect">
            <a:avLst/>
          </a:prstGeom>
          <a:noFill/>
        </p:spPr>
        <p:txBody>
          <a:bodyPr wrap="square" rtlCol="0">
            <a:spAutoFit/>
          </a:bodyPr>
          <a:lstStyle/>
          <a:p>
            <a:pPr marL="342900" indent="-342900">
              <a:buFont typeface="+mj-lt"/>
              <a:buAutoNum type="arabicPeriod"/>
            </a:pPr>
            <a:r>
              <a:rPr lang="en-US" sz="1600" dirty="0"/>
              <a:t>Around 3618 customer are their whose bank balance is zero and rest have balance between 50000-200000.from this 3618 only 500 left the bank and 3118 are </a:t>
            </a:r>
            <a:r>
              <a:rPr lang="en-US" sz="1600" dirty="0" err="1"/>
              <a:t>retaining.So</a:t>
            </a:r>
            <a:r>
              <a:rPr lang="en-US" sz="1600" dirty="0"/>
              <a:t> zero balance is  not impacting.</a:t>
            </a:r>
          </a:p>
          <a:p>
            <a:pPr marL="342900" indent="-342900">
              <a:buFont typeface="+mj-lt"/>
              <a:buAutoNum type="arabicPeriod"/>
            </a:pPr>
            <a:r>
              <a:rPr lang="en-US" sz="1600" dirty="0"/>
              <a:t>Age of customer  is between 20 to 70 ,we can observe that this is normal distribution.</a:t>
            </a:r>
          </a:p>
          <a:p>
            <a:pPr marL="342900" indent="-342900">
              <a:buFont typeface="+mj-lt"/>
              <a:buAutoNum type="arabicPeriod"/>
            </a:pPr>
            <a:r>
              <a:rPr lang="en-US" sz="1600" dirty="0"/>
              <a:t>Credit Score of customer is between 400 and 800,this is also distributed  normally.</a:t>
            </a:r>
          </a:p>
          <a:p>
            <a:pPr marL="342900" indent="-342900">
              <a:buFont typeface="+mj-lt"/>
              <a:buAutoNum type="arabicPeriod"/>
            </a:pPr>
            <a:r>
              <a:rPr lang="en-US" sz="1600" dirty="0"/>
              <a:t>We have uniform distribution of </a:t>
            </a:r>
            <a:r>
              <a:rPr lang="en-US" sz="1600" dirty="0" err="1"/>
              <a:t>EstimatedSalary,so</a:t>
            </a:r>
            <a:r>
              <a:rPr lang="en-US" sz="1600" dirty="0"/>
              <a:t> in data we have all range of salary.</a:t>
            </a:r>
          </a:p>
          <a:p>
            <a:endParaRPr lang="en-GB" sz="1600" dirty="0"/>
          </a:p>
        </p:txBody>
      </p:sp>
    </p:spTree>
    <p:extLst>
      <p:ext uri="{BB962C8B-B14F-4D97-AF65-F5344CB8AC3E}">
        <p14:creationId xmlns:p14="http://schemas.microsoft.com/office/powerpoint/2010/main" val="3072049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
                                            <p:txEl>
                                              <p:pRg st="0" end="0"/>
                                            </p:txEl>
                                          </p:spTgt>
                                        </p:tgtEl>
                                        <p:attrNameLst>
                                          <p:attrName>style.visibility</p:attrName>
                                        </p:attrNameLst>
                                      </p:cBhvr>
                                      <p:to>
                                        <p:strVal val="visible"/>
                                      </p:to>
                                    </p:set>
                                    <p:animEffect transition="in" filter="fade">
                                      <p:cBhvr>
                                        <p:cTn id="14" dur="1000"/>
                                        <p:tgtEl>
                                          <p:spTgt spid="18">
                                            <p:txEl>
                                              <p:pRg st="0" end="0"/>
                                            </p:txEl>
                                          </p:spTgt>
                                        </p:tgtEl>
                                      </p:cBhvr>
                                    </p:animEffect>
                                    <p:anim calcmode="lin" valueType="num">
                                      <p:cBhvr>
                                        <p:cTn id="15"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8">
                                            <p:txEl>
                                              <p:pRg st="1" end="1"/>
                                            </p:txEl>
                                          </p:spTgt>
                                        </p:tgtEl>
                                        <p:attrNameLst>
                                          <p:attrName>style.visibility</p:attrName>
                                        </p:attrNameLst>
                                      </p:cBhvr>
                                      <p:to>
                                        <p:strVal val="visible"/>
                                      </p:to>
                                    </p:set>
                                    <p:animEffect transition="in" filter="fade">
                                      <p:cBhvr>
                                        <p:cTn id="28" dur="1000"/>
                                        <p:tgtEl>
                                          <p:spTgt spid="18">
                                            <p:txEl>
                                              <p:pRg st="1" end="1"/>
                                            </p:txEl>
                                          </p:spTgt>
                                        </p:tgtEl>
                                      </p:cBhvr>
                                    </p:animEffect>
                                    <p:anim calcmode="lin" valueType="num">
                                      <p:cBhvr>
                                        <p:cTn id="29" dur="1000" fill="hold"/>
                                        <p:tgtEl>
                                          <p:spTgt spid="18">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1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1000"/>
                                        <p:tgtEl>
                                          <p:spTgt spid="16"/>
                                        </p:tgtEl>
                                      </p:cBhvr>
                                    </p:animEffect>
                                    <p:anim calcmode="lin" valueType="num">
                                      <p:cBhvr>
                                        <p:cTn id="36" dur="1000" fill="hold"/>
                                        <p:tgtEl>
                                          <p:spTgt spid="16"/>
                                        </p:tgtEl>
                                        <p:attrNameLst>
                                          <p:attrName>ppt_x</p:attrName>
                                        </p:attrNameLst>
                                      </p:cBhvr>
                                      <p:tavLst>
                                        <p:tav tm="0">
                                          <p:val>
                                            <p:strVal val="#ppt_x"/>
                                          </p:val>
                                        </p:tav>
                                        <p:tav tm="100000">
                                          <p:val>
                                            <p:strVal val="#ppt_x"/>
                                          </p:val>
                                        </p:tav>
                                      </p:tavLst>
                                    </p:anim>
                                    <p:anim calcmode="lin" valueType="num">
                                      <p:cBhvr>
                                        <p:cTn id="3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8">
                                            <p:txEl>
                                              <p:pRg st="2" end="2"/>
                                            </p:txEl>
                                          </p:spTgt>
                                        </p:tgtEl>
                                        <p:attrNameLst>
                                          <p:attrName>style.visibility</p:attrName>
                                        </p:attrNameLst>
                                      </p:cBhvr>
                                      <p:to>
                                        <p:strVal val="visible"/>
                                      </p:to>
                                    </p:set>
                                    <p:animEffect transition="in" filter="fade">
                                      <p:cBhvr>
                                        <p:cTn id="42" dur="1000"/>
                                        <p:tgtEl>
                                          <p:spTgt spid="18">
                                            <p:txEl>
                                              <p:pRg st="2" end="2"/>
                                            </p:txEl>
                                          </p:spTgt>
                                        </p:tgtEl>
                                      </p:cBhvr>
                                    </p:animEffect>
                                    <p:anim calcmode="lin" valueType="num">
                                      <p:cBhvr>
                                        <p:cTn id="43" dur="1000" fill="hold"/>
                                        <p:tgtEl>
                                          <p:spTgt spid="18">
                                            <p:txEl>
                                              <p:pRg st="2" end="2"/>
                                            </p:txEl>
                                          </p:spTgt>
                                        </p:tgtEl>
                                        <p:attrNameLst>
                                          <p:attrName>ppt_x</p:attrName>
                                        </p:attrNameLst>
                                      </p:cBhvr>
                                      <p:tavLst>
                                        <p:tav tm="0">
                                          <p:val>
                                            <p:strVal val="#ppt_x"/>
                                          </p:val>
                                        </p:tav>
                                        <p:tav tm="100000">
                                          <p:val>
                                            <p:strVal val="#ppt_x"/>
                                          </p:val>
                                        </p:tav>
                                      </p:tavLst>
                                    </p:anim>
                                    <p:anim calcmode="lin" valueType="num">
                                      <p:cBhvr>
                                        <p:cTn id="44" dur="1000" fill="hold"/>
                                        <p:tgtEl>
                                          <p:spTgt spid="1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8">
                                            <p:txEl>
                                              <p:pRg st="3" end="3"/>
                                            </p:txEl>
                                          </p:spTgt>
                                        </p:tgtEl>
                                        <p:attrNameLst>
                                          <p:attrName>style.visibility</p:attrName>
                                        </p:attrNameLst>
                                      </p:cBhvr>
                                      <p:to>
                                        <p:strVal val="visible"/>
                                      </p:to>
                                    </p:set>
                                    <p:animEffect transition="in" filter="fade">
                                      <p:cBhvr>
                                        <p:cTn id="56" dur="1000"/>
                                        <p:tgtEl>
                                          <p:spTgt spid="18">
                                            <p:txEl>
                                              <p:pRg st="3" end="3"/>
                                            </p:txEl>
                                          </p:spTgt>
                                        </p:tgtEl>
                                      </p:cBhvr>
                                    </p:animEffect>
                                    <p:anim calcmode="lin" valueType="num">
                                      <p:cBhvr>
                                        <p:cTn id="57" dur="1000" fill="hold"/>
                                        <p:tgtEl>
                                          <p:spTgt spid="18">
                                            <p:txEl>
                                              <p:pRg st="3" end="3"/>
                                            </p:txEl>
                                          </p:spTgt>
                                        </p:tgtEl>
                                        <p:attrNameLst>
                                          <p:attrName>ppt_x</p:attrName>
                                        </p:attrNameLst>
                                      </p:cBhvr>
                                      <p:tavLst>
                                        <p:tav tm="0">
                                          <p:val>
                                            <p:strVal val="#ppt_x"/>
                                          </p:val>
                                        </p:tav>
                                        <p:tav tm="100000">
                                          <p:val>
                                            <p:strVal val="#ppt_x"/>
                                          </p:val>
                                        </p:tav>
                                      </p:tavLst>
                                    </p:anim>
                                    <p:anim calcmode="lin" valueType="num">
                                      <p:cBhvr>
                                        <p:cTn id="58" dur="1000" fill="hold"/>
                                        <p:tgtEl>
                                          <p:spTgt spid="1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BD9EC-26D8-405C-9CD2-E79E980554E3}"/>
              </a:ext>
            </a:extLst>
          </p:cNvPr>
          <p:cNvSpPr>
            <a:spLocks noGrp="1"/>
          </p:cNvSpPr>
          <p:nvPr>
            <p:ph type="title"/>
          </p:nvPr>
        </p:nvSpPr>
        <p:spPr/>
        <p:txBody>
          <a:bodyPr/>
          <a:lstStyle/>
          <a:p>
            <a:r>
              <a:rPr lang="en-US" dirty="0"/>
              <a:t>Exploratory data analysis(EDA) –bivariate </a:t>
            </a:r>
            <a:endParaRPr lang="en-GB" dirty="0"/>
          </a:p>
        </p:txBody>
      </p:sp>
      <p:pic>
        <p:nvPicPr>
          <p:cNvPr id="5" name="Picture 4">
            <a:extLst>
              <a:ext uri="{FF2B5EF4-FFF2-40B4-BE49-F238E27FC236}">
                <a16:creationId xmlns:a16="http://schemas.microsoft.com/office/drawing/2014/main" id="{2BD6ACE7-E6D9-45EE-A833-3F4EF313DAA8}"/>
              </a:ext>
            </a:extLst>
          </p:cNvPr>
          <p:cNvPicPr>
            <a:picLocks noChangeAspect="1"/>
          </p:cNvPicPr>
          <p:nvPr/>
        </p:nvPicPr>
        <p:blipFill>
          <a:blip r:embed="rId2"/>
          <a:stretch>
            <a:fillRect/>
          </a:stretch>
        </p:blipFill>
        <p:spPr>
          <a:xfrm>
            <a:off x="207963" y="1930400"/>
            <a:ext cx="4084638" cy="2465388"/>
          </a:xfrm>
          <a:prstGeom prst="rect">
            <a:avLst/>
          </a:prstGeom>
        </p:spPr>
      </p:pic>
      <p:pic>
        <p:nvPicPr>
          <p:cNvPr id="7" name="Picture 6">
            <a:extLst>
              <a:ext uri="{FF2B5EF4-FFF2-40B4-BE49-F238E27FC236}">
                <a16:creationId xmlns:a16="http://schemas.microsoft.com/office/drawing/2014/main" id="{D5720EB4-AEC2-41DB-9102-044B630B0168}"/>
              </a:ext>
            </a:extLst>
          </p:cNvPr>
          <p:cNvPicPr>
            <a:picLocks noChangeAspect="1"/>
          </p:cNvPicPr>
          <p:nvPr/>
        </p:nvPicPr>
        <p:blipFill>
          <a:blip r:embed="rId3"/>
          <a:stretch>
            <a:fillRect/>
          </a:stretch>
        </p:blipFill>
        <p:spPr>
          <a:xfrm>
            <a:off x="207963" y="4333180"/>
            <a:ext cx="4084638" cy="2349500"/>
          </a:xfrm>
          <a:prstGeom prst="rect">
            <a:avLst/>
          </a:prstGeom>
        </p:spPr>
      </p:pic>
      <p:pic>
        <p:nvPicPr>
          <p:cNvPr id="9" name="Picture 8">
            <a:extLst>
              <a:ext uri="{FF2B5EF4-FFF2-40B4-BE49-F238E27FC236}">
                <a16:creationId xmlns:a16="http://schemas.microsoft.com/office/drawing/2014/main" id="{FF6B795D-6E01-46C6-BCFE-6C337F0E17BA}"/>
              </a:ext>
            </a:extLst>
          </p:cNvPr>
          <p:cNvPicPr>
            <a:picLocks noChangeAspect="1"/>
          </p:cNvPicPr>
          <p:nvPr/>
        </p:nvPicPr>
        <p:blipFill>
          <a:blip r:embed="rId4"/>
          <a:stretch>
            <a:fillRect/>
          </a:stretch>
        </p:blipFill>
        <p:spPr>
          <a:xfrm>
            <a:off x="7785099" y="1851871"/>
            <a:ext cx="4084639" cy="2567729"/>
          </a:xfrm>
          <a:prstGeom prst="rect">
            <a:avLst/>
          </a:prstGeom>
        </p:spPr>
      </p:pic>
      <p:pic>
        <p:nvPicPr>
          <p:cNvPr id="11" name="Picture 10">
            <a:extLst>
              <a:ext uri="{FF2B5EF4-FFF2-40B4-BE49-F238E27FC236}">
                <a16:creationId xmlns:a16="http://schemas.microsoft.com/office/drawing/2014/main" id="{59B9C8AD-C7F1-4C6E-AF23-8B3776A46141}"/>
              </a:ext>
            </a:extLst>
          </p:cNvPr>
          <p:cNvPicPr>
            <a:picLocks noChangeAspect="1"/>
          </p:cNvPicPr>
          <p:nvPr/>
        </p:nvPicPr>
        <p:blipFill>
          <a:blip r:embed="rId5"/>
          <a:stretch>
            <a:fillRect/>
          </a:stretch>
        </p:blipFill>
        <p:spPr>
          <a:xfrm>
            <a:off x="7785099" y="4247238"/>
            <a:ext cx="4198938" cy="2591937"/>
          </a:xfrm>
          <a:prstGeom prst="rect">
            <a:avLst/>
          </a:prstGeom>
        </p:spPr>
      </p:pic>
      <p:sp>
        <p:nvSpPr>
          <p:cNvPr id="12" name="TextBox 11">
            <a:extLst>
              <a:ext uri="{FF2B5EF4-FFF2-40B4-BE49-F238E27FC236}">
                <a16:creationId xmlns:a16="http://schemas.microsoft.com/office/drawing/2014/main" id="{FA4C208F-B084-491F-9012-481C90A7ED86}"/>
              </a:ext>
            </a:extLst>
          </p:cNvPr>
          <p:cNvSpPr txBox="1"/>
          <p:nvPr/>
        </p:nvSpPr>
        <p:spPr>
          <a:xfrm>
            <a:off x="4406898" y="1968500"/>
            <a:ext cx="3378201" cy="5262979"/>
          </a:xfrm>
          <a:prstGeom prst="rect">
            <a:avLst/>
          </a:prstGeom>
          <a:noFill/>
        </p:spPr>
        <p:txBody>
          <a:bodyPr wrap="square" rtlCol="0">
            <a:spAutoFit/>
          </a:bodyPr>
          <a:lstStyle/>
          <a:p>
            <a:pPr marL="342900" indent="-342900">
              <a:buFont typeface="+mj-lt"/>
              <a:buAutoNum type="arabicPeriod"/>
            </a:pPr>
            <a:r>
              <a:rPr lang="en-US" sz="1400" dirty="0"/>
              <a:t>The ratio of people leaving/retaining are very low in France compare to other countries.</a:t>
            </a:r>
          </a:p>
          <a:p>
            <a:pPr marL="342900" indent="-342900">
              <a:buFont typeface="+mj-lt"/>
              <a:buAutoNum type="arabicPeriod"/>
            </a:pPr>
            <a:endParaRPr lang="en-US" sz="1400" dirty="0"/>
          </a:p>
          <a:p>
            <a:pPr marL="342900" indent="-342900">
              <a:buFont typeface="+mj-lt"/>
              <a:buAutoNum type="arabicPeriod"/>
            </a:pPr>
            <a:r>
              <a:rPr lang="en-US" sz="1400" dirty="0"/>
              <a:t>Those customer who have credit card with them are less likely to leave .we have to give some offers and discounts on applying for  credit cards</a:t>
            </a:r>
          </a:p>
          <a:p>
            <a:pPr marL="342900" indent="-342900">
              <a:buFont typeface="+mj-lt"/>
              <a:buAutoNum type="arabicPeriod"/>
            </a:pPr>
            <a:endParaRPr lang="en-US" sz="1400" dirty="0"/>
          </a:p>
          <a:p>
            <a:pPr marL="342900" indent="-342900">
              <a:buFont typeface="+mj-lt"/>
              <a:buAutoNum type="arabicPeriod"/>
            </a:pPr>
            <a:r>
              <a:rPr lang="en-US" sz="1400" dirty="0"/>
              <a:t>Females are leaving more compare to </a:t>
            </a:r>
            <a:r>
              <a:rPr lang="en-US" sz="1400" dirty="0" err="1"/>
              <a:t>males,we</a:t>
            </a:r>
            <a:r>
              <a:rPr lang="en-US" sz="1400" dirty="0"/>
              <a:t> should plan something for females customers like providing  specials offers for females customers on applying for credit card. For </a:t>
            </a:r>
            <a:r>
              <a:rPr lang="en-US" sz="1400" dirty="0" err="1"/>
              <a:t>eg,we</a:t>
            </a:r>
            <a:r>
              <a:rPr lang="en-US" sz="1400" dirty="0"/>
              <a:t> can offer some goodies to them. We can also provide cosmetics  gift vouchers  on applying for credit cards</a:t>
            </a:r>
          </a:p>
          <a:p>
            <a:pPr marL="342900" indent="-342900">
              <a:buFont typeface="+mj-lt"/>
              <a:buAutoNum type="arabicPeriod"/>
            </a:pPr>
            <a:endParaRPr lang="en-US" sz="1400" dirty="0"/>
          </a:p>
          <a:p>
            <a:pPr marL="342900" indent="-342900">
              <a:buFont typeface="+mj-lt"/>
              <a:buAutoNum type="arabicPeriod"/>
            </a:pPr>
            <a:r>
              <a:rPr lang="en-US" sz="1400" dirty="0"/>
              <a:t>Inactive members are leaving more we can ask the reason from them directly over a call or take a feedback via mail or message.</a:t>
            </a:r>
          </a:p>
          <a:p>
            <a:pPr marL="342900" indent="-342900">
              <a:buFont typeface="+mj-lt"/>
              <a:buAutoNum type="arabicPeriod"/>
            </a:pPr>
            <a:endParaRPr lang="en-US" sz="1400" dirty="0"/>
          </a:p>
          <a:p>
            <a:r>
              <a:rPr lang="en-US" sz="1400" dirty="0"/>
              <a:t> </a:t>
            </a:r>
            <a:endParaRPr lang="en-GB" sz="1400" dirty="0"/>
          </a:p>
        </p:txBody>
      </p:sp>
    </p:spTree>
    <p:extLst>
      <p:ext uri="{BB962C8B-B14F-4D97-AF65-F5344CB8AC3E}">
        <p14:creationId xmlns:p14="http://schemas.microsoft.com/office/powerpoint/2010/main" val="231868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1000"/>
                                        <p:tgtEl>
                                          <p:spTgt spid="12">
                                            <p:txEl>
                                              <p:pRg st="0" end="0"/>
                                            </p:txEl>
                                          </p:spTgt>
                                        </p:tgtEl>
                                      </p:cBhvr>
                                    </p:animEffect>
                                    <p:anim calcmode="lin" valueType="num">
                                      <p:cBhvr>
                                        <p:cTn id="13"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2">
                                            <p:txEl>
                                              <p:pRg st="2" end="2"/>
                                            </p:txEl>
                                          </p:spTgt>
                                        </p:tgtEl>
                                        <p:attrNameLst>
                                          <p:attrName>style.visibility</p:attrName>
                                        </p:attrNameLst>
                                      </p:cBhvr>
                                      <p:to>
                                        <p:strVal val="visible"/>
                                      </p:to>
                                    </p:set>
                                    <p:animEffect transition="in" filter="fade">
                                      <p:cBhvr>
                                        <p:cTn id="24" dur="1000"/>
                                        <p:tgtEl>
                                          <p:spTgt spid="12">
                                            <p:txEl>
                                              <p:pRg st="2" end="2"/>
                                            </p:txEl>
                                          </p:spTgt>
                                        </p:tgtEl>
                                      </p:cBhvr>
                                    </p:animEffect>
                                    <p:anim calcmode="lin" valueType="num">
                                      <p:cBhvr>
                                        <p:cTn id="25"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arn(inVertical)">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2">
                                            <p:txEl>
                                              <p:pRg st="4" end="4"/>
                                            </p:txEl>
                                          </p:spTgt>
                                        </p:tgtEl>
                                        <p:attrNameLst>
                                          <p:attrName>style.visibility</p:attrName>
                                        </p:attrNameLst>
                                      </p:cBhvr>
                                      <p:to>
                                        <p:strVal val="visible"/>
                                      </p:to>
                                    </p:set>
                                    <p:animEffect transition="in" filter="fade">
                                      <p:cBhvr>
                                        <p:cTn id="36" dur="1000"/>
                                        <p:tgtEl>
                                          <p:spTgt spid="12">
                                            <p:txEl>
                                              <p:pRg st="4" end="4"/>
                                            </p:txEl>
                                          </p:spTgt>
                                        </p:tgtEl>
                                      </p:cBhvr>
                                    </p:animEffect>
                                    <p:anim calcmode="lin" valueType="num">
                                      <p:cBhvr>
                                        <p:cTn id="37"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barn(inVertical)">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12">
                                            <p:txEl>
                                              <p:pRg st="6" end="6"/>
                                            </p:txEl>
                                          </p:spTgt>
                                        </p:tgtEl>
                                        <p:attrNameLst>
                                          <p:attrName>style.visibility</p:attrName>
                                        </p:attrNameLst>
                                      </p:cBhvr>
                                      <p:to>
                                        <p:strVal val="visible"/>
                                      </p:to>
                                    </p:set>
                                    <p:animEffect transition="in" filter="fade">
                                      <p:cBhvr>
                                        <p:cTn id="48" dur="1000"/>
                                        <p:tgtEl>
                                          <p:spTgt spid="12">
                                            <p:txEl>
                                              <p:pRg st="6" end="6"/>
                                            </p:txEl>
                                          </p:spTgt>
                                        </p:tgtEl>
                                      </p:cBhvr>
                                    </p:animEffect>
                                    <p:anim calcmode="lin" valueType="num">
                                      <p:cBhvr>
                                        <p:cTn id="49" dur="1000" fill="hold"/>
                                        <p:tgtEl>
                                          <p:spTgt spid="12">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1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32010F-57C4-4830-9959-12BDD952AF8F}"/>
              </a:ext>
            </a:extLst>
          </p:cNvPr>
          <p:cNvSpPr>
            <a:spLocks noGrp="1"/>
          </p:cNvSpPr>
          <p:nvPr>
            <p:ph type="title"/>
          </p:nvPr>
        </p:nvSpPr>
        <p:spPr>
          <a:xfrm>
            <a:off x="581025" y="701675"/>
            <a:ext cx="11029950" cy="1014413"/>
          </a:xfrm>
        </p:spPr>
        <p:txBody>
          <a:bodyPr/>
          <a:lstStyle/>
          <a:p>
            <a:r>
              <a:rPr lang="en-US" dirty="0"/>
              <a:t>Model building</a:t>
            </a:r>
            <a:endParaRPr lang="en-GB" dirty="0"/>
          </a:p>
        </p:txBody>
      </p:sp>
      <p:pic>
        <p:nvPicPr>
          <p:cNvPr id="5" name="Picture 2">
            <a:extLst>
              <a:ext uri="{FF2B5EF4-FFF2-40B4-BE49-F238E27FC236}">
                <a16:creationId xmlns:a16="http://schemas.microsoft.com/office/drawing/2014/main" id="{99656794-E053-41D1-B36C-C58A6A4F28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501" y="2307990"/>
            <a:ext cx="5689499" cy="384833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E17FFDD-9386-4535-A95A-E141772EC499}"/>
              </a:ext>
            </a:extLst>
          </p:cNvPr>
          <p:cNvSpPr txBox="1"/>
          <p:nvPr/>
        </p:nvSpPr>
        <p:spPr>
          <a:xfrm>
            <a:off x="5956300" y="2082800"/>
            <a:ext cx="5461000" cy="3970318"/>
          </a:xfrm>
          <a:prstGeom prst="rect">
            <a:avLst/>
          </a:prstGeom>
          <a:noFill/>
        </p:spPr>
        <p:txBody>
          <a:bodyPr wrap="square" rtlCol="0">
            <a:spAutoFit/>
          </a:bodyPr>
          <a:lstStyle/>
          <a:p>
            <a:pPr marL="342900" indent="-342900">
              <a:buFont typeface="+mj-lt"/>
              <a:buAutoNum type="arabicPeriod"/>
            </a:pPr>
            <a:r>
              <a:rPr lang="en-US" dirty="0"/>
              <a:t>Planning cycle: -(Choosing the right algorithm . Understanding data)</a:t>
            </a:r>
          </a:p>
          <a:p>
            <a:pPr marL="342900" indent="-342900">
              <a:buFont typeface="+mj-lt"/>
              <a:buAutoNum type="arabicPeriod"/>
            </a:pPr>
            <a:endParaRPr lang="en-US" dirty="0"/>
          </a:p>
          <a:p>
            <a:pPr marL="342900" indent="-342900">
              <a:buFont typeface="+mj-lt"/>
              <a:buAutoNum type="arabicPeriod"/>
            </a:pPr>
            <a:r>
              <a:rPr lang="en-US" dirty="0"/>
              <a:t>Investigation of requirements:-what we are looking for.</a:t>
            </a:r>
          </a:p>
          <a:p>
            <a:pPr marL="342900" indent="-342900">
              <a:buFont typeface="+mj-lt"/>
              <a:buAutoNum type="arabicPeriod"/>
            </a:pPr>
            <a:endParaRPr lang="en-US" dirty="0"/>
          </a:p>
          <a:p>
            <a:pPr marL="342900" indent="-342900">
              <a:buFont typeface="+mj-lt"/>
              <a:buAutoNum type="arabicPeriod"/>
            </a:pPr>
            <a:r>
              <a:rPr lang="en-US" dirty="0"/>
              <a:t>Design:-model building and fitting</a:t>
            </a:r>
          </a:p>
          <a:p>
            <a:pPr marL="342900" indent="-342900">
              <a:buFont typeface="+mj-lt"/>
              <a:buAutoNum type="arabicPeriod"/>
            </a:pPr>
            <a:endParaRPr lang="en-US" dirty="0"/>
          </a:p>
          <a:p>
            <a:pPr marL="342900" indent="-342900">
              <a:buFont typeface="+mj-lt"/>
              <a:buAutoNum type="arabicPeriod"/>
            </a:pPr>
            <a:r>
              <a:rPr lang="en-US" dirty="0"/>
              <a:t>Implementation-predicting the values</a:t>
            </a:r>
          </a:p>
          <a:p>
            <a:pPr marL="342900" indent="-342900">
              <a:buFont typeface="+mj-lt"/>
              <a:buAutoNum type="arabicPeriod"/>
            </a:pPr>
            <a:endParaRPr lang="en-US" dirty="0"/>
          </a:p>
          <a:p>
            <a:pPr marL="342900" indent="-342900">
              <a:buFont typeface="+mj-lt"/>
              <a:buAutoNum type="arabicPeriod"/>
            </a:pPr>
            <a:r>
              <a:rPr lang="en-US" dirty="0"/>
              <a:t> Testing-comparison of original and predicted  values</a:t>
            </a:r>
          </a:p>
          <a:p>
            <a:r>
              <a:rPr lang="en-US" dirty="0"/>
              <a:t> </a:t>
            </a:r>
          </a:p>
          <a:p>
            <a:r>
              <a:rPr lang="en-US" dirty="0"/>
              <a:t>6.   Evaluation :-evaluating  the model using inbuild techniques like confusion matrix</a:t>
            </a:r>
          </a:p>
        </p:txBody>
      </p:sp>
    </p:spTree>
    <p:extLst>
      <p:ext uri="{BB962C8B-B14F-4D97-AF65-F5344CB8AC3E}">
        <p14:creationId xmlns:p14="http://schemas.microsoft.com/office/powerpoint/2010/main" val="1016079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down)">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wipe(down)">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wipe(down)">
                                      <p:cBhvr>
                                        <p:cTn id="27" dur="500"/>
                                        <p:tgtEl>
                                          <p:spTgt spid="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xEl>
                                              <p:pRg st="8" end="8"/>
                                            </p:txEl>
                                          </p:spTgt>
                                        </p:tgtEl>
                                        <p:attrNameLst>
                                          <p:attrName>style.visibility</p:attrName>
                                        </p:attrNameLst>
                                      </p:cBhvr>
                                      <p:to>
                                        <p:strVal val="visible"/>
                                      </p:to>
                                    </p:set>
                                    <p:animEffect transition="in" filter="wipe(down)">
                                      <p:cBhvr>
                                        <p:cTn id="32" dur="500"/>
                                        <p:tgtEl>
                                          <p:spTgt spid="6">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animEffect transition="in" filter="barn(inVertical)">
                                      <p:cBhvr>
                                        <p:cTn id="37"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04926B4-943B-4FDA-80B7-51E58BD9EF1F}"/>
              </a:ext>
            </a:extLst>
          </p:cNvPr>
          <p:cNvSpPr>
            <a:spLocks noGrp="1"/>
          </p:cNvSpPr>
          <p:nvPr>
            <p:ph type="ctrTitle"/>
          </p:nvPr>
        </p:nvSpPr>
        <p:spPr/>
        <p:txBody>
          <a:bodyPr>
            <a:normAutofit/>
          </a:bodyPr>
          <a:lstStyle/>
          <a:p>
            <a:r>
              <a:rPr lang="en-US" sz="2800" dirty="0">
                <a:solidFill>
                  <a:schemeClr val="bg1"/>
                </a:solidFill>
              </a:rPr>
              <a:t>Logistic Regression</a:t>
            </a:r>
            <a:br>
              <a:rPr lang="en-GB" sz="2800" dirty="0">
                <a:solidFill>
                  <a:schemeClr val="bg1"/>
                </a:solidFill>
              </a:rPr>
            </a:br>
            <a:endParaRPr lang="en-GB" dirty="0"/>
          </a:p>
        </p:txBody>
      </p:sp>
      <p:sp>
        <p:nvSpPr>
          <p:cNvPr id="31" name="Text Placeholder 30">
            <a:extLst>
              <a:ext uri="{FF2B5EF4-FFF2-40B4-BE49-F238E27FC236}">
                <a16:creationId xmlns:a16="http://schemas.microsoft.com/office/drawing/2014/main" id="{6D3507FB-1A79-413B-8F5C-0A907DCF797E}"/>
              </a:ext>
            </a:extLst>
          </p:cNvPr>
          <p:cNvSpPr>
            <a:spLocks noGrp="1"/>
          </p:cNvSpPr>
          <p:nvPr>
            <p:ph type="subTitle" idx="1"/>
          </p:nvPr>
        </p:nvSpPr>
        <p:spPr/>
        <p:txBody>
          <a:bodyPr>
            <a:normAutofit lnSpcReduction="10000"/>
          </a:bodyPr>
          <a:lstStyle/>
          <a:p>
            <a:pPr algn="ctr"/>
            <a:r>
              <a:rPr kumimoji="0" lang="en-US" altLang="en-US" sz="11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LR: (0.810526)</a:t>
            </a:r>
          </a:p>
          <a:p>
            <a:pPr algn="ctr"/>
            <a:r>
              <a:rPr kumimoji="0" lang="en-US" altLang="en-US" sz="11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Accuracy Score = 0.810 </a:t>
            </a:r>
          </a:p>
          <a:p>
            <a:endParaRPr lang="en-GB" dirty="0"/>
          </a:p>
        </p:txBody>
      </p:sp>
      <p:sp>
        <p:nvSpPr>
          <p:cNvPr id="13" name="Rectangle 2">
            <a:extLst>
              <a:ext uri="{FF2B5EF4-FFF2-40B4-BE49-F238E27FC236}">
                <a16:creationId xmlns:a16="http://schemas.microsoft.com/office/drawing/2014/main" id="{34BF8D61-0B2A-491D-8E9B-498ABA993DE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3" name="Picture 22">
            <a:extLst>
              <a:ext uri="{FF2B5EF4-FFF2-40B4-BE49-F238E27FC236}">
                <a16:creationId xmlns:a16="http://schemas.microsoft.com/office/drawing/2014/main" id="{A8307AA2-19EA-4EF1-A83D-D5EFBA677FF0}"/>
              </a:ext>
            </a:extLst>
          </p:cNvPr>
          <p:cNvPicPr>
            <a:picLocks noChangeAspect="1"/>
          </p:cNvPicPr>
          <p:nvPr/>
        </p:nvPicPr>
        <p:blipFill>
          <a:blip r:embed="rId2"/>
          <a:stretch>
            <a:fillRect/>
          </a:stretch>
        </p:blipFill>
        <p:spPr>
          <a:xfrm>
            <a:off x="6522779" y="3080471"/>
            <a:ext cx="4715064" cy="3297355"/>
          </a:xfrm>
          <a:prstGeom prst="rect">
            <a:avLst/>
          </a:prstGeom>
        </p:spPr>
      </p:pic>
      <p:sp>
        <p:nvSpPr>
          <p:cNvPr id="5130" name="TextBox 5129">
            <a:extLst>
              <a:ext uri="{FF2B5EF4-FFF2-40B4-BE49-F238E27FC236}">
                <a16:creationId xmlns:a16="http://schemas.microsoft.com/office/drawing/2014/main" id="{AC0086FC-5D0C-4CC3-81F9-A5D953AF666D}"/>
              </a:ext>
            </a:extLst>
          </p:cNvPr>
          <p:cNvSpPr txBox="1"/>
          <p:nvPr/>
        </p:nvSpPr>
        <p:spPr>
          <a:xfrm>
            <a:off x="514946" y="140898"/>
            <a:ext cx="3828454" cy="646331"/>
          </a:xfrm>
          <a:prstGeom prst="rect">
            <a:avLst/>
          </a:prstGeom>
          <a:noFill/>
        </p:spPr>
        <p:txBody>
          <a:bodyPr wrap="square" rtlCol="0">
            <a:spAutoFit/>
          </a:bodyPr>
          <a:lstStyle/>
          <a:p>
            <a:r>
              <a:rPr lang="en-US" sz="1800" dirty="0"/>
              <a:t>Classification Report</a:t>
            </a:r>
          </a:p>
          <a:p>
            <a:endParaRPr lang="en-GB" dirty="0"/>
          </a:p>
        </p:txBody>
      </p:sp>
      <p:sp>
        <p:nvSpPr>
          <p:cNvPr id="5131" name="TextBox 5130">
            <a:extLst>
              <a:ext uri="{FF2B5EF4-FFF2-40B4-BE49-F238E27FC236}">
                <a16:creationId xmlns:a16="http://schemas.microsoft.com/office/drawing/2014/main" id="{FAB53BE5-8EB2-4442-B264-B954D4C1A7EE}"/>
              </a:ext>
            </a:extLst>
          </p:cNvPr>
          <p:cNvSpPr txBox="1"/>
          <p:nvPr/>
        </p:nvSpPr>
        <p:spPr>
          <a:xfrm>
            <a:off x="5041902" y="128740"/>
            <a:ext cx="2806700" cy="646331"/>
          </a:xfrm>
          <a:prstGeom prst="rect">
            <a:avLst/>
          </a:prstGeom>
          <a:noFill/>
        </p:spPr>
        <p:txBody>
          <a:bodyPr wrap="square" rtlCol="0">
            <a:spAutoFit/>
          </a:bodyPr>
          <a:lstStyle/>
          <a:p>
            <a:r>
              <a:rPr lang="en-US" sz="1800" dirty="0"/>
              <a:t>Confusion Matrix</a:t>
            </a:r>
          </a:p>
          <a:p>
            <a:endParaRPr lang="en-GB" dirty="0"/>
          </a:p>
        </p:txBody>
      </p:sp>
      <p:sp>
        <p:nvSpPr>
          <p:cNvPr id="5132" name="TextBox 5131">
            <a:extLst>
              <a:ext uri="{FF2B5EF4-FFF2-40B4-BE49-F238E27FC236}">
                <a16:creationId xmlns:a16="http://schemas.microsoft.com/office/drawing/2014/main" id="{24FC14A3-FF1E-49B3-931E-57963B26D685}"/>
              </a:ext>
            </a:extLst>
          </p:cNvPr>
          <p:cNvSpPr txBox="1"/>
          <p:nvPr/>
        </p:nvSpPr>
        <p:spPr>
          <a:xfrm>
            <a:off x="8128000" y="140898"/>
            <a:ext cx="2545754" cy="369332"/>
          </a:xfrm>
          <a:prstGeom prst="rect">
            <a:avLst/>
          </a:prstGeom>
          <a:noFill/>
        </p:spPr>
        <p:txBody>
          <a:bodyPr wrap="square" rtlCol="0">
            <a:spAutoFit/>
          </a:bodyPr>
          <a:lstStyle/>
          <a:p>
            <a:r>
              <a:rPr lang="en-US" dirty="0"/>
              <a:t>Actual VS Predicted</a:t>
            </a:r>
            <a:endParaRPr lang="en-GB" dirty="0"/>
          </a:p>
        </p:txBody>
      </p:sp>
      <p:sp>
        <p:nvSpPr>
          <p:cNvPr id="5137" name="Arrow: Pentagon 5136">
            <a:extLst>
              <a:ext uri="{FF2B5EF4-FFF2-40B4-BE49-F238E27FC236}">
                <a16:creationId xmlns:a16="http://schemas.microsoft.com/office/drawing/2014/main" id="{EDD5D900-7942-43B9-AAA2-DA87DFAABC82}"/>
              </a:ext>
            </a:extLst>
          </p:cNvPr>
          <p:cNvSpPr/>
          <p:nvPr/>
        </p:nvSpPr>
        <p:spPr>
          <a:xfrm>
            <a:off x="631991" y="3359464"/>
            <a:ext cx="4775200" cy="787400"/>
          </a:xfrm>
          <a:prstGeom prst="homePlat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tlCol="0" anchor="ctr"/>
          <a:lstStyle/>
          <a:p>
            <a:pPr algn="ctr"/>
            <a:r>
              <a:rPr lang="en-GB" dirty="0"/>
              <a:t>Logistic Regression</a:t>
            </a:r>
          </a:p>
        </p:txBody>
      </p:sp>
      <p:sp>
        <p:nvSpPr>
          <p:cNvPr id="54" name="Arrow: Pentagon 53">
            <a:extLst>
              <a:ext uri="{FF2B5EF4-FFF2-40B4-BE49-F238E27FC236}">
                <a16:creationId xmlns:a16="http://schemas.microsoft.com/office/drawing/2014/main" id="{FC6A3293-76BC-4E61-B5A1-5B19FB50A4A8}"/>
              </a:ext>
            </a:extLst>
          </p:cNvPr>
          <p:cNvSpPr/>
          <p:nvPr/>
        </p:nvSpPr>
        <p:spPr>
          <a:xfrm>
            <a:off x="619291" y="4637583"/>
            <a:ext cx="4775200" cy="787400"/>
          </a:xfrm>
          <a:prstGeom prst="homePlat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tlCol="0" anchor="ctr"/>
          <a:lstStyle/>
          <a:p>
            <a:pPr algn="ctr"/>
            <a:r>
              <a:rPr lang="en-GB" dirty="0"/>
              <a:t>LR: (0.810526)</a:t>
            </a:r>
          </a:p>
          <a:p>
            <a:pPr algn="ctr"/>
            <a:r>
              <a:rPr lang="en-GB" dirty="0"/>
              <a:t>Accuracy Score = 0.8105263157894737</a:t>
            </a:r>
          </a:p>
        </p:txBody>
      </p:sp>
      <p:pic>
        <p:nvPicPr>
          <p:cNvPr id="5141" name="Picture 5140">
            <a:extLst>
              <a:ext uri="{FF2B5EF4-FFF2-40B4-BE49-F238E27FC236}">
                <a16:creationId xmlns:a16="http://schemas.microsoft.com/office/drawing/2014/main" id="{7427621C-A58F-40F4-9891-926CDEEDC2CA}"/>
              </a:ext>
            </a:extLst>
          </p:cNvPr>
          <p:cNvPicPr>
            <a:picLocks noChangeAspect="1"/>
          </p:cNvPicPr>
          <p:nvPr/>
        </p:nvPicPr>
        <p:blipFill>
          <a:blip r:embed="rId3"/>
          <a:stretch>
            <a:fillRect/>
          </a:stretch>
        </p:blipFill>
        <p:spPr>
          <a:xfrm>
            <a:off x="0" y="801753"/>
            <a:ext cx="4412547" cy="2066992"/>
          </a:xfrm>
          <a:prstGeom prst="rect">
            <a:avLst/>
          </a:prstGeom>
        </p:spPr>
      </p:pic>
      <p:pic>
        <p:nvPicPr>
          <p:cNvPr id="5143" name="Picture 5142">
            <a:extLst>
              <a:ext uri="{FF2B5EF4-FFF2-40B4-BE49-F238E27FC236}">
                <a16:creationId xmlns:a16="http://schemas.microsoft.com/office/drawing/2014/main" id="{AB9BBDA7-0BF1-4577-B4F3-E56124190687}"/>
              </a:ext>
            </a:extLst>
          </p:cNvPr>
          <p:cNvPicPr>
            <a:picLocks noChangeAspect="1"/>
          </p:cNvPicPr>
          <p:nvPr/>
        </p:nvPicPr>
        <p:blipFill>
          <a:blip r:embed="rId4"/>
          <a:stretch>
            <a:fillRect/>
          </a:stretch>
        </p:blipFill>
        <p:spPr>
          <a:xfrm>
            <a:off x="4670486" y="988387"/>
            <a:ext cx="3151310" cy="1385993"/>
          </a:xfrm>
          <a:prstGeom prst="rect">
            <a:avLst/>
          </a:prstGeom>
        </p:spPr>
      </p:pic>
      <p:pic>
        <p:nvPicPr>
          <p:cNvPr id="5147" name="Picture 5146">
            <a:extLst>
              <a:ext uri="{FF2B5EF4-FFF2-40B4-BE49-F238E27FC236}">
                <a16:creationId xmlns:a16="http://schemas.microsoft.com/office/drawing/2014/main" id="{2EF6E99C-6A7A-4DE2-B46F-D5792E0217A6}"/>
              </a:ext>
            </a:extLst>
          </p:cNvPr>
          <p:cNvPicPr>
            <a:picLocks noChangeAspect="1"/>
          </p:cNvPicPr>
          <p:nvPr/>
        </p:nvPicPr>
        <p:blipFill>
          <a:blip r:embed="rId5"/>
          <a:stretch>
            <a:fillRect/>
          </a:stretch>
        </p:blipFill>
        <p:spPr>
          <a:xfrm>
            <a:off x="8086533" y="806177"/>
            <a:ext cx="3151310" cy="1821851"/>
          </a:xfrm>
          <a:prstGeom prst="rect">
            <a:avLst/>
          </a:prstGeom>
        </p:spPr>
      </p:pic>
    </p:spTree>
    <p:extLst>
      <p:ext uri="{BB962C8B-B14F-4D97-AF65-F5344CB8AC3E}">
        <p14:creationId xmlns:p14="http://schemas.microsoft.com/office/powerpoint/2010/main" val="161445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1000"/>
                                        <p:tgtEl>
                                          <p:spTgt spid="54"/>
                                        </p:tgtEl>
                                      </p:cBhvr>
                                    </p:animEffect>
                                    <p:anim calcmode="lin" valueType="num">
                                      <p:cBhvr>
                                        <p:cTn id="8" dur="1000" fill="hold"/>
                                        <p:tgtEl>
                                          <p:spTgt spid="54"/>
                                        </p:tgtEl>
                                        <p:attrNameLst>
                                          <p:attrName>ppt_x</p:attrName>
                                        </p:attrNameLst>
                                      </p:cBhvr>
                                      <p:tavLst>
                                        <p:tav tm="0">
                                          <p:val>
                                            <p:strVal val="#ppt_x"/>
                                          </p:val>
                                        </p:tav>
                                        <p:tav tm="100000">
                                          <p:val>
                                            <p:strVal val="#ppt_x"/>
                                          </p:val>
                                        </p:tav>
                                      </p:tavLst>
                                    </p:anim>
                                    <p:anim calcmode="lin" valueType="num">
                                      <p:cBhvr>
                                        <p:cTn id="9" dur="1000" fill="hold"/>
                                        <p:tgtEl>
                                          <p:spTgt spid="5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137"/>
                                        </p:tgtEl>
                                        <p:attrNameLst>
                                          <p:attrName>style.visibility</p:attrName>
                                        </p:attrNameLst>
                                      </p:cBhvr>
                                      <p:to>
                                        <p:strVal val="visible"/>
                                      </p:to>
                                    </p:set>
                                    <p:animEffect transition="in" filter="fade">
                                      <p:cBhvr>
                                        <p:cTn id="12" dur="1000"/>
                                        <p:tgtEl>
                                          <p:spTgt spid="5137"/>
                                        </p:tgtEl>
                                      </p:cBhvr>
                                    </p:animEffect>
                                    <p:anim calcmode="lin" valueType="num">
                                      <p:cBhvr>
                                        <p:cTn id="13" dur="1000" fill="hold"/>
                                        <p:tgtEl>
                                          <p:spTgt spid="5137"/>
                                        </p:tgtEl>
                                        <p:attrNameLst>
                                          <p:attrName>ppt_x</p:attrName>
                                        </p:attrNameLst>
                                      </p:cBhvr>
                                      <p:tavLst>
                                        <p:tav tm="0">
                                          <p:val>
                                            <p:strVal val="#ppt_x"/>
                                          </p:val>
                                        </p:tav>
                                        <p:tav tm="100000">
                                          <p:val>
                                            <p:strVal val="#ppt_x"/>
                                          </p:val>
                                        </p:tav>
                                      </p:tavLst>
                                    </p:anim>
                                    <p:anim calcmode="lin" valueType="num">
                                      <p:cBhvr>
                                        <p:cTn id="14" dur="1000" fill="hold"/>
                                        <p:tgtEl>
                                          <p:spTgt spid="513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131"/>
                                        </p:tgtEl>
                                        <p:attrNameLst>
                                          <p:attrName>style.visibility</p:attrName>
                                        </p:attrNameLst>
                                      </p:cBhvr>
                                      <p:to>
                                        <p:strVal val="visible"/>
                                      </p:to>
                                    </p:set>
                                    <p:animEffect transition="in" filter="barn(inVertical)">
                                      <p:cBhvr>
                                        <p:cTn id="19" dur="500"/>
                                        <p:tgtEl>
                                          <p:spTgt spid="5131"/>
                                        </p:tgtEl>
                                      </p:cBhvr>
                                    </p:animEffect>
                                  </p:childTnLst>
                                </p:cTn>
                              </p:par>
                              <p:par>
                                <p:cTn id="20" presetID="16" presetClass="entr" presetSubtype="21" fill="hold" nodeType="withEffect">
                                  <p:stCondLst>
                                    <p:cond delay="0"/>
                                  </p:stCondLst>
                                  <p:childTnLst>
                                    <p:set>
                                      <p:cBhvr>
                                        <p:cTn id="21" dur="1" fill="hold">
                                          <p:stCondLst>
                                            <p:cond delay="0"/>
                                          </p:stCondLst>
                                        </p:cTn>
                                        <p:tgtEl>
                                          <p:spTgt spid="5143"/>
                                        </p:tgtEl>
                                        <p:attrNameLst>
                                          <p:attrName>style.visibility</p:attrName>
                                        </p:attrNameLst>
                                      </p:cBhvr>
                                      <p:to>
                                        <p:strVal val="visible"/>
                                      </p:to>
                                    </p:set>
                                    <p:animEffect transition="in" filter="barn(inVertical)">
                                      <p:cBhvr>
                                        <p:cTn id="22" dur="500"/>
                                        <p:tgtEl>
                                          <p:spTgt spid="514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5130"/>
                                        </p:tgtEl>
                                        <p:attrNameLst>
                                          <p:attrName>style.visibility</p:attrName>
                                        </p:attrNameLst>
                                      </p:cBhvr>
                                      <p:to>
                                        <p:strVal val="visible"/>
                                      </p:to>
                                    </p:set>
                                    <p:animEffect transition="in" filter="barn(inVertical)">
                                      <p:cBhvr>
                                        <p:cTn id="27" dur="500"/>
                                        <p:tgtEl>
                                          <p:spTgt spid="5130"/>
                                        </p:tgtEl>
                                      </p:cBhvr>
                                    </p:animEffect>
                                  </p:childTnLst>
                                </p:cTn>
                              </p:par>
                              <p:par>
                                <p:cTn id="28" presetID="16" presetClass="entr" presetSubtype="21" fill="hold" nodeType="withEffect">
                                  <p:stCondLst>
                                    <p:cond delay="0"/>
                                  </p:stCondLst>
                                  <p:childTnLst>
                                    <p:set>
                                      <p:cBhvr>
                                        <p:cTn id="29" dur="1" fill="hold">
                                          <p:stCondLst>
                                            <p:cond delay="0"/>
                                          </p:stCondLst>
                                        </p:cTn>
                                        <p:tgtEl>
                                          <p:spTgt spid="5141"/>
                                        </p:tgtEl>
                                        <p:attrNameLst>
                                          <p:attrName>style.visibility</p:attrName>
                                        </p:attrNameLst>
                                      </p:cBhvr>
                                      <p:to>
                                        <p:strVal val="visible"/>
                                      </p:to>
                                    </p:set>
                                    <p:animEffect transition="in" filter="barn(inVertical)">
                                      <p:cBhvr>
                                        <p:cTn id="30" dur="500"/>
                                        <p:tgtEl>
                                          <p:spTgt spid="5141"/>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barn(inVertical)">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5132"/>
                                        </p:tgtEl>
                                        <p:attrNameLst>
                                          <p:attrName>style.visibility</p:attrName>
                                        </p:attrNameLst>
                                      </p:cBhvr>
                                      <p:to>
                                        <p:strVal val="visible"/>
                                      </p:to>
                                    </p:set>
                                    <p:animEffect transition="in" filter="barn(inVertical)">
                                      <p:cBhvr>
                                        <p:cTn id="40" dur="500"/>
                                        <p:tgtEl>
                                          <p:spTgt spid="5132"/>
                                        </p:tgtEl>
                                      </p:cBhvr>
                                    </p:animEffect>
                                  </p:childTnLst>
                                </p:cTn>
                              </p:par>
                              <p:par>
                                <p:cTn id="41" presetID="16" presetClass="entr" presetSubtype="21" fill="hold" nodeType="withEffect">
                                  <p:stCondLst>
                                    <p:cond delay="0"/>
                                  </p:stCondLst>
                                  <p:childTnLst>
                                    <p:set>
                                      <p:cBhvr>
                                        <p:cTn id="42" dur="1" fill="hold">
                                          <p:stCondLst>
                                            <p:cond delay="0"/>
                                          </p:stCondLst>
                                        </p:cTn>
                                        <p:tgtEl>
                                          <p:spTgt spid="5147"/>
                                        </p:tgtEl>
                                        <p:attrNameLst>
                                          <p:attrName>style.visibility</p:attrName>
                                        </p:attrNameLst>
                                      </p:cBhvr>
                                      <p:to>
                                        <p:strVal val="visible"/>
                                      </p:to>
                                    </p:set>
                                    <p:animEffect transition="in" filter="barn(inVertical)">
                                      <p:cBhvr>
                                        <p:cTn id="43" dur="500"/>
                                        <p:tgtEl>
                                          <p:spTgt spid="5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 grpId="0"/>
      <p:bldP spid="5131" grpId="0"/>
      <p:bldP spid="5132" grpId="0"/>
      <p:bldP spid="5137" grpId="0" animBg="1"/>
      <p:bldP spid="5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04926B4-943B-4FDA-80B7-51E58BD9EF1F}"/>
              </a:ext>
            </a:extLst>
          </p:cNvPr>
          <p:cNvSpPr>
            <a:spLocks noGrp="1"/>
          </p:cNvSpPr>
          <p:nvPr>
            <p:ph type="ctrTitle"/>
          </p:nvPr>
        </p:nvSpPr>
        <p:spPr/>
        <p:txBody>
          <a:bodyPr>
            <a:normAutofit/>
          </a:bodyPr>
          <a:lstStyle/>
          <a:p>
            <a:r>
              <a:rPr lang="en-US" sz="2800">
                <a:solidFill>
                  <a:schemeClr val="bg1"/>
                </a:solidFill>
              </a:rPr>
              <a:t>Logistic Regression</a:t>
            </a:r>
            <a:br>
              <a:rPr lang="en-GB" sz="2800">
                <a:solidFill>
                  <a:schemeClr val="bg1"/>
                </a:solidFill>
              </a:rPr>
            </a:br>
            <a:endParaRPr lang="en-GB" dirty="0"/>
          </a:p>
        </p:txBody>
      </p:sp>
      <p:sp>
        <p:nvSpPr>
          <p:cNvPr id="13" name="Rectangle 2">
            <a:extLst>
              <a:ext uri="{FF2B5EF4-FFF2-40B4-BE49-F238E27FC236}">
                <a16:creationId xmlns:a16="http://schemas.microsoft.com/office/drawing/2014/main" id="{34BF8D61-0B2A-491D-8E9B-498ABA993DE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130" name="TextBox 5129">
            <a:extLst>
              <a:ext uri="{FF2B5EF4-FFF2-40B4-BE49-F238E27FC236}">
                <a16:creationId xmlns:a16="http://schemas.microsoft.com/office/drawing/2014/main" id="{AC0086FC-5D0C-4CC3-81F9-A5D953AF666D}"/>
              </a:ext>
            </a:extLst>
          </p:cNvPr>
          <p:cNvSpPr txBox="1"/>
          <p:nvPr/>
        </p:nvSpPr>
        <p:spPr>
          <a:xfrm>
            <a:off x="514946" y="140898"/>
            <a:ext cx="3828454" cy="646331"/>
          </a:xfrm>
          <a:prstGeom prst="rect">
            <a:avLst/>
          </a:prstGeom>
          <a:noFill/>
        </p:spPr>
        <p:txBody>
          <a:bodyPr wrap="square" rtlCol="0">
            <a:spAutoFit/>
          </a:bodyPr>
          <a:lstStyle/>
          <a:p>
            <a:r>
              <a:rPr lang="en-US" sz="1800" dirty="0"/>
              <a:t>Classification Report</a:t>
            </a:r>
          </a:p>
          <a:p>
            <a:endParaRPr lang="en-GB" dirty="0"/>
          </a:p>
        </p:txBody>
      </p:sp>
      <p:sp>
        <p:nvSpPr>
          <p:cNvPr id="5131" name="TextBox 5130">
            <a:extLst>
              <a:ext uri="{FF2B5EF4-FFF2-40B4-BE49-F238E27FC236}">
                <a16:creationId xmlns:a16="http://schemas.microsoft.com/office/drawing/2014/main" id="{FAB53BE5-8EB2-4442-B264-B954D4C1A7EE}"/>
              </a:ext>
            </a:extLst>
          </p:cNvPr>
          <p:cNvSpPr txBox="1"/>
          <p:nvPr/>
        </p:nvSpPr>
        <p:spPr>
          <a:xfrm>
            <a:off x="4968075" y="118386"/>
            <a:ext cx="2806700" cy="646331"/>
          </a:xfrm>
          <a:prstGeom prst="rect">
            <a:avLst/>
          </a:prstGeom>
          <a:noFill/>
        </p:spPr>
        <p:txBody>
          <a:bodyPr wrap="square" rtlCol="0">
            <a:spAutoFit/>
          </a:bodyPr>
          <a:lstStyle/>
          <a:p>
            <a:r>
              <a:rPr lang="en-US" sz="1800" dirty="0"/>
              <a:t>Confusion Matrix</a:t>
            </a:r>
          </a:p>
          <a:p>
            <a:endParaRPr lang="en-GB" dirty="0"/>
          </a:p>
        </p:txBody>
      </p:sp>
      <p:sp>
        <p:nvSpPr>
          <p:cNvPr id="5132" name="TextBox 5131">
            <a:extLst>
              <a:ext uri="{FF2B5EF4-FFF2-40B4-BE49-F238E27FC236}">
                <a16:creationId xmlns:a16="http://schemas.microsoft.com/office/drawing/2014/main" id="{24FC14A3-FF1E-49B3-931E-57963B26D685}"/>
              </a:ext>
            </a:extLst>
          </p:cNvPr>
          <p:cNvSpPr txBox="1"/>
          <p:nvPr/>
        </p:nvSpPr>
        <p:spPr>
          <a:xfrm>
            <a:off x="8128000" y="140898"/>
            <a:ext cx="2545754" cy="369332"/>
          </a:xfrm>
          <a:prstGeom prst="rect">
            <a:avLst/>
          </a:prstGeom>
          <a:noFill/>
        </p:spPr>
        <p:txBody>
          <a:bodyPr wrap="square" rtlCol="0">
            <a:spAutoFit/>
          </a:bodyPr>
          <a:lstStyle/>
          <a:p>
            <a:r>
              <a:rPr lang="en-US" dirty="0"/>
              <a:t>Actual VS Predicted</a:t>
            </a:r>
            <a:endParaRPr lang="en-GB" dirty="0"/>
          </a:p>
        </p:txBody>
      </p:sp>
      <p:sp>
        <p:nvSpPr>
          <p:cNvPr id="5137" name="Arrow: Pentagon 5136">
            <a:extLst>
              <a:ext uri="{FF2B5EF4-FFF2-40B4-BE49-F238E27FC236}">
                <a16:creationId xmlns:a16="http://schemas.microsoft.com/office/drawing/2014/main" id="{EDD5D900-7942-43B9-AAA2-DA87DFAABC82}"/>
              </a:ext>
            </a:extLst>
          </p:cNvPr>
          <p:cNvSpPr/>
          <p:nvPr/>
        </p:nvSpPr>
        <p:spPr>
          <a:xfrm>
            <a:off x="631991" y="3359464"/>
            <a:ext cx="4775200" cy="787400"/>
          </a:xfrm>
          <a:prstGeom prst="homePlat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tlCol="0" anchor="ctr"/>
          <a:lstStyle/>
          <a:p>
            <a:pPr algn="ctr"/>
            <a:r>
              <a:rPr lang="en-GB"/>
              <a:t>KNeighborsClassifier</a:t>
            </a:r>
            <a:endParaRPr lang="en-GB" dirty="0"/>
          </a:p>
        </p:txBody>
      </p:sp>
      <p:sp>
        <p:nvSpPr>
          <p:cNvPr id="54" name="Arrow: Pentagon 53">
            <a:extLst>
              <a:ext uri="{FF2B5EF4-FFF2-40B4-BE49-F238E27FC236}">
                <a16:creationId xmlns:a16="http://schemas.microsoft.com/office/drawing/2014/main" id="{FC6A3293-76BC-4E61-B5A1-5B19FB50A4A8}"/>
              </a:ext>
            </a:extLst>
          </p:cNvPr>
          <p:cNvSpPr/>
          <p:nvPr/>
        </p:nvSpPr>
        <p:spPr>
          <a:xfrm>
            <a:off x="619291" y="4637583"/>
            <a:ext cx="4775200" cy="787400"/>
          </a:xfrm>
          <a:prstGeom prst="homePlat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tlCol="0" anchor="ctr"/>
          <a:lstStyle/>
          <a:p>
            <a:pPr algn="ctr"/>
            <a:r>
              <a:rPr lang="en-GB" dirty="0"/>
              <a:t>KNN: (0.836591)</a:t>
            </a:r>
          </a:p>
          <a:p>
            <a:pPr algn="ctr"/>
            <a:r>
              <a:rPr lang="en-GB" dirty="0"/>
              <a:t>Accuracy Score = 0.8365914786967419</a:t>
            </a:r>
          </a:p>
        </p:txBody>
      </p:sp>
      <p:pic>
        <p:nvPicPr>
          <p:cNvPr id="9222" name="Picture 6">
            <a:extLst>
              <a:ext uri="{FF2B5EF4-FFF2-40B4-BE49-F238E27FC236}">
                <a16:creationId xmlns:a16="http://schemas.microsoft.com/office/drawing/2014/main" id="{36D639D7-65E7-4FAF-96D4-D144A8D6D7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0575" y="3051756"/>
            <a:ext cx="4731599" cy="336469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7923699A-1787-4977-A6D8-699E6D7CC154}"/>
              </a:ext>
            </a:extLst>
          </p:cNvPr>
          <p:cNvPicPr>
            <a:picLocks noChangeAspect="1"/>
          </p:cNvPicPr>
          <p:nvPr/>
        </p:nvPicPr>
        <p:blipFill>
          <a:blip r:embed="rId4"/>
          <a:stretch>
            <a:fillRect/>
          </a:stretch>
        </p:blipFill>
        <p:spPr>
          <a:xfrm>
            <a:off x="4343400" y="787229"/>
            <a:ext cx="3609323" cy="1459422"/>
          </a:xfrm>
          <a:prstGeom prst="rect">
            <a:avLst/>
          </a:prstGeom>
        </p:spPr>
      </p:pic>
      <p:pic>
        <p:nvPicPr>
          <p:cNvPr id="14" name="Picture 13">
            <a:extLst>
              <a:ext uri="{FF2B5EF4-FFF2-40B4-BE49-F238E27FC236}">
                <a16:creationId xmlns:a16="http://schemas.microsoft.com/office/drawing/2014/main" id="{500A6B4F-5356-485E-88EE-5920AE08570F}"/>
              </a:ext>
            </a:extLst>
          </p:cNvPr>
          <p:cNvPicPr>
            <a:picLocks noChangeAspect="1"/>
          </p:cNvPicPr>
          <p:nvPr/>
        </p:nvPicPr>
        <p:blipFill>
          <a:blip r:embed="rId5"/>
          <a:stretch>
            <a:fillRect/>
          </a:stretch>
        </p:blipFill>
        <p:spPr>
          <a:xfrm>
            <a:off x="104308" y="825367"/>
            <a:ext cx="4093963" cy="2043378"/>
          </a:xfrm>
          <a:prstGeom prst="rect">
            <a:avLst/>
          </a:prstGeom>
        </p:spPr>
      </p:pic>
      <p:pic>
        <p:nvPicPr>
          <p:cNvPr id="17" name="Picture 16">
            <a:extLst>
              <a:ext uri="{FF2B5EF4-FFF2-40B4-BE49-F238E27FC236}">
                <a16:creationId xmlns:a16="http://schemas.microsoft.com/office/drawing/2014/main" id="{053D0B5A-5772-4018-97EF-11B8D8BE79B3}"/>
              </a:ext>
            </a:extLst>
          </p:cNvPr>
          <p:cNvPicPr>
            <a:picLocks noChangeAspect="1"/>
          </p:cNvPicPr>
          <p:nvPr/>
        </p:nvPicPr>
        <p:blipFill>
          <a:blip r:embed="rId6"/>
          <a:stretch>
            <a:fillRect/>
          </a:stretch>
        </p:blipFill>
        <p:spPr>
          <a:xfrm>
            <a:off x="7952723" y="686729"/>
            <a:ext cx="3117880" cy="1808715"/>
          </a:xfrm>
          <a:prstGeom prst="rect">
            <a:avLst/>
          </a:prstGeom>
        </p:spPr>
      </p:pic>
    </p:spTree>
    <p:extLst>
      <p:ext uri="{BB962C8B-B14F-4D97-AF65-F5344CB8AC3E}">
        <p14:creationId xmlns:p14="http://schemas.microsoft.com/office/powerpoint/2010/main" val="391397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137"/>
                                        </p:tgtEl>
                                        <p:attrNameLst>
                                          <p:attrName>style.visibility</p:attrName>
                                        </p:attrNameLst>
                                      </p:cBhvr>
                                      <p:to>
                                        <p:strVal val="visible"/>
                                      </p:to>
                                    </p:set>
                                    <p:animEffect transition="in" filter="barn(inVertical)">
                                      <p:cBhvr>
                                        <p:cTn id="7" dur="500"/>
                                        <p:tgtEl>
                                          <p:spTgt spid="513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barn(inVertical)">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131"/>
                                        </p:tgtEl>
                                        <p:attrNameLst>
                                          <p:attrName>style.visibility</p:attrName>
                                        </p:attrNameLst>
                                      </p:cBhvr>
                                      <p:to>
                                        <p:strVal val="visible"/>
                                      </p:to>
                                    </p:set>
                                    <p:animEffect transition="in" filter="barn(inVertical)">
                                      <p:cBhvr>
                                        <p:cTn id="15" dur="500"/>
                                        <p:tgtEl>
                                          <p:spTgt spid="5131"/>
                                        </p:tgtEl>
                                      </p:cBhvr>
                                    </p:animEffect>
                                  </p:childTnLst>
                                </p:cTn>
                              </p:par>
                              <p:par>
                                <p:cTn id="16" presetID="16" presetClass="entr" presetSubtype="21"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5130"/>
                                        </p:tgtEl>
                                        <p:attrNameLst>
                                          <p:attrName>style.visibility</p:attrName>
                                        </p:attrNameLst>
                                      </p:cBhvr>
                                      <p:to>
                                        <p:strVal val="visible"/>
                                      </p:to>
                                    </p:set>
                                    <p:animEffect transition="in" filter="barn(inVertical)">
                                      <p:cBhvr>
                                        <p:cTn id="23" dur="500"/>
                                        <p:tgtEl>
                                          <p:spTgt spid="5130"/>
                                        </p:tgtEl>
                                      </p:cBhvr>
                                    </p:animEffect>
                                  </p:childTnLst>
                                </p:cTn>
                              </p:par>
                              <p:par>
                                <p:cTn id="24" presetID="16" presetClass="entr" presetSubtype="21"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arn(inVertical)">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9222"/>
                                        </p:tgtEl>
                                        <p:attrNameLst>
                                          <p:attrName>style.visibility</p:attrName>
                                        </p:attrNameLst>
                                      </p:cBhvr>
                                      <p:to>
                                        <p:strVal val="visible"/>
                                      </p:to>
                                    </p:set>
                                    <p:animEffect transition="in" filter="barn(inVertical)">
                                      <p:cBhvr>
                                        <p:cTn id="31" dur="500"/>
                                        <p:tgtEl>
                                          <p:spTgt spid="9222"/>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5132"/>
                                        </p:tgtEl>
                                        <p:attrNameLst>
                                          <p:attrName>style.visibility</p:attrName>
                                        </p:attrNameLst>
                                      </p:cBhvr>
                                      <p:to>
                                        <p:strVal val="visible"/>
                                      </p:to>
                                    </p:set>
                                    <p:animEffect transition="in" filter="barn(inVertical)">
                                      <p:cBhvr>
                                        <p:cTn id="36" dur="500"/>
                                        <p:tgtEl>
                                          <p:spTgt spid="5132"/>
                                        </p:tgtEl>
                                      </p:cBhvr>
                                    </p:animEffect>
                                  </p:childTnLst>
                                </p:cTn>
                              </p:par>
                              <p:par>
                                <p:cTn id="37" presetID="16" presetClass="entr" presetSubtype="21"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arn(inVertical)">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 grpId="0"/>
      <p:bldP spid="5131" grpId="0"/>
      <p:bldP spid="5132" grpId="0"/>
      <p:bldP spid="5137" grpId="0" animBg="1"/>
      <p:bldP spid="54" grpId="0" animBg="1"/>
    </p:bld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2886</TotalTime>
  <Words>816</Words>
  <Application>Microsoft Office PowerPoint</Application>
  <PresentationFormat>Widescreen</PresentationFormat>
  <Paragraphs>152</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Courier New</vt:lpstr>
      <vt:lpstr>Gill Sans MT</vt:lpstr>
      <vt:lpstr>Gill Sans MT (Headings)</vt:lpstr>
      <vt:lpstr>Wingdings 2</vt:lpstr>
      <vt:lpstr>Dividend</vt:lpstr>
      <vt:lpstr>PowerPoint Presentation</vt:lpstr>
      <vt:lpstr>Project Introduction</vt:lpstr>
      <vt:lpstr>Data Source-Describe the data</vt:lpstr>
      <vt:lpstr>Exploratory data analysis(EDA) --univariate</vt:lpstr>
      <vt:lpstr>Univariate analysis on the numerical columns</vt:lpstr>
      <vt:lpstr>Exploratory data analysis(EDA) –bivariate </vt:lpstr>
      <vt:lpstr>Model building</vt:lpstr>
      <vt:lpstr>Logistic Regression </vt:lpstr>
      <vt:lpstr>Logistic Regression </vt:lpstr>
      <vt:lpstr>Logistic Regression </vt:lpstr>
      <vt:lpstr>Logistic Regression </vt:lpstr>
      <vt:lpstr>Logistic Regression </vt:lpstr>
      <vt:lpstr>Cross Validation and model Evaluation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shinde</dc:creator>
  <cp:lastModifiedBy>krishna shinde</cp:lastModifiedBy>
  <cp:revision>2</cp:revision>
  <dcterms:created xsi:type="dcterms:W3CDTF">2022-04-24T17:31:01Z</dcterms:created>
  <dcterms:modified xsi:type="dcterms:W3CDTF">2022-05-04T07:46:49Z</dcterms:modified>
</cp:coreProperties>
</file>