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1090C-1261-4C19-B4D6-3E5AD254851E}"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222BB-3282-4B2E-A88C-A1CF513E0075}" type="slidenum">
              <a:rPr lang="en-US" smtClean="0"/>
              <a:t>‹#›</a:t>
            </a:fld>
            <a:endParaRPr lang="en-US"/>
          </a:p>
        </p:txBody>
      </p:sp>
    </p:spTree>
    <p:extLst>
      <p:ext uri="{BB962C8B-B14F-4D97-AF65-F5344CB8AC3E}">
        <p14:creationId xmlns:p14="http://schemas.microsoft.com/office/powerpoint/2010/main" val="274818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222BB-3282-4B2E-A88C-A1CF513E0075}" type="slidenum">
              <a:rPr lang="en-US" smtClean="0"/>
              <a:t>9</a:t>
            </a:fld>
            <a:endParaRPr lang="en-US"/>
          </a:p>
        </p:txBody>
      </p:sp>
    </p:spTree>
    <p:extLst>
      <p:ext uri="{BB962C8B-B14F-4D97-AF65-F5344CB8AC3E}">
        <p14:creationId xmlns:p14="http://schemas.microsoft.com/office/powerpoint/2010/main" val="3119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54BE-0754-34B4-DCE2-3280423EA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D277A-CA63-DF75-2C05-4F8C23CD7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6C674-1C27-5EED-ECE3-84F01BF53970}"/>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60FAA9EF-9351-0F80-137D-A6704EA6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C15C9-9314-0209-8F11-87B58A2DF2C5}"/>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49933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57C0-400B-D557-419C-75ECFD9E5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19BE5-E4B3-95AF-A04A-5D13E2F2F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3D1B0-0FAE-5DA7-1AFD-D3D5135A0211}"/>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9509E691-440F-0939-01A5-6EB3F4B3B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614EE-6516-519E-110B-40EB847823C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62256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7E8DB-124C-B0D6-5F72-ED1466182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C2A93-4AF7-D1B1-0A20-20157F8E8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C738C-B93C-2D6A-05A7-49EFEB748FE4}"/>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B66DBD20-E770-8923-828F-148E5B5E2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C27A4-8B7C-20E2-44D7-B1F50A0EE313}"/>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523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E74-F9B7-CB3D-03EE-9EE2D7299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D49FF-8A33-D3EA-52AF-32D9E24F6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0D518-1585-CCD3-8BB4-E5526C6AFCFF}"/>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DBF5CFA8-B5F8-18C8-D391-296749A4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BF03-78F9-8FDC-701B-335DE5A12A0C}"/>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5084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F67F-F51E-4F18-708E-CAEEC54EE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8ACE1-888C-B283-DBEC-B6C3A670AA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266B-2E8B-0F19-6690-612BE4F2802F}"/>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6FCB991A-8F63-418A-AA08-70C486B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7C1-4281-B201-6446-1382B8441CA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27945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1CCB-FCF7-1C25-BEE4-EA2BE0E1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DB322-0264-6723-5AD8-3CF2F46D3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5A8C-394B-C9A8-EA55-3F3768F4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D29A8A-7105-9D55-BEB4-289B9DD1AB3D}"/>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6" name="Footer Placeholder 5">
            <a:extLst>
              <a:ext uri="{FF2B5EF4-FFF2-40B4-BE49-F238E27FC236}">
                <a16:creationId xmlns:a16="http://schemas.microsoft.com/office/drawing/2014/main" id="{CCAAC9AD-9A6A-8458-538B-F9A3A4565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4F676-BBA7-5CD4-EC37-80693AFB72DF}"/>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887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608B-5C3A-5E8B-1865-83806914C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246B2-B206-3B45-8207-2292486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C4145-4261-7CA5-A30F-1270E70D75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161CF-D14E-45BD-9962-E348CB4E8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F5864-BD67-ECA2-606A-C893DA6CA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ED2A0-9C51-B955-B677-46D11C6DD632}"/>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8" name="Footer Placeholder 7">
            <a:extLst>
              <a:ext uri="{FF2B5EF4-FFF2-40B4-BE49-F238E27FC236}">
                <a16:creationId xmlns:a16="http://schemas.microsoft.com/office/drawing/2014/main" id="{947FAC1E-D4FC-4355-AB60-27B5BB259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9FF7E-4ECF-42B4-4FC0-1B8DDEF9C3C8}"/>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057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806D-FB08-E283-8B43-57B63295F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6EBE6-0CE6-EEF9-3753-49DEBEEFE77D}"/>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4" name="Footer Placeholder 3">
            <a:extLst>
              <a:ext uri="{FF2B5EF4-FFF2-40B4-BE49-F238E27FC236}">
                <a16:creationId xmlns:a16="http://schemas.microsoft.com/office/drawing/2014/main" id="{8FC91CAB-7B28-7643-047A-96BC8DAC82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BEAEB-49A4-038D-9F26-29F29B4A6D6B}"/>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87614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BFC7D-DB3E-107C-74E7-6E45C0C3B060}"/>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3" name="Footer Placeholder 2">
            <a:extLst>
              <a:ext uri="{FF2B5EF4-FFF2-40B4-BE49-F238E27FC236}">
                <a16:creationId xmlns:a16="http://schemas.microsoft.com/office/drawing/2014/main" id="{4F80DF8C-9EAB-7899-7FE4-DBD68BC9A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CA290-B14D-2C29-2954-C79B296566C9}"/>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12270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F107-4FA6-6877-39DE-EB6B6D2F6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FD4D-3E0B-B12E-AAA4-91754F467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8D1C1-097E-96D8-339F-BCA7962BE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B160F-FC13-62FB-A4BE-ECE77AC7C4D2}"/>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6" name="Footer Placeholder 5">
            <a:extLst>
              <a:ext uri="{FF2B5EF4-FFF2-40B4-BE49-F238E27FC236}">
                <a16:creationId xmlns:a16="http://schemas.microsoft.com/office/drawing/2014/main" id="{8B538251-3DC6-A442-A482-2276F31F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DB114-D7A9-9866-1CB4-7095D57B9497}"/>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24212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A331-9F2B-E15F-F2E6-8C26E2314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42921-3454-0210-535F-1984994A5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AC989-5C18-3913-99C6-CD4B24C9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CB4EA-4BCE-4AB6-80FD-A081F32468A6}"/>
              </a:ext>
            </a:extLst>
          </p:cNvPr>
          <p:cNvSpPr>
            <a:spLocks noGrp="1"/>
          </p:cNvSpPr>
          <p:nvPr>
            <p:ph type="dt" sz="half" idx="10"/>
          </p:nvPr>
        </p:nvSpPr>
        <p:spPr/>
        <p:txBody>
          <a:bodyPr/>
          <a:lstStyle/>
          <a:p>
            <a:fld id="{AB173E7E-84EE-452F-8C84-8EF366DF0479}" type="datetimeFigureOut">
              <a:rPr lang="en-US" smtClean="0"/>
              <a:t>5/8/2024</a:t>
            </a:fld>
            <a:endParaRPr lang="en-US"/>
          </a:p>
        </p:txBody>
      </p:sp>
      <p:sp>
        <p:nvSpPr>
          <p:cNvPr id="6" name="Footer Placeholder 5">
            <a:extLst>
              <a:ext uri="{FF2B5EF4-FFF2-40B4-BE49-F238E27FC236}">
                <a16:creationId xmlns:a16="http://schemas.microsoft.com/office/drawing/2014/main" id="{291B2DB8-6814-2CBF-7AC1-952802F3B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00EF1-45BD-3266-A1E4-1CF880470791}"/>
              </a:ext>
            </a:extLst>
          </p:cNvPr>
          <p:cNvSpPr>
            <a:spLocks noGrp="1"/>
          </p:cNvSpPr>
          <p:nvPr>
            <p:ph type="sldNum" sz="quarter" idx="12"/>
          </p:nvPr>
        </p:nvSpPr>
        <p:spPr/>
        <p:txBody>
          <a:bodyPr/>
          <a:lstStyle/>
          <a:p>
            <a:fld id="{F8412D79-E78D-41E8-B1B5-5C8395E959C3}" type="slidenum">
              <a:rPr lang="en-US" smtClean="0"/>
              <a:t>‹#›</a:t>
            </a:fld>
            <a:endParaRPr lang="en-US"/>
          </a:p>
        </p:txBody>
      </p:sp>
    </p:spTree>
    <p:extLst>
      <p:ext uri="{BB962C8B-B14F-4D97-AF65-F5344CB8AC3E}">
        <p14:creationId xmlns:p14="http://schemas.microsoft.com/office/powerpoint/2010/main" val="329078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89B14-F28C-05D8-323F-38A1BAFE6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38E8B-2210-76F5-CC8B-A3C26BE8F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0DEBB-B9CB-770B-0FA6-90121B749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73E7E-84EE-452F-8C84-8EF366DF0479}" type="datetimeFigureOut">
              <a:rPr lang="en-US" smtClean="0"/>
              <a:t>5/8/2024</a:t>
            </a:fld>
            <a:endParaRPr lang="en-US"/>
          </a:p>
        </p:txBody>
      </p:sp>
      <p:sp>
        <p:nvSpPr>
          <p:cNvPr id="5" name="Footer Placeholder 4">
            <a:extLst>
              <a:ext uri="{FF2B5EF4-FFF2-40B4-BE49-F238E27FC236}">
                <a16:creationId xmlns:a16="http://schemas.microsoft.com/office/drawing/2014/main" id="{1A49195A-4094-5F2C-8538-AAC0ECA6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750E3D-6817-7FDF-B0E9-54190B711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412D79-E78D-41E8-B1B5-5C8395E959C3}" type="slidenum">
              <a:rPr lang="en-US" smtClean="0"/>
              <a:t>‹#›</a:t>
            </a:fld>
            <a:endParaRPr lang="en-US"/>
          </a:p>
        </p:txBody>
      </p:sp>
    </p:spTree>
    <p:extLst>
      <p:ext uri="{BB962C8B-B14F-4D97-AF65-F5344CB8AC3E}">
        <p14:creationId xmlns:p14="http://schemas.microsoft.com/office/powerpoint/2010/main" val="416431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4EB0-AC2D-CCB9-4DC4-852FA47C5EB9}"/>
              </a:ext>
            </a:extLst>
          </p:cNvPr>
          <p:cNvSpPr>
            <a:spLocks noGrp="1"/>
          </p:cNvSpPr>
          <p:nvPr>
            <p:ph type="ctrTitle"/>
          </p:nvPr>
        </p:nvSpPr>
        <p:spPr/>
        <p:txBody>
          <a:bodyPr/>
          <a:lstStyle/>
          <a:p>
            <a:r>
              <a:rPr lang="en-US" dirty="0"/>
              <a:t>Module 11.2 Presentation</a:t>
            </a:r>
          </a:p>
        </p:txBody>
      </p:sp>
      <p:sp>
        <p:nvSpPr>
          <p:cNvPr id="3" name="Subtitle 2">
            <a:extLst>
              <a:ext uri="{FF2B5EF4-FFF2-40B4-BE49-F238E27FC236}">
                <a16:creationId xmlns:a16="http://schemas.microsoft.com/office/drawing/2014/main" id="{CD73BC8A-383B-323B-94E7-2929D79A7F2F}"/>
              </a:ext>
            </a:extLst>
          </p:cNvPr>
          <p:cNvSpPr>
            <a:spLocks noGrp="1"/>
          </p:cNvSpPr>
          <p:nvPr>
            <p:ph type="subTitle" idx="1"/>
          </p:nvPr>
        </p:nvSpPr>
        <p:spPr/>
        <p:txBody>
          <a:bodyPr/>
          <a:lstStyle/>
          <a:p>
            <a:r>
              <a:rPr lang="en-US" dirty="0"/>
              <a:t>Milestone #4</a:t>
            </a:r>
          </a:p>
          <a:p>
            <a:r>
              <a:rPr lang="en-US" dirty="0"/>
              <a:t>Joe Huffer, David Amos, Victor Gregory Matos, Matthew Gamboa</a:t>
            </a:r>
          </a:p>
        </p:txBody>
      </p:sp>
    </p:spTree>
    <p:extLst>
      <p:ext uri="{BB962C8B-B14F-4D97-AF65-F5344CB8AC3E}">
        <p14:creationId xmlns:p14="http://schemas.microsoft.com/office/powerpoint/2010/main" val="153793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1D35-3238-6F06-6829-A9866E667D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C72810-AEAE-E27C-BF7F-C44C668CC941}"/>
              </a:ext>
            </a:extLst>
          </p:cNvPr>
          <p:cNvSpPr>
            <a:spLocks noGrp="1"/>
          </p:cNvSpPr>
          <p:nvPr>
            <p:ph idx="1"/>
          </p:nvPr>
        </p:nvSpPr>
        <p:spPr/>
        <p:txBody>
          <a:bodyPr/>
          <a:lstStyle/>
          <a:p>
            <a:r>
              <a:rPr lang="en-US" dirty="0"/>
              <a:t>With this case study, we feel as though we have compiled the data requisitioned by the business owners so that the owners can keep up with inventory, trips taken, dates, costs, and keep employee information stored via SQL database.</a:t>
            </a:r>
          </a:p>
          <a:p>
            <a:r>
              <a:rPr lang="en-US" dirty="0"/>
              <a:t>As a group, we ran the compiled reports and collectively created and commented on code that should take place as well as manipulated a database. We also worked together in a small coding team to coordinate visits and calls as well as passing files between </a:t>
            </a:r>
            <a:r>
              <a:rPr lang="en-US" dirty="0" err="1"/>
              <a:t>eachother</a:t>
            </a:r>
            <a:r>
              <a:rPr lang="en-US" dirty="0"/>
              <a:t> in order to complete the  project!</a:t>
            </a:r>
          </a:p>
        </p:txBody>
      </p:sp>
    </p:spTree>
    <p:extLst>
      <p:ext uri="{BB962C8B-B14F-4D97-AF65-F5344CB8AC3E}">
        <p14:creationId xmlns:p14="http://schemas.microsoft.com/office/powerpoint/2010/main" val="1205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39C2-74B0-8527-5DDC-EEC2009DCB78}"/>
              </a:ext>
            </a:extLst>
          </p:cNvPr>
          <p:cNvSpPr>
            <a:spLocks noGrp="1"/>
          </p:cNvSpPr>
          <p:nvPr>
            <p:ph type="title"/>
          </p:nvPr>
        </p:nvSpPr>
        <p:spPr/>
        <p:txBody>
          <a:bodyPr/>
          <a:lstStyle/>
          <a:p>
            <a:r>
              <a:rPr lang="en-US" dirty="0"/>
              <a:t>Group Introduction</a:t>
            </a:r>
          </a:p>
        </p:txBody>
      </p:sp>
      <p:sp>
        <p:nvSpPr>
          <p:cNvPr id="3" name="Content Placeholder 2">
            <a:extLst>
              <a:ext uri="{FF2B5EF4-FFF2-40B4-BE49-F238E27FC236}">
                <a16:creationId xmlns:a16="http://schemas.microsoft.com/office/drawing/2014/main" id="{78A72E94-B6ED-48DD-D11F-944DE543DE79}"/>
              </a:ext>
            </a:extLst>
          </p:cNvPr>
          <p:cNvSpPr>
            <a:spLocks noGrp="1"/>
          </p:cNvSpPr>
          <p:nvPr>
            <p:ph idx="1"/>
          </p:nvPr>
        </p:nvSpPr>
        <p:spPr/>
        <p:txBody>
          <a:bodyPr/>
          <a:lstStyle/>
          <a:p>
            <a:r>
              <a:rPr lang="en-US" dirty="0"/>
              <a:t>For our project we selected the Case Study “Outland Adventure”.</a:t>
            </a:r>
          </a:p>
          <a:p>
            <a:r>
              <a:rPr lang="en-US" dirty="0"/>
              <a:t>For Module 9 we created the Business rules and ERD for the Case Study (See slide 4).</a:t>
            </a:r>
          </a:p>
          <a:p>
            <a:r>
              <a:rPr lang="en-US" dirty="0"/>
              <a:t>For Module 10 we developed a SQL script that populated the Tables based on our ERD and then created a Python file that connected to that database to display the records of each table.</a:t>
            </a:r>
          </a:p>
          <a:p>
            <a:r>
              <a:rPr lang="en-US" dirty="0"/>
              <a:t>For Module 11 we added more records based on assumptions we made and created a new python file that interacted with that database to generate certain reports.  </a:t>
            </a:r>
          </a:p>
        </p:txBody>
      </p:sp>
    </p:spTree>
    <p:extLst>
      <p:ext uri="{BB962C8B-B14F-4D97-AF65-F5344CB8AC3E}">
        <p14:creationId xmlns:p14="http://schemas.microsoft.com/office/powerpoint/2010/main" val="236233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2578-D0C9-8A9B-96E1-CF41A31D1D5B}"/>
              </a:ext>
            </a:extLst>
          </p:cNvPr>
          <p:cNvSpPr>
            <a:spLocks noGrp="1"/>
          </p:cNvSpPr>
          <p:nvPr>
            <p:ph type="title"/>
          </p:nvPr>
        </p:nvSpPr>
        <p:spPr/>
        <p:txBody>
          <a:bodyPr/>
          <a:lstStyle/>
          <a:p>
            <a:r>
              <a:rPr lang="en-US" dirty="0"/>
              <a:t>Brief Description of the Case Study</a:t>
            </a:r>
          </a:p>
        </p:txBody>
      </p:sp>
      <p:sp>
        <p:nvSpPr>
          <p:cNvPr id="3" name="Content Placeholder 2">
            <a:extLst>
              <a:ext uri="{FF2B5EF4-FFF2-40B4-BE49-F238E27FC236}">
                <a16:creationId xmlns:a16="http://schemas.microsoft.com/office/drawing/2014/main" id="{575876F0-3FAC-B794-0E9B-449A4EDB7350}"/>
              </a:ext>
            </a:extLst>
          </p:cNvPr>
          <p:cNvSpPr>
            <a:spLocks noGrp="1"/>
          </p:cNvSpPr>
          <p:nvPr>
            <p:ph idx="1"/>
          </p:nvPr>
        </p:nvSpPr>
        <p:spPr/>
        <p:txBody>
          <a:bodyPr/>
          <a:lstStyle/>
          <a:p>
            <a:r>
              <a:rPr lang="en-US" dirty="0"/>
              <a:t>The company Outland Adventures was seeking to cater to people who enjoyed hiking and camping in far off places.  They arrange guided trips, provide equipment, and develop advertising for their company.</a:t>
            </a:r>
          </a:p>
          <a:p>
            <a:r>
              <a:rPr lang="en-US" dirty="0"/>
              <a:t>To accommodate this company, we broke down the organization and needs to help grow their business through coordinated data storage.</a:t>
            </a:r>
          </a:p>
          <a:p>
            <a:r>
              <a:rPr lang="en-US" dirty="0"/>
              <a:t>Our next slide, details the tables in which the records of each of these elements can be stored.</a:t>
            </a:r>
          </a:p>
        </p:txBody>
      </p:sp>
    </p:spTree>
    <p:extLst>
      <p:ext uri="{BB962C8B-B14F-4D97-AF65-F5344CB8AC3E}">
        <p14:creationId xmlns:p14="http://schemas.microsoft.com/office/powerpoint/2010/main" val="273919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014A-9114-1569-2E26-16DB3314D2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Finalized ERD</a:t>
            </a:r>
          </a:p>
        </p:txBody>
      </p:sp>
      <p:pic>
        <p:nvPicPr>
          <p:cNvPr id="5" name="Content Placeholder 4" descr="A screenshot of a diagram&#10;&#10;Description automatically generated">
            <a:extLst>
              <a:ext uri="{FF2B5EF4-FFF2-40B4-BE49-F238E27FC236}">
                <a16:creationId xmlns:a16="http://schemas.microsoft.com/office/drawing/2014/main" id="{17D2567C-2072-CE2F-C733-8688AE2FC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037623" y="643466"/>
            <a:ext cx="4260085" cy="5568739"/>
          </a:xfrm>
          <a:prstGeom prst="rect">
            <a:avLst/>
          </a:prstGeom>
          <a:noFill/>
        </p:spPr>
      </p:pic>
    </p:spTree>
    <p:extLst>
      <p:ext uri="{BB962C8B-B14F-4D97-AF65-F5344CB8AC3E}">
        <p14:creationId xmlns:p14="http://schemas.microsoft.com/office/powerpoint/2010/main" val="15618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6010-F4D4-75E3-5143-56435501A50D}"/>
              </a:ext>
            </a:extLst>
          </p:cNvPr>
          <p:cNvSpPr>
            <a:spLocks noGrp="1"/>
          </p:cNvSpPr>
          <p:nvPr>
            <p:ph type="title"/>
          </p:nvPr>
        </p:nvSpPr>
        <p:spPr/>
        <p:txBody>
          <a:bodyPr/>
          <a:lstStyle/>
          <a:p>
            <a:r>
              <a:rPr lang="en-US" dirty="0"/>
              <a:t>Reports Overview</a:t>
            </a:r>
          </a:p>
        </p:txBody>
      </p:sp>
      <p:sp>
        <p:nvSpPr>
          <p:cNvPr id="3" name="Content Placeholder 2">
            <a:extLst>
              <a:ext uri="{FF2B5EF4-FFF2-40B4-BE49-F238E27FC236}">
                <a16:creationId xmlns:a16="http://schemas.microsoft.com/office/drawing/2014/main" id="{4743BEF0-A54E-05D8-2E27-3213D4426275}"/>
              </a:ext>
            </a:extLst>
          </p:cNvPr>
          <p:cNvSpPr>
            <a:spLocks noGrp="1"/>
          </p:cNvSpPr>
          <p:nvPr>
            <p:ph idx="1"/>
          </p:nvPr>
        </p:nvSpPr>
        <p:spPr/>
        <p:txBody>
          <a:bodyPr>
            <a:normAutofit/>
          </a:bodyPr>
          <a:lstStyle/>
          <a:p>
            <a:pPr marL="0" indent="0">
              <a:buNone/>
            </a:pPr>
            <a:r>
              <a:rPr lang="en-US" dirty="0"/>
              <a:t>These are the command scenarios we chose to define after reading the case study.</a:t>
            </a:r>
          </a:p>
          <a:p>
            <a:pPr marL="0" indent="0">
              <a:buNone/>
            </a:pPr>
            <a:r>
              <a:rPr lang="en-US" dirty="0"/>
              <a:t>1)</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Description: This query will display the number of items sold, the item description and the price to buy the item to show if enough customers buy equipment to keep equipment sales.</a:t>
            </a:r>
          </a:p>
          <a:p>
            <a:pPr marL="0" indent="0">
              <a:buNone/>
            </a:pPr>
            <a:r>
              <a:rPr lang="en-US" dirty="0"/>
              <a:t>2) </a:t>
            </a:r>
            <a:r>
              <a:rPr lang="en-US" sz="1800" dirty="0">
                <a:effectLst/>
                <a:latin typeface="Times New Roman" panose="02020603050405020304" pitchFamily="18" charset="0"/>
                <a:ea typeface="Aptos" panose="020B0004020202020204" pitchFamily="34" charset="0"/>
              </a:rPr>
              <a:t>Description: This query will display the number of bookings by destination, year and month thus showing a downward trend based on destination.</a:t>
            </a:r>
          </a:p>
          <a:p>
            <a:pPr marL="0" indent="0">
              <a:buNone/>
            </a:pPr>
            <a:r>
              <a:rPr lang="en-US" dirty="0"/>
              <a:t>3) </a:t>
            </a:r>
            <a:r>
              <a:rPr lang="en-US" sz="1800" dirty="0">
                <a:effectLst/>
                <a:latin typeface="Times New Roman" panose="02020603050405020304" pitchFamily="18" charset="0"/>
                <a:ea typeface="Aptos" panose="020B0004020202020204" pitchFamily="34" charset="0"/>
              </a:rPr>
              <a:t>Description: This query will display the number of bookings by destination, year and month thus showing a downward trend based on destination.</a:t>
            </a: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38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9D90-6A38-169A-E550-AEFD5620047B}"/>
              </a:ext>
            </a:extLst>
          </p:cNvPr>
          <p:cNvSpPr>
            <a:spLocks noGrp="1"/>
          </p:cNvSpPr>
          <p:nvPr>
            <p:ph type="title"/>
          </p:nvPr>
        </p:nvSpPr>
        <p:spPr>
          <a:xfrm>
            <a:off x="793662" y="386930"/>
            <a:ext cx="10066122" cy="1298448"/>
          </a:xfrm>
        </p:spPr>
        <p:txBody>
          <a:bodyPr anchor="b">
            <a:normAutofit/>
          </a:bodyPr>
          <a:lstStyle/>
          <a:p>
            <a:r>
              <a:rPr lang="en-US" sz="4800"/>
              <a:t>Report #1</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817578-9903-92CB-FE09-336158837D8E}"/>
              </a:ext>
            </a:extLst>
          </p:cNvPr>
          <p:cNvSpPr>
            <a:spLocks noGrp="1"/>
          </p:cNvSpPr>
          <p:nvPr>
            <p:ph idx="1"/>
          </p:nvPr>
        </p:nvSpPr>
        <p:spPr>
          <a:xfrm>
            <a:off x="793661" y="2599509"/>
            <a:ext cx="4530898" cy="3639450"/>
          </a:xfrm>
        </p:spPr>
        <p:txBody>
          <a:bodyPr anchor="ctr">
            <a:normAutofit/>
          </a:bodyPr>
          <a:lstStyle/>
          <a:p>
            <a:r>
              <a:rPr lang="en-US" sz="2000"/>
              <a:t>Equipment Sales </a:t>
            </a:r>
          </a:p>
          <a:p>
            <a:pPr marL="0" indent="0">
              <a:buNone/>
            </a:pPr>
            <a:r>
              <a:rPr lang="en-US" sz="2000" kern="100">
                <a:effectLst/>
                <a:latin typeface="Times New Roman" panose="02020603050405020304" pitchFamily="18" charset="0"/>
                <a:ea typeface="Aptos" panose="020B0004020202020204" pitchFamily="34" charset="0"/>
                <a:cs typeface="Times New Roman" panose="02020603050405020304" pitchFamily="18" charset="0"/>
              </a:rPr>
              <a:t>Description: This query will display the number of items sold, the item description and the price to buy the item to show if enough customers buy equipment to keep equipment sales.</a:t>
            </a:r>
          </a:p>
          <a:p>
            <a:pPr marL="0" indent="0">
              <a:buNone/>
            </a:pPr>
            <a:r>
              <a:rPr lang="en-US" sz="2000" kern="100">
                <a:latin typeface="Times New Roman" panose="02020603050405020304" pitchFamily="18" charset="0"/>
                <a:ea typeface="Aptos" panose="020B0004020202020204" pitchFamily="34" charset="0"/>
                <a:cs typeface="Times New Roman" panose="02020603050405020304" pitchFamily="18" charset="0"/>
              </a:rPr>
              <a:t>Command Ran:  cursor.execute("select ItemDescription, COUNT(*), SupplyPricetoBuy from Supply where supplystatus = 'bought' group by ItemDescription, SupplyPricetoBuy")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lvl="1"/>
            <a:endParaRPr lang="en-US" sz="2000"/>
          </a:p>
        </p:txBody>
      </p:sp>
      <p:pic>
        <p:nvPicPr>
          <p:cNvPr id="4" name="Picture 3" descr="A screen shot of a computer&#10;&#10;Description automatically generated">
            <a:extLst>
              <a:ext uri="{FF2B5EF4-FFF2-40B4-BE49-F238E27FC236}">
                <a16:creationId xmlns:a16="http://schemas.microsoft.com/office/drawing/2014/main" id="{5424F6E6-2E32-2377-37F2-8E65F87D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11532" y="2631023"/>
            <a:ext cx="5150277" cy="3420707"/>
          </a:xfrm>
          <a:prstGeom prst="rect">
            <a:avLst/>
          </a:prstGeom>
          <a:noFill/>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9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9E38A-5622-639F-A2A3-D3BEBEDA2DFB}"/>
              </a:ext>
            </a:extLst>
          </p:cNvPr>
          <p:cNvSpPr>
            <a:spLocks noGrp="1"/>
          </p:cNvSpPr>
          <p:nvPr>
            <p:ph type="title"/>
          </p:nvPr>
        </p:nvSpPr>
        <p:spPr>
          <a:xfrm>
            <a:off x="1144506" y="457201"/>
            <a:ext cx="4065669" cy="1933574"/>
          </a:xfrm>
        </p:spPr>
        <p:txBody>
          <a:bodyPr anchor="b">
            <a:normAutofit/>
          </a:bodyPr>
          <a:lstStyle/>
          <a:p>
            <a:r>
              <a:rPr lang="en-US" sz="4000"/>
              <a:t>Report #2</a:t>
            </a:r>
          </a:p>
        </p:txBody>
      </p:sp>
      <p:sp>
        <p:nvSpPr>
          <p:cNvPr id="3" name="Content Placeholder 2">
            <a:extLst>
              <a:ext uri="{FF2B5EF4-FFF2-40B4-BE49-F238E27FC236}">
                <a16:creationId xmlns:a16="http://schemas.microsoft.com/office/drawing/2014/main" id="{7CBA8F3E-79F0-B42B-4BCD-F19A03A60562}"/>
              </a:ext>
            </a:extLst>
          </p:cNvPr>
          <p:cNvSpPr>
            <a:spLocks noGrp="1"/>
          </p:cNvSpPr>
          <p:nvPr>
            <p:ph idx="1"/>
          </p:nvPr>
        </p:nvSpPr>
        <p:spPr>
          <a:xfrm>
            <a:off x="1144505" y="2714625"/>
            <a:ext cx="4593822" cy="2519848"/>
          </a:xfrm>
        </p:spPr>
        <p:txBody>
          <a:bodyPr>
            <a:normAutofit/>
          </a:bodyPr>
          <a:lstStyle/>
          <a:p>
            <a:r>
              <a:rPr lang="en-US" sz="1400" dirty="0"/>
              <a:t>Downward trend in bookings</a:t>
            </a:r>
          </a:p>
          <a:p>
            <a:pPr marL="0" indent="0">
              <a:buNone/>
            </a:pPr>
            <a:r>
              <a:rPr lang="en-US" sz="1400" dirty="0">
                <a:effectLst/>
                <a:latin typeface="Times New Roman" panose="02020603050405020304" pitchFamily="18" charset="0"/>
                <a:ea typeface="Aptos" panose="020B0004020202020204" pitchFamily="34" charset="0"/>
              </a:rPr>
              <a:t>Description: This query will display the number of bookings by destination, year and month thus showing a downward trend based on destination.</a:t>
            </a:r>
          </a:p>
          <a:p>
            <a:pPr marL="0" indent="0">
              <a:buNone/>
            </a:pPr>
            <a:r>
              <a:rPr lang="en-US" sz="1400" dirty="0">
                <a:effectLst/>
                <a:latin typeface="Times New Roman" panose="02020603050405020304" pitchFamily="18" charset="0"/>
                <a:ea typeface="Aptos" panose="020B0004020202020204" pitchFamily="34" charset="0"/>
              </a:rPr>
              <a:t>Command Ran: </a:t>
            </a:r>
            <a:r>
              <a:rPr lang="en-US" sz="1400" dirty="0" err="1">
                <a:effectLst/>
                <a:latin typeface="Times New Roman" panose="02020603050405020304" pitchFamily="18" charset="0"/>
                <a:ea typeface="Aptos" panose="020B0004020202020204" pitchFamily="34" charset="0"/>
              </a:rPr>
              <a:t>cursor.execute</a:t>
            </a:r>
            <a:r>
              <a:rPr lang="en-US" sz="1400" dirty="0">
                <a:effectLst/>
                <a:latin typeface="Times New Roman" panose="02020603050405020304" pitchFamily="18" charset="0"/>
                <a:ea typeface="Aptos" panose="020B0004020202020204" pitchFamily="34" charset="0"/>
              </a:rPr>
              <a:t>("select Destination, YEAR(</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 MONTH(</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 Count(*) from Trips Group by Destination, YEAR(</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 MONTH(</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 Order by Destination, YEAR(</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 MONTH(</a:t>
            </a:r>
            <a:r>
              <a:rPr lang="en-US" sz="1400" dirty="0" err="1">
                <a:effectLst/>
                <a:latin typeface="Times New Roman" panose="02020603050405020304" pitchFamily="18" charset="0"/>
                <a:ea typeface="Aptos" panose="020B0004020202020204" pitchFamily="34" charset="0"/>
              </a:rPr>
              <a:t>DepartureDate</a:t>
            </a:r>
            <a:r>
              <a:rPr lang="en-US" sz="1400" dirty="0">
                <a:effectLst/>
                <a:latin typeface="Times New Roman" panose="02020603050405020304" pitchFamily="18" charset="0"/>
                <a:ea typeface="Aptos" panose="020B0004020202020204" pitchFamily="34" charset="0"/>
              </a:rPr>
              <a:t>)")</a:t>
            </a:r>
            <a:endParaRPr lang="en-US" sz="1400" dirty="0"/>
          </a:p>
        </p:txBody>
      </p:sp>
      <p:pic>
        <p:nvPicPr>
          <p:cNvPr id="4" name="Picture 3" descr="A screen shot of a computer&#10;&#10;Description automatically generated">
            <a:extLst>
              <a:ext uri="{FF2B5EF4-FFF2-40B4-BE49-F238E27FC236}">
                <a16:creationId xmlns:a16="http://schemas.microsoft.com/office/drawing/2014/main" id="{4C7EDE2F-9A87-DBC0-71CB-3CCB49427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25852" y="293935"/>
            <a:ext cx="1783809" cy="5848557"/>
          </a:xfrm>
          <a:prstGeom prst="rect">
            <a:avLst/>
          </a:prstGeom>
          <a:noFill/>
        </p:spPr>
      </p:pic>
      <p:pic>
        <p:nvPicPr>
          <p:cNvPr id="5" name="Picture 4" descr="A screen shot of a computer&#10;&#10;Description automatically generated">
            <a:extLst>
              <a:ext uri="{FF2B5EF4-FFF2-40B4-BE49-F238E27FC236}">
                <a16:creationId xmlns:a16="http://schemas.microsoft.com/office/drawing/2014/main" id="{D2A09874-2A32-6EFF-402E-D9B78951A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37813" y="1489442"/>
            <a:ext cx="2351011" cy="3650573"/>
          </a:xfrm>
          <a:prstGeom prst="rect">
            <a:avLst/>
          </a:prstGeom>
          <a:noFill/>
        </p:spPr>
      </p:pic>
      <p:sp>
        <p:nvSpPr>
          <p:cNvPr id="12" name="Rectangle 11">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4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EE240-4C8A-2394-5DC1-E2D5A00BB660}"/>
              </a:ext>
            </a:extLst>
          </p:cNvPr>
          <p:cNvSpPr>
            <a:spLocks noGrp="1"/>
          </p:cNvSpPr>
          <p:nvPr>
            <p:ph type="title"/>
          </p:nvPr>
        </p:nvSpPr>
        <p:spPr>
          <a:xfrm>
            <a:off x="1256521" y="915324"/>
            <a:ext cx="9471956" cy="1137111"/>
          </a:xfrm>
        </p:spPr>
        <p:txBody>
          <a:bodyPr>
            <a:normAutofit/>
          </a:bodyPr>
          <a:lstStyle/>
          <a:p>
            <a:r>
              <a:rPr lang="en-US" sz="5400" dirty="0"/>
              <a:t>Report #3</a:t>
            </a:r>
          </a:p>
        </p:txBody>
      </p:sp>
      <p:pic>
        <p:nvPicPr>
          <p:cNvPr id="4" name="Picture 3" descr="A black screen with white text&#10;&#10;Description automatically generated">
            <a:extLst>
              <a:ext uri="{FF2B5EF4-FFF2-40B4-BE49-F238E27FC236}">
                <a16:creationId xmlns:a16="http://schemas.microsoft.com/office/drawing/2014/main" id="{0F49FCE5-C91D-F58E-ACD6-5BF557F2E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09818" y="2563773"/>
            <a:ext cx="4533804" cy="1192416"/>
          </a:xfrm>
          <a:prstGeom prst="rect">
            <a:avLst/>
          </a:prstGeom>
          <a:noFill/>
        </p:spPr>
      </p:pic>
      <p:sp>
        <p:nvSpPr>
          <p:cNvPr id="3" name="Content Placeholder 2">
            <a:extLst>
              <a:ext uri="{FF2B5EF4-FFF2-40B4-BE49-F238E27FC236}">
                <a16:creationId xmlns:a16="http://schemas.microsoft.com/office/drawing/2014/main" id="{B90B412D-8816-638E-A444-3406AC712E22}"/>
              </a:ext>
            </a:extLst>
          </p:cNvPr>
          <p:cNvSpPr>
            <a:spLocks noGrp="1"/>
          </p:cNvSpPr>
          <p:nvPr>
            <p:ph idx="1"/>
          </p:nvPr>
        </p:nvSpPr>
        <p:spPr>
          <a:xfrm>
            <a:off x="1256521" y="2012665"/>
            <a:ext cx="4635635" cy="2923402"/>
          </a:xfrm>
        </p:spPr>
        <p:txBody>
          <a:bodyPr anchor="t">
            <a:normAutofit/>
          </a:bodyPr>
          <a:lstStyle/>
          <a:p>
            <a:r>
              <a:rPr lang="en-US" sz="1400" dirty="0"/>
              <a:t>Equipment older than 5 years</a:t>
            </a:r>
          </a:p>
          <a:p>
            <a:pPr marL="0" indent="0">
              <a:buNone/>
            </a:pPr>
            <a:r>
              <a:rPr lang="en-US" sz="1400" dirty="0">
                <a:effectLst/>
                <a:latin typeface="Times New Roman" panose="02020603050405020304" pitchFamily="18" charset="0"/>
                <a:ea typeface="Aptos" panose="020B0004020202020204" pitchFamily="34" charset="0"/>
              </a:rPr>
              <a:t>Description: This query will display the number of bookings by destination, year and month thus showing a downward trend based on destination.</a:t>
            </a:r>
          </a:p>
          <a:p>
            <a:pPr marL="0" indent="0">
              <a:buNone/>
            </a:pPr>
            <a:r>
              <a:rPr lang="en-US" sz="1400" dirty="0">
                <a:effectLst/>
                <a:latin typeface="Times New Roman" panose="02020603050405020304" pitchFamily="18" charset="0"/>
                <a:ea typeface="Aptos" panose="020B0004020202020204" pitchFamily="34" charset="0"/>
              </a:rPr>
              <a:t>Command Ran: </a:t>
            </a:r>
            <a:r>
              <a:rPr lang="en-US" sz="1400" dirty="0" err="1">
                <a:effectLst/>
                <a:latin typeface="Times New Roman" panose="02020603050405020304" pitchFamily="18" charset="0"/>
                <a:ea typeface="Aptos" panose="020B0004020202020204" pitchFamily="34" charset="0"/>
              </a:rPr>
              <a:t>cursor.execute</a:t>
            </a:r>
            <a:r>
              <a:rPr lang="en-US" sz="1400" dirty="0">
                <a:effectLst/>
                <a:latin typeface="Times New Roman" panose="02020603050405020304" pitchFamily="18" charset="0"/>
                <a:ea typeface="Aptos" panose="020B0004020202020204" pitchFamily="34" charset="0"/>
              </a:rPr>
              <a:t>("select </a:t>
            </a:r>
            <a:r>
              <a:rPr lang="en-US" sz="1400" dirty="0" err="1">
                <a:effectLst/>
                <a:latin typeface="Times New Roman" panose="02020603050405020304" pitchFamily="18" charset="0"/>
                <a:ea typeface="Aptos" panose="020B0004020202020204" pitchFamily="34" charset="0"/>
              </a:rPr>
              <a:t>SuppliesID</a:t>
            </a:r>
            <a:r>
              <a:rPr lang="en-US" sz="1400" dirty="0">
                <a:effectLst/>
                <a:latin typeface="Times New Roman" panose="02020603050405020304" pitchFamily="18" charset="0"/>
                <a:ea typeface="Aptos" panose="020B0004020202020204" pitchFamily="34" charset="0"/>
              </a:rPr>
              <a:t>, </a:t>
            </a:r>
            <a:r>
              <a:rPr lang="en-US" sz="1400" dirty="0" err="1">
                <a:effectLst/>
                <a:latin typeface="Times New Roman" panose="02020603050405020304" pitchFamily="18" charset="0"/>
                <a:ea typeface="Aptos" panose="020B0004020202020204" pitchFamily="34" charset="0"/>
              </a:rPr>
              <a:t>ItemDescription</a:t>
            </a:r>
            <a:r>
              <a:rPr lang="en-US" sz="1400" dirty="0">
                <a:effectLst/>
                <a:latin typeface="Times New Roman" panose="02020603050405020304" pitchFamily="18" charset="0"/>
                <a:ea typeface="Aptos" panose="020B0004020202020204" pitchFamily="34" charset="0"/>
              </a:rPr>
              <a:t>, </a:t>
            </a:r>
            <a:r>
              <a:rPr lang="en-US" sz="1400" dirty="0" err="1">
                <a:effectLst/>
                <a:latin typeface="Times New Roman" panose="02020603050405020304" pitchFamily="18" charset="0"/>
                <a:ea typeface="Aptos" panose="020B0004020202020204" pitchFamily="34" charset="0"/>
              </a:rPr>
              <a:t>AcquiredDate</a:t>
            </a:r>
            <a:r>
              <a:rPr lang="en-US" sz="1400" dirty="0">
                <a:effectLst/>
                <a:latin typeface="Times New Roman" panose="02020603050405020304" pitchFamily="18" charset="0"/>
                <a:ea typeface="Aptos" panose="020B0004020202020204" pitchFamily="34" charset="0"/>
              </a:rPr>
              <a:t> from Supply WHERE YEAR(CURDATE()) - YEAR(</a:t>
            </a:r>
            <a:r>
              <a:rPr lang="en-US" sz="1400" dirty="0" err="1">
                <a:effectLst/>
                <a:latin typeface="Times New Roman" panose="02020603050405020304" pitchFamily="18" charset="0"/>
                <a:ea typeface="Aptos" panose="020B0004020202020204" pitchFamily="34" charset="0"/>
              </a:rPr>
              <a:t>AcquiredDate</a:t>
            </a:r>
            <a:r>
              <a:rPr lang="en-US" sz="1400" dirty="0">
                <a:effectLst/>
                <a:latin typeface="Times New Roman" panose="02020603050405020304" pitchFamily="18" charset="0"/>
                <a:ea typeface="Aptos" panose="020B0004020202020204" pitchFamily="34" charset="0"/>
              </a:rPr>
              <a:t>) &gt; 5")</a:t>
            </a:r>
          </a:p>
          <a:p>
            <a:pPr lvl="1"/>
            <a:endParaRPr lang="en-US" sz="1400" dirty="0"/>
          </a:p>
        </p:txBody>
      </p:sp>
    </p:spTree>
    <p:extLst>
      <p:ext uri="{BB962C8B-B14F-4D97-AF65-F5344CB8AC3E}">
        <p14:creationId xmlns:p14="http://schemas.microsoft.com/office/powerpoint/2010/main" val="12378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FE52-2AA3-D6D0-A8D7-50E6FB2FAF9F}"/>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1E08BD5-6B4A-60CC-732A-C01B2F5E2FBF}"/>
              </a:ext>
            </a:extLst>
          </p:cNvPr>
          <p:cNvSpPr>
            <a:spLocks noGrp="1"/>
          </p:cNvSpPr>
          <p:nvPr>
            <p:ph idx="1"/>
          </p:nvPr>
        </p:nvSpPr>
        <p:spPr/>
        <p:txBody>
          <a:bodyPr/>
          <a:lstStyle/>
          <a:p>
            <a:pPr marL="0" indent="0">
              <a:buNone/>
            </a:pPr>
            <a:r>
              <a:rPr lang="en-US" dirty="0"/>
              <a:t>1) </a:t>
            </a:r>
            <a:r>
              <a:rPr lang="en-US" sz="1800" dirty="0">
                <a:effectLst/>
                <a:latin typeface="Times New Roman" panose="02020603050405020304" pitchFamily="18" charset="0"/>
                <a:ea typeface="Aptos" panose="020B0004020202020204" pitchFamily="34" charset="0"/>
              </a:rPr>
              <a:t>Relationships between each group is an assumption (Ex. Guide/Employee could have multiple trips. </a:t>
            </a:r>
            <a:endParaRPr lang="en-US" dirty="0"/>
          </a:p>
          <a:p>
            <a:pPr marL="0" indent="0">
              <a:buNone/>
            </a:pPr>
            <a:r>
              <a:rPr lang="en-US" dirty="0"/>
              <a:t>2) </a:t>
            </a:r>
            <a:r>
              <a:rPr lang="en-US" sz="1800" dirty="0">
                <a:effectLst/>
                <a:latin typeface="Times New Roman" panose="02020603050405020304" pitchFamily="18" charset="0"/>
                <a:ea typeface="Aptos" panose="020B0004020202020204" pitchFamily="34" charset="0"/>
              </a:rPr>
              <a:t>Supply could have a NULL </a:t>
            </a:r>
            <a:r>
              <a:rPr lang="en-US" sz="1800" dirty="0" err="1">
                <a:effectLst/>
                <a:latin typeface="Times New Roman" panose="02020603050405020304" pitchFamily="18" charset="0"/>
                <a:ea typeface="Aptos" panose="020B0004020202020204" pitchFamily="34" charset="0"/>
              </a:rPr>
              <a:t>tripID</a:t>
            </a:r>
            <a:r>
              <a:rPr lang="en-US" sz="1800" dirty="0">
                <a:effectLst/>
                <a:latin typeface="Times New Roman" panose="02020603050405020304" pitchFamily="18" charset="0"/>
                <a:ea typeface="Aptos" panose="020B0004020202020204" pitchFamily="34" charset="0"/>
              </a:rPr>
              <a:t> if it hasn’t been bought or rented.</a:t>
            </a:r>
          </a:p>
          <a:p>
            <a:pPr marL="0" indent="0">
              <a:buNone/>
            </a:pPr>
            <a:r>
              <a:rPr lang="en-US" dirty="0"/>
              <a:t>3) </a:t>
            </a:r>
            <a:r>
              <a:rPr lang="en-US" sz="1800" dirty="0"/>
              <a:t>There is a downwards trend in visits to the African destination based on compiled data within database.  </a:t>
            </a:r>
          </a:p>
          <a:p>
            <a:pPr marL="0" indent="0">
              <a:buNone/>
            </a:pPr>
            <a:r>
              <a:rPr lang="en-US" dirty="0"/>
              <a:t>4) </a:t>
            </a:r>
            <a:r>
              <a:rPr lang="en-US" sz="1800" dirty="0">
                <a:latin typeface="Times New Roman" panose="02020603050405020304" pitchFamily="18" charset="0"/>
                <a:cs typeface="Times New Roman" panose="02020603050405020304" pitchFamily="18" charset="0"/>
              </a:rPr>
              <a:t>We are assuming </a:t>
            </a:r>
            <a:r>
              <a:rPr lang="en-US" sz="1800" dirty="0"/>
              <a:t>that seasons are not taken into account.  We were looking at trips taken based on month/year.</a:t>
            </a:r>
          </a:p>
        </p:txBody>
      </p:sp>
    </p:spTree>
    <p:extLst>
      <p:ext uri="{BB962C8B-B14F-4D97-AF65-F5344CB8AC3E}">
        <p14:creationId xmlns:p14="http://schemas.microsoft.com/office/powerpoint/2010/main" val="105294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694</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Module 11.2 Presentation</vt:lpstr>
      <vt:lpstr>Group Introduction</vt:lpstr>
      <vt:lpstr>Brief Description of the Case Study</vt:lpstr>
      <vt:lpstr>Finalized ERD</vt:lpstr>
      <vt:lpstr>Reports Overview</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11.2 Presentation</dc:title>
  <dc:creator>Joe Huffer</dc:creator>
  <cp:lastModifiedBy>Joe Huffer</cp:lastModifiedBy>
  <cp:revision>2</cp:revision>
  <dcterms:created xsi:type="dcterms:W3CDTF">2024-05-08T23:47:33Z</dcterms:created>
  <dcterms:modified xsi:type="dcterms:W3CDTF">2024-05-09T01:39:43Z</dcterms:modified>
</cp:coreProperties>
</file>