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4102D-E9C8-4953-AD31-32D6AC61C10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CBA1A3-FFDD-4267-B00F-609919CFC712}">
      <dgm:prSet/>
      <dgm:spPr/>
      <dgm:t>
        <a:bodyPr/>
        <a:lstStyle/>
        <a:p>
          <a:r>
            <a:rPr lang="en-US"/>
            <a:t>Definition: A culture where the staff are not punished for actions, omissions, suggestions, or decisions taken by them that is proportional to their experience and training; still, gross negligence, willful violations, and destructive acts are not tolerated.</a:t>
          </a:r>
        </a:p>
      </dgm:t>
    </dgm:pt>
    <dgm:pt modelId="{5CB5A364-A45A-4C77-B312-55F90693E35C}" type="parTrans" cxnId="{79D92AEE-494F-4BD2-B776-E3E5241655A3}">
      <dgm:prSet/>
      <dgm:spPr/>
      <dgm:t>
        <a:bodyPr/>
        <a:lstStyle/>
        <a:p>
          <a:endParaRPr lang="en-US"/>
        </a:p>
      </dgm:t>
    </dgm:pt>
    <dgm:pt modelId="{DBF05FB7-FF2D-407D-9150-CF3C640C092A}" type="sibTrans" cxnId="{79D92AEE-494F-4BD2-B776-E3E5241655A3}">
      <dgm:prSet/>
      <dgm:spPr/>
      <dgm:t>
        <a:bodyPr/>
        <a:lstStyle/>
        <a:p>
          <a:endParaRPr lang="en-US"/>
        </a:p>
      </dgm:t>
    </dgm:pt>
    <dgm:pt modelId="{AE7C13E9-6EB0-4903-B336-27D9C97CCB51}">
      <dgm:prSet/>
      <dgm:spPr/>
      <dgm:t>
        <a:bodyPr/>
        <a:lstStyle/>
        <a:p>
          <a:r>
            <a:rPr lang="en-US"/>
            <a:t>Key Elements of a Functional and Just Culture:</a:t>
          </a:r>
        </a:p>
      </dgm:t>
    </dgm:pt>
    <dgm:pt modelId="{CD5C7373-0A81-4E19-8432-82A7AC8513A3}" type="parTrans" cxnId="{059D7CD9-93CB-40B5-AE29-161CD9DDD280}">
      <dgm:prSet/>
      <dgm:spPr/>
      <dgm:t>
        <a:bodyPr/>
        <a:lstStyle/>
        <a:p>
          <a:endParaRPr lang="en-US"/>
        </a:p>
      </dgm:t>
    </dgm:pt>
    <dgm:pt modelId="{DC7A736B-C98F-497E-B8C8-5A3152F74515}" type="sibTrans" cxnId="{059D7CD9-93CB-40B5-AE29-161CD9DDD280}">
      <dgm:prSet/>
      <dgm:spPr/>
      <dgm:t>
        <a:bodyPr/>
        <a:lstStyle/>
        <a:p>
          <a:endParaRPr lang="en-US"/>
        </a:p>
      </dgm:t>
    </dgm:pt>
    <dgm:pt modelId="{FED619D6-A996-4721-9FFB-61337AA104B0}">
      <dgm:prSet/>
      <dgm:spPr/>
      <dgm:t>
        <a:bodyPr/>
        <a:lstStyle/>
        <a:p>
          <a:r>
            <a:rPr lang="en-US"/>
            <a:t>Transparency</a:t>
          </a:r>
        </a:p>
      </dgm:t>
    </dgm:pt>
    <dgm:pt modelId="{7DCD9EBD-1D61-476A-8E9B-6FA5C36BC9E2}" type="parTrans" cxnId="{8CBF76BB-8CD5-4B6C-ABD7-DFCA81E274CD}">
      <dgm:prSet/>
      <dgm:spPr/>
      <dgm:t>
        <a:bodyPr/>
        <a:lstStyle/>
        <a:p>
          <a:endParaRPr lang="en-US"/>
        </a:p>
      </dgm:t>
    </dgm:pt>
    <dgm:pt modelId="{EE189488-5F97-467E-8F9E-403DC99696A8}" type="sibTrans" cxnId="{8CBF76BB-8CD5-4B6C-ABD7-DFCA81E274CD}">
      <dgm:prSet/>
      <dgm:spPr/>
      <dgm:t>
        <a:bodyPr/>
        <a:lstStyle/>
        <a:p>
          <a:endParaRPr lang="en-US"/>
        </a:p>
      </dgm:t>
    </dgm:pt>
    <dgm:pt modelId="{769E0A5D-BE2E-40BA-BD24-B579CB82E214}">
      <dgm:prSet/>
      <dgm:spPr/>
      <dgm:t>
        <a:bodyPr/>
        <a:lstStyle/>
        <a:p>
          <a:r>
            <a:rPr lang="en-US"/>
            <a:t>Accountability</a:t>
          </a:r>
        </a:p>
      </dgm:t>
    </dgm:pt>
    <dgm:pt modelId="{7EAE923B-F1B3-4BDA-A742-FDE5CF7EF592}" type="parTrans" cxnId="{7143A077-C8F4-43F2-AAEE-2511EE2A6570}">
      <dgm:prSet/>
      <dgm:spPr/>
      <dgm:t>
        <a:bodyPr/>
        <a:lstStyle/>
        <a:p>
          <a:endParaRPr lang="en-US"/>
        </a:p>
      </dgm:t>
    </dgm:pt>
    <dgm:pt modelId="{402EC4AA-B352-4814-9DDC-003A874C1C5A}" type="sibTrans" cxnId="{7143A077-C8F4-43F2-AAEE-2511EE2A6570}">
      <dgm:prSet/>
      <dgm:spPr/>
      <dgm:t>
        <a:bodyPr/>
        <a:lstStyle/>
        <a:p>
          <a:endParaRPr lang="en-US"/>
        </a:p>
      </dgm:t>
    </dgm:pt>
    <dgm:pt modelId="{C8610A0C-378E-463D-AA7A-7EE670461F7E}">
      <dgm:prSet/>
      <dgm:spPr/>
      <dgm:t>
        <a:bodyPr/>
        <a:lstStyle/>
        <a:p>
          <a:r>
            <a:rPr lang="en-US"/>
            <a:t>Continuous Learning</a:t>
          </a:r>
        </a:p>
      </dgm:t>
    </dgm:pt>
    <dgm:pt modelId="{9CAC8843-A9E3-48DB-9F2E-493D09E938E9}" type="parTrans" cxnId="{8E8E7962-DBAB-4393-9E90-F582559E8ABF}">
      <dgm:prSet/>
      <dgm:spPr/>
      <dgm:t>
        <a:bodyPr/>
        <a:lstStyle/>
        <a:p>
          <a:endParaRPr lang="en-US"/>
        </a:p>
      </dgm:t>
    </dgm:pt>
    <dgm:pt modelId="{6C03A9DB-E1DA-40D5-B30E-BC03D8599C57}" type="sibTrans" cxnId="{8E8E7962-DBAB-4393-9E90-F582559E8ABF}">
      <dgm:prSet/>
      <dgm:spPr/>
      <dgm:t>
        <a:bodyPr/>
        <a:lstStyle/>
        <a:p>
          <a:endParaRPr lang="en-US"/>
        </a:p>
      </dgm:t>
    </dgm:pt>
    <dgm:pt modelId="{C683B30C-162B-4EE9-8CDA-D99EB2F35AA4}" type="pres">
      <dgm:prSet presAssocID="{E3B4102D-E9C8-4953-AD31-32D6AC61C10C}" presName="Name0" presStyleCnt="0">
        <dgm:presLayoutVars>
          <dgm:dir/>
          <dgm:animLvl val="lvl"/>
          <dgm:resizeHandles val="exact"/>
        </dgm:presLayoutVars>
      </dgm:prSet>
      <dgm:spPr/>
    </dgm:pt>
    <dgm:pt modelId="{93916CD7-2EB4-4745-AF1F-B9C4D4E531C5}" type="pres">
      <dgm:prSet presAssocID="{AE7C13E9-6EB0-4903-B336-27D9C97CCB51}" presName="boxAndChildren" presStyleCnt="0"/>
      <dgm:spPr/>
    </dgm:pt>
    <dgm:pt modelId="{89FE15EE-09C6-4FA7-A122-DAA506C6D155}" type="pres">
      <dgm:prSet presAssocID="{AE7C13E9-6EB0-4903-B336-27D9C97CCB51}" presName="parentTextBox" presStyleLbl="node1" presStyleIdx="0" presStyleCnt="2"/>
      <dgm:spPr/>
    </dgm:pt>
    <dgm:pt modelId="{57B4F7D9-6AF0-48C8-B692-02D225CF0B03}" type="pres">
      <dgm:prSet presAssocID="{AE7C13E9-6EB0-4903-B336-27D9C97CCB51}" presName="entireBox" presStyleLbl="node1" presStyleIdx="0" presStyleCnt="2"/>
      <dgm:spPr/>
    </dgm:pt>
    <dgm:pt modelId="{1940EF2C-A080-459B-8293-8248A9731F68}" type="pres">
      <dgm:prSet presAssocID="{AE7C13E9-6EB0-4903-B336-27D9C97CCB51}" presName="descendantBox" presStyleCnt="0"/>
      <dgm:spPr/>
    </dgm:pt>
    <dgm:pt modelId="{F9F793BA-0B29-47F2-A0BB-380CF8015DAB}" type="pres">
      <dgm:prSet presAssocID="{FED619D6-A996-4721-9FFB-61337AA104B0}" presName="childTextBox" presStyleLbl="fgAccFollowNode1" presStyleIdx="0" presStyleCnt="3">
        <dgm:presLayoutVars>
          <dgm:bulletEnabled val="1"/>
        </dgm:presLayoutVars>
      </dgm:prSet>
      <dgm:spPr/>
    </dgm:pt>
    <dgm:pt modelId="{E9EFBB6D-91F0-4583-8C58-74D4D739BBDD}" type="pres">
      <dgm:prSet presAssocID="{769E0A5D-BE2E-40BA-BD24-B579CB82E214}" presName="childTextBox" presStyleLbl="fgAccFollowNode1" presStyleIdx="1" presStyleCnt="3">
        <dgm:presLayoutVars>
          <dgm:bulletEnabled val="1"/>
        </dgm:presLayoutVars>
      </dgm:prSet>
      <dgm:spPr/>
    </dgm:pt>
    <dgm:pt modelId="{0C5756C0-C7FE-4766-8F1B-737509C4A663}" type="pres">
      <dgm:prSet presAssocID="{C8610A0C-378E-463D-AA7A-7EE670461F7E}" presName="childTextBox" presStyleLbl="fgAccFollowNode1" presStyleIdx="2" presStyleCnt="3">
        <dgm:presLayoutVars>
          <dgm:bulletEnabled val="1"/>
        </dgm:presLayoutVars>
      </dgm:prSet>
      <dgm:spPr/>
    </dgm:pt>
    <dgm:pt modelId="{F3C64586-0986-4262-B921-1FA7D32A3388}" type="pres">
      <dgm:prSet presAssocID="{DBF05FB7-FF2D-407D-9150-CF3C640C092A}" presName="sp" presStyleCnt="0"/>
      <dgm:spPr/>
    </dgm:pt>
    <dgm:pt modelId="{DDC35F35-9C35-471A-8E6D-7174BBC9BCC8}" type="pres">
      <dgm:prSet presAssocID="{A3CBA1A3-FFDD-4267-B00F-609919CFC712}" presName="arrowAndChildren" presStyleCnt="0"/>
      <dgm:spPr/>
    </dgm:pt>
    <dgm:pt modelId="{B19107E4-FF0C-42BC-8BB4-DCE4CF689983}" type="pres">
      <dgm:prSet presAssocID="{A3CBA1A3-FFDD-4267-B00F-609919CFC712}" presName="parentTextArrow" presStyleLbl="node1" presStyleIdx="1" presStyleCnt="2"/>
      <dgm:spPr/>
    </dgm:pt>
  </dgm:ptLst>
  <dgm:cxnLst>
    <dgm:cxn modelId="{D9CAF515-713B-47AD-B64D-76CC22423870}" type="presOf" srcId="{769E0A5D-BE2E-40BA-BD24-B579CB82E214}" destId="{E9EFBB6D-91F0-4583-8C58-74D4D739BBDD}" srcOrd="0" destOrd="0" presId="urn:microsoft.com/office/officeart/2005/8/layout/process4"/>
    <dgm:cxn modelId="{C119BB1C-D020-4EEB-B250-DA8A6729C3F0}" type="presOf" srcId="{FED619D6-A996-4721-9FFB-61337AA104B0}" destId="{F9F793BA-0B29-47F2-A0BB-380CF8015DAB}" srcOrd="0" destOrd="0" presId="urn:microsoft.com/office/officeart/2005/8/layout/process4"/>
    <dgm:cxn modelId="{8E8E7962-DBAB-4393-9E90-F582559E8ABF}" srcId="{AE7C13E9-6EB0-4903-B336-27D9C97CCB51}" destId="{C8610A0C-378E-463D-AA7A-7EE670461F7E}" srcOrd="2" destOrd="0" parTransId="{9CAC8843-A9E3-48DB-9F2E-493D09E938E9}" sibTransId="{6C03A9DB-E1DA-40D5-B30E-BC03D8599C57}"/>
    <dgm:cxn modelId="{E60C9462-6D24-458F-B0D6-428E90DC6916}" type="presOf" srcId="{E3B4102D-E9C8-4953-AD31-32D6AC61C10C}" destId="{C683B30C-162B-4EE9-8CDA-D99EB2F35AA4}" srcOrd="0" destOrd="0" presId="urn:microsoft.com/office/officeart/2005/8/layout/process4"/>
    <dgm:cxn modelId="{3421DB66-7626-4F05-ADD1-DD5521B292FC}" type="presOf" srcId="{C8610A0C-378E-463D-AA7A-7EE670461F7E}" destId="{0C5756C0-C7FE-4766-8F1B-737509C4A663}" srcOrd="0" destOrd="0" presId="urn:microsoft.com/office/officeart/2005/8/layout/process4"/>
    <dgm:cxn modelId="{7143A077-C8F4-43F2-AAEE-2511EE2A6570}" srcId="{AE7C13E9-6EB0-4903-B336-27D9C97CCB51}" destId="{769E0A5D-BE2E-40BA-BD24-B579CB82E214}" srcOrd="1" destOrd="0" parTransId="{7EAE923B-F1B3-4BDA-A742-FDE5CF7EF592}" sibTransId="{402EC4AA-B352-4814-9DDC-003A874C1C5A}"/>
    <dgm:cxn modelId="{9C6D42B4-D9C0-4D50-ACDB-0412DB69D8A6}" type="presOf" srcId="{AE7C13E9-6EB0-4903-B336-27D9C97CCB51}" destId="{57B4F7D9-6AF0-48C8-B692-02D225CF0B03}" srcOrd="1" destOrd="0" presId="urn:microsoft.com/office/officeart/2005/8/layout/process4"/>
    <dgm:cxn modelId="{8CBF76BB-8CD5-4B6C-ABD7-DFCA81E274CD}" srcId="{AE7C13E9-6EB0-4903-B336-27D9C97CCB51}" destId="{FED619D6-A996-4721-9FFB-61337AA104B0}" srcOrd="0" destOrd="0" parTransId="{7DCD9EBD-1D61-476A-8E9B-6FA5C36BC9E2}" sibTransId="{EE189488-5F97-467E-8F9E-403DC99696A8}"/>
    <dgm:cxn modelId="{059D7CD9-93CB-40B5-AE29-161CD9DDD280}" srcId="{E3B4102D-E9C8-4953-AD31-32D6AC61C10C}" destId="{AE7C13E9-6EB0-4903-B336-27D9C97CCB51}" srcOrd="1" destOrd="0" parTransId="{CD5C7373-0A81-4E19-8432-82A7AC8513A3}" sibTransId="{DC7A736B-C98F-497E-B8C8-5A3152F74515}"/>
    <dgm:cxn modelId="{AD7494E9-A57C-4664-8179-7E534262499E}" type="presOf" srcId="{A3CBA1A3-FFDD-4267-B00F-609919CFC712}" destId="{B19107E4-FF0C-42BC-8BB4-DCE4CF689983}" srcOrd="0" destOrd="0" presId="urn:microsoft.com/office/officeart/2005/8/layout/process4"/>
    <dgm:cxn modelId="{79D92AEE-494F-4BD2-B776-E3E5241655A3}" srcId="{E3B4102D-E9C8-4953-AD31-32D6AC61C10C}" destId="{A3CBA1A3-FFDD-4267-B00F-609919CFC712}" srcOrd="0" destOrd="0" parTransId="{5CB5A364-A45A-4C77-B312-55F90693E35C}" sibTransId="{DBF05FB7-FF2D-407D-9150-CF3C640C092A}"/>
    <dgm:cxn modelId="{96B7ABFA-67BA-4ABB-8C98-DB7E712E591B}" type="presOf" srcId="{AE7C13E9-6EB0-4903-B336-27D9C97CCB51}" destId="{89FE15EE-09C6-4FA7-A122-DAA506C6D155}" srcOrd="0" destOrd="0" presId="urn:microsoft.com/office/officeart/2005/8/layout/process4"/>
    <dgm:cxn modelId="{72849B55-FE46-494A-A454-0D3D56634927}" type="presParOf" srcId="{C683B30C-162B-4EE9-8CDA-D99EB2F35AA4}" destId="{93916CD7-2EB4-4745-AF1F-B9C4D4E531C5}" srcOrd="0" destOrd="0" presId="urn:microsoft.com/office/officeart/2005/8/layout/process4"/>
    <dgm:cxn modelId="{FFEBEC35-3E5A-43B9-97D1-7A69367138A3}" type="presParOf" srcId="{93916CD7-2EB4-4745-AF1F-B9C4D4E531C5}" destId="{89FE15EE-09C6-4FA7-A122-DAA506C6D155}" srcOrd="0" destOrd="0" presId="urn:microsoft.com/office/officeart/2005/8/layout/process4"/>
    <dgm:cxn modelId="{A08AD2D0-9BA1-4AEB-8B3A-F4865221C73E}" type="presParOf" srcId="{93916CD7-2EB4-4745-AF1F-B9C4D4E531C5}" destId="{57B4F7D9-6AF0-48C8-B692-02D225CF0B03}" srcOrd="1" destOrd="0" presId="urn:microsoft.com/office/officeart/2005/8/layout/process4"/>
    <dgm:cxn modelId="{951A2BCC-D6E7-48DC-B40F-336541B1039E}" type="presParOf" srcId="{93916CD7-2EB4-4745-AF1F-B9C4D4E531C5}" destId="{1940EF2C-A080-459B-8293-8248A9731F68}" srcOrd="2" destOrd="0" presId="urn:microsoft.com/office/officeart/2005/8/layout/process4"/>
    <dgm:cxn modelId="{ECAF9EA8-D97B-4F9B-B975-FC7782F3C6FA}" type="presParOf" srcId="{1940EF2C-A080-459B-8293-8248A9731F68}" destId="{F9F793BA-0B29-47F2-A0BB-380CF8015DAB}" srcOrd="0" destOrd="0" presId="urn:microsoft.com/office/officeart/2005/8/layout/process4"/>
    <dgm:cxn modelId="{81937301-FE72-4CFF-9170-2F3F33295FC0}" type="presParOf" srcId="{1940EF2C-A080-459B-8293-8248A9731F68}" destId="{E9EFBB6D-91F0-4583-8C58-74D4D739BBDD}" srcOrd="1" destOrd="0" presId="urn:microsoft.com/office/officeart/2005/8/layout/process4"/>
    <dgm:cxn modelId="{8733E0D5-3DC0-4F83-8018-138C01C035A9}" type="presParOf" srcId="{1940EF2C-A080-459B-8293-8248A9731F68}" destId="{0C5756C0-C7FE-4766-8F1B-737509C4A663}" srcOrd="2" destOrd="0" presId="urn:microsoft.com/office/officeart/2005/8/layout/process4"/>
    <dgm:cxn modelId="{0991175D-5E4F-4104-83EC-E9BA4E41240D}" type="presParOf" srcId="{C683B30C-162B-4EE9-8CDA-D99EB2F35AA4}" destId="{F3C64586-0986-4262-B921-1FA7D32A3388}" srcOrd="1" destOrd="0" presId="urn:microsoft.com/office/officeart/2005/8/layout/process4"/>
    <dgm:cxn modelId="{8836ACFB-1467-47E8-9DA5-724E92C88682}" type="presParOf" srcId="{C683B30C-162B-4EE9-8CDA-D99EB2F35AA4}" destId="{DDC35F35-9C35-471A-8E6D-7174BBC9BCC8}" srcOrd="2" destOrd="0" presId="urn:microsoft.com/office/officeart/2005/8/layout/process4"/>
    <dgm:cxn modelId="{B5B0DDBD-E128-4F32-9FB1-9F3386B949FE}" type="presParOf" srcId="{DDC35F35-9C35-471A-8E6D-7174BBC9BCC8}" destId="{B19107E4-FF0C-42BC-8BB4-DCE4CF6899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A8A17-AFCD-4417-B1A8-E37171E928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ED51D3-C912-4DB9-994F-735418B4CFCE}">
      <dgm:prSet/>
      <dgm:spPr/>
      <dgm:t>
        <a:bodyPr/>
        <a:lstStyle/>
        <a:p>
          <a:r>
            <a:rPr lang="en-US" dirty="0"/>
            <a:t>Establish robust error-reporting systems that don’t focus on fear of punishment.</a:t>
          </a:r>
        </a:p>
      </dgm:t>
    </dgm:pt>
    <dgm:pt modelId="{A00205DD-B07B-42BA-988C-91EC88D130BE}" type="parTrans" cxnId="{41E4A26B-A122-4EC7-953A-C693333158DD}">
      <dgm:prSet/>
      <dgm:spPr/>
      <dgm:t>
        <a:bodyPr/>
        <a:lstStyle/>
        <a:p>
          <a:endParaRPr lang="en-US"/>
        </a:p>
      </dgm:t>
    </dgm:pt>
    <dgm:pt modelId="{2660C1F0-1312-4C21-87A5-A0774D53DBDF}" type="sibTrans" cxnId="{41E4A26B-A122-4EC7-953A-C693333158DD}">
      <dgm:prSet/>
      <dgm:spPr/>
      <dgm:t>
        <a:bodyPr/>
        <a:lstStyle/>
        <a:p>
          <a:endParaRPr lang="en-US"/>
        </a:p>
      </dgm:t>
    </dgm:pt>
    <dgm:pt modelId="{BC1BA50D-317D-4EE8-AB19-A341AA281FAB}">
      <dgm:prSet/>
      <dgm:spPr/>
      <dgm:t>
        <a:bodyPr/>
        <a:lstStyle/>
        <a:p>
          <a:r>
            <a:rPr lang="en-US"/>
            <a:t>Train employees on the error-reporting that is taking place, as well as the ‘Just Culture’ principles being implemented.</a:t>
          </a:r>
        </a:p>
      </dgm:t>
    </dgm:pt>
    <dgm:pt modelId="{FD732010-CED1-466D-BE98-83FB08AE07E2}" type="parTrans" cxnId="{5780191F-A0CD-4ED3-813D-3BED4547EECA}">
      <dgm:prSet/>
      <dgm:spPr/>
      <dgm:t>
        <a:bodyPr/>
        <a:lstStyle/>
        <a:p>
          <a:endParaRPr lang="en-US"/>
        </a:p>
      </dgm:t>
    </dgm:pt>
    <dgm:pt modelId="{AACDB4B5-BA80-42E8-B09B-08BA532C5844}" type="sibTrans" cxnId="{5780191F-A0CD-4ED3-813D-3BED4547EECA}">
      <dgm:prSet/>
      <dgm:spPr/>
      <dgm:t>
        <a:bodyPr/>
        <a:lstStyle/>
        <a:p>
          <a:endParaRPr lang="en-US"/>
        </a:p>
      </dgm:t>
    </dgm:pt>
    <dgm:pt modelId="{E6A2A360-784A-4F2F-8DDF-18CFA93925EE}">
      <dgm:prSet/>
      <dgm:spPr/>
      <dgm:t>
        <a:bodyPr/>
        <a:lstStyle/>
        <a:p>
          <a:r>
            <a:rPr lang="en-US"/>
            <a:t>Involve employees in reviewing and learning from incidents.  Collaboration and Consistency are key here!</a:t>
          </a:r>
        </a:p>
      </dgm:t>
    </dgm:pt>
    <dgm:pt modelId="{E4FAA214-9AEA-439D-AB37-306582CBDF83}" type="parTrans" cxnId="{41E0AAF6-2A54-4BB6-80B7-DFF95C49B6B5}">
      <dgm:prSet/>
      <dgm:spPr/>
      <dgm:t>
        <a:bodyPr/>
        <a:lstStyle/>
        <a:p>
          <a:endParaRPr lang="en-US"/>
        </a:p>
      </dgm:t>
    </dgm:pt>
    <dgm:pt modelId="{9C1C98D5-4B91-415D-B07F-7E1E3E18472F}" type="sibTrans" cxnId="{41E0AAF6-2A54-4BB6-80B7-DFF95C49B6B5}">
      <dgm:prSet/>
      <dgm:spPr/>
      <dgm:t>
        <a:bodyPr/>
        <a:lstStyle/>
        <a:p>
          <a:endParaRPr lang="en-US"/>
        </a:p>
      </dgm:t>
    </dgm:pt>
    <dgm:pt modelId="{8AA5EA78-EDEF-4823-8D37-59AA032B2ACD}">
      <dgm:prSet/>
      <dgm:spPr/>
      <dgm:t>
        <a:bodyPr/>
        <a:lstStyle/>
        <a:p>
          <a:r>
            <a:rPr lang="en-US"/>
            <a:t>Provide leadership personal that are consistent and encouraged to remain involved – also make sure enough resource is allocated to the ‘Just Culture’ initiatives.</a:t>
          </a:r>
        </a:p>
      </dgm:t>
    </dgm:pt>
    <dgm:pt modelId="{9A08A7F1-7E86-4450-AFEF-1C59E0B28263}" type="parTrans" cxnId="{04B72174-3E65-4BEA-8BE8-3BFC9A3D8674}">
      <dgm:prSet/>
      <dgm:spPr/>
      <dgm:t>
        <a:bodyPr/>
        <a:lstStyle/>
        <a:p>
          <a:endParaRPr lang="en-US"/>
        </a:p>
      </dgm:t>
    </dgm:pt>
    <dgm:pt modelId="{68570998-F46D-4017-9CAF-3BE748A22BC2}" type="sibTrans" cxnId="{04B72174-3E65-4BEA-8BE8-3BFC9A3D8674}">
      <dgm:prSet/>
      <dgm:spPr/>
      <dgm:t>
        <a:bodyPr/>
        <a:lstStyle/>
        <a:p>
          <a:endParaRPr lang="en-US"/>
        </a:p>
      </dgm:t>
    </dgm:pt>
    <dgm:pt modelId="{4FDBC627-F1C1-4C45-97E0-C9D956B87F63}">
      <dgm:prSet/>
      <dgm:spPr/>
      <dgm:t>
        <a:bodyPr/>
        <a:lstStyle/>
        <a:p>
          <a:r>
            <a:rPr lang="en-US"/>
            <a:t>Ensure accountability aligns with measuring safety objectives – the focus should be on worker-security + engagement + encouragement!</a:t>
          </a:r>
        </a:p>
      </dgm:t>
    </dgm:pt>
    <dgm:pt modelId="{3B342B40-17A3-4CCA-A069-13F3D2786AA4}" type="parTrans" cxnId="{AAE6B9B4-0875-46D2-9514-0548AB9503A9}">
      <dgm:prSet/>
      <dgm:spPr/>
      <dgm:t>
        <a:bodyPr/>
        <a:lstStyle/>
        <a:p>
          <a:endParaRPr lang="en-US"/>
        </a:p>
      </dgm:t>
    </dgm:pt>
    <dgm:pt modelId="{CD43FFD4-8923-44C1-8A35-066A5B35BA8D}" type="sibTrans" cxnId="{AAE6B9B4-0875-46D2-9514-0548AB9503A9}">
      <dgm:prSet/>
      <dgm:spPr/>
      <dgm:t>
        <a:bodyPr/>
        <a:lstStyle/>
        <a:p>
          <a:endParaRPr lang="en-US"/>
        </a:p>
      </dgm:t>
    </dgm:pt>
    <dgm:pt modelId="{6F166A15-101B-47C8-B774-FC2F999FD5DB}" type="pres">
      <dgm:prSet presAssocID="{B35A8A17-AFCD-4417-B1A8-E37171E928BA}" presName="root" presStyleCnt="0">
        <dgm:presLayoutVars>
          <dgm:dir/>
          <dgm:resizeHandles val="exact"/>
        </dgm:presLayoutVars>
      </dgm:prSet>
      <dgm:spPr/>
    </dgm:pt>
    <dgm:pt modelId="{0741F2F9-BF11-409E-B05A-D9B9A9F1D586}" type="pres">
      <dgm:prSet presAssocID="{70ED51D3-C912-4DB9-994F-735418B4CFCE}" presName="compNode" presStyleCnt="0"/>
      <dgm:spPr/>
    </dgm:pt>
    <dgm:pt modelId="{ACC294BB-B23B-4D3B-B262-A05F307D647D}" type="pres">
      <dgm:prSet presAssocID="{70ED51D3-C912-4DB9-994F-735418B4CFCE}" presName="bgRect" presStyleLbl="bgShp" presStyleIdx="0" presStyleCnt="5"/>
      <dgm:spPr/>
    </dgm:pt>
    <dgm:pt modelId="{81201AAB-D0BA-43FC-B176-BA631BDA7D02}" type="pres">
      <dgm:prSet presAssocID="{70ED51D3-C912-4DB9-994F-735418B4CF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E86FBF71-1EBA-4223-968C-AD93215F4F9E}" type="pres">
      <dgm:prSet presAssocID="{70ED51D3-C912-4DB9-994F-735418B4CFCE}" presName="spaceRect" presStyleCnt="0"/>
      <dgm:spPr/>
    </dgm:pt>
    <dgm:pt modelId="{20EC05C9-7D77-4FC1-B8EA-F1D9D40A39E3}" type="pres">
      <dgm:prSet presAssocID="{70ED51D3-C912-4DB9-994F-735418B4CFCE}" presName="parTx" presStyleLbl="revTx" presStyleIdx="0" presStyleCnt="5">
        <dgm:presLayoutVars>
          <dgm:chMax val="0"/>
          <dgm:chPref val="0"/>
        </dgm:presLayoutVars>
      </dgm:prSet>
      <dgm:spPr/>
    </dgm:pt>
    <dgm:pt modelId="{06297AB6-FD79-41FF-AD03-B831CF567714}" type="pres">
      <dgm:prSet presAssocID="{2660C1F0-1312-4C21-87A5-A0774D53DBDF}" presName="sibTrans" presStyleCnt="0"/>
      <dgm:spPr/>
    </dgm:pt>
    <dgm:pt modelId="{83C1AA8B-CB1F-4425-88B4-6A9A08D83A0F}" type="pres">
      <dgm:prSet presAssocID="{BC1BA50D-317D-4EE8-AB19-A341AA281FAB}" presName="compNode" presStyleCnt="0"/>
      <dgm:spPr/>
    </dgm:pt>
    <dgm:pt modelId="{573F8A32-B113-40C0-A6B8-ECF27671DFFE}" type="pres">
      <dgm:prSet presAssocID="{BC1BA50D-317D-4EE8-AB19-A341AA281FAB}" presName="bgRect" presStyleLbl="bgShp" presStyleIdx="1" presStyleCnt="5"/>
      <dgm:spPr/>
    </dgm:pt>
    <dgm:pt modelId="{3FD552C4-35EA-4E8C-A7DD-FCFA6B73F13B}" type="pres">
      <dgm:prSet presAssocID="{BC1BA50D-317D-4EE8-AB19-A341AA281FAB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BF37AEBC-9592-4359-A464-D62653070247}" type="pres">
      <dgm:prSet presAssocID="{BC1BA50D-317D-4EE8-AB19-A341AA281FAB}" presName="spaceRect" presStyleCnt="0"/>
      <dgm:spPr/>
    </dgm:pt>
    <dgm:pt modelId="{9025A3B9-E7FB-4C1A-9EEF-C160CA44A086}" type="pres">
      <dgm:prSet presAssocID="{BC1BA50D-317D-4EE8-AB19-A341AA281FAB}" presName="parTx" presStyleLbl="revTx" presStyleIdx="1" presStyleCnt="5">
        <dgm:presLayoutVars>
          <dgm:chMax val="0"/>
          <dgm:chPref val="0"/>
        </dgm:presLayoutVars>
      </dgm:prSet>
      <dgm:spPr/>
    </dgm:pt>
    <dgm:pt modelId="{2C862927-C8D3-4DF9-8CC2-66702B8FF6BD}" type="pres">
      <dgm:prSet presAssocID="{AACDB4B5-BA80-42E8-B09B-08BA532C5844}" presName="sibTrans" presStyleCnt="0"/>
      <dgm:spPr/>
    </dgm:pt>
    <dgm:pt modelId="{9AD88C91-BEC7-4733-9A0D-2AC8CE9DB95D}" type="pres">
      <dgm:prSet presAssocID="{E6A2A360-784A-4F2F-8DDF-18CFA93925EE}" presName="compNode" presStyleCnt="0"/>
      <dgm:spPr/>
    </dgm:pt>
    <dgm:pt modelId="{D2CF2EF7-7124-447B-880E-3A8F67D53C2D}" type="pres">
      <dgm:prSet presAssocID="{E6A2A360-784A-4F2F-8DDF-18CFA93925EE}" presName="bgRect" presStyleLbl="bgShp" presStyleIdx="2" presStyleCnt="5"/>
      <dgm:spPr/>
    </dgm:pt>
    <dgm:pt modelId="{28DD9CD5-00CA-41B8-A743-C4324D08998A}" type="pres">
      <dgm:prSet presAssocID="{E6A2A360-784A-4F2F-8DDF-18CFA93925EE}" presName="iconRect" presStyleLbl="node1" presStyleIdx="2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42057D6C-8EF0-4722-99FE-F326ED854DFB}" type="pres">
      <dgm:prSet presAssocID="{E6A2A360-784A-4F2F-8DDF-18CFA93925EE}" presName="spaceRect" presStyleCnt="0"/>
      <dgm:spPr/>
    </dgm:pt>
    <dgm:pt modelId="{1F318699-922C-4CE2-9C9D-1A4CA29CBB1D}" type="pres">
      <dgm:prSet presAssocID="{E6A2A360-784A-4F2F-8DDF-18CFA93925EE}" presName="parTx" presStyleLbl="revTx" presStyleIdx="2" presStyleCnt="5">
        <dgm:presLayoutVars>
          <dgm:chMax val="0"/>
          <dgm:chPref val="0"/>
        </dgm:presLayoutVars>
      </dgm:prSet>
      <dgm:spPr/>
    </dgm:pt>
    <dgm:pt modelId="{0F1542D8-4914-40D7-AC3A-9840032DAFF1}" type="pres">
      <dgm:prSet presAssocID="{9C1C98D5-4B91-415D-B07F-7E1E3E18472F}" presName="sibTrans" presStyleCnt="0"/>
      <dgm:spPr/>
    </dgm:pt>
    <dgm:pt modelId="{E5156C53-DBB8-4093-AACA-4B4920EF49E4}" type="pres">
      <dgm:prSet presAssocID="{8AA5EA78-EDEF-4823-8D37-59AA032B2ACD}" presName="compNode" presStyleCnt="0"/>
      <dgm:spPr/>
    </dgm:pt>
    <dgm:pt modelId="{F4D9AA57-607C-496C-BA8B-E8C8E5DDD802}" type="pres">
      <dgm:prSet presAssocID="{8AA5EA78-EDEF-4823-8D37-59AA032B2ACD}" presName="bgRect" presStyleLbl="bgShp" presStyleIdx="3" presStyleCnt="5"/>
      <dgm:spPr/>
    </dgm:pt>
    <dgm:pt modelId="{EFB47451-3BD2-4541-8FAB-DD7E2565E39A}" type="pres">
      <dgm:prSet presAssocID="{8AA5EA78-EDEF-4823-8D37-59AA032B2ACD}" presName="iconRect" presStyleLbl="node1" presStyleIdx="3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F0CBD344-94ED-4BC3-BC87-E58D1F12A5FA}" type="pres">
      <dgm:prSet presAssocID="{8AA5EA78-EDEF-4823-8D37-59AA032B2ACD}" presName="spaceRect" presStyleCnt="0"/>
      <dgm:spPr/>
    </dgm:pt>
    <dgm:pt modelId="{1AC4A3F0-18D8-48AA-ABCC-6EF6966A727A}" type="pres">
      <dgm:prSet presAssocID="{8AA5EA78-EDEF-4823-8D37-59AA032B2ACD}" presName="parTx" presStyleLbl="revTx" presStyleIdx="3" presStyleCnt="5">
        <dgm:presLayoutVars>
          <dgm:chMax val="0"/>
          <dgm:chPref val="0"/>
        </dgm:presLayoutVars>
      </dgm:prSet>
      <dgm:spPr/>
    </dgm:pt>
    <dgm:pt modelId="{C5B987B2-08C8-41B6-A401-38B0A19A0D8E}" type="pres">
      <dgm:prSet presAssocID="{68570998-F46D-4017-9CAF-3BE748A22BC2}" presName="sibTrans" presStyleCnt="0"/>
      <dgm:spPr/>
    </dgm:pt>
    <dgm:pt modelId="{852967EC-7C5E-421A-8DFA-886ACA588F83}" type="pres">
      <dgm:prSet presAssocID="{4FDBC627-F1C1-4C45-97E0-C9D956B87F63}" presName="compNode" presStyleCnt="0"/>
      <dgm:spPr/>
    </dgm:pt>
    <dgm:pt modelId="{176DE31F-329E-43A4-A5C6-93980471C96D}" type="pres">
      <dgm:prSet presAssocID="{4FDBC627-F1C1-4C45-97E0-C9D956B87F63}" presName="bgRect" presStyleLbl="bgShp" presStyleIdx="4" presStyleCnt="5"/>
      <dgm:spPr/>
    </dgm:pt>
    <dgm:pt modelId="{0E7FD80D-7718-49A1-BE05-61A5EA4415A9}" type="pres">
      <dgm:prSet presAssocID="{4FDBC627-F1C1-4C45-97E0-C9D956B87F63}" presName="iconRect" presStyleLbl="node1" presStyleIdx="4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AD3B8530-2C0F-4D4C-B1FE-11D823353A4F}" type="pres">
      <dgm:prSet presAssocID="{4FDBC627-F1C1-4C45-97E0-C9D956B87F63}" presName="spaceRect" presStyleCnt="0"/>
      <dgm:spPr/>
    </dgm:pt>
    <dgm:pt modelId="{DA659859-0E39-40C1-829E-566611AC4CE2}" type="pres">
      <dgm:prSet presAssocID="{4FDBC627-F1C1-4C45-97E0-C9D956B87F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80191F-A0CD-4ED3-813D-3BED4547EECA}" srcId="{B35A8A17-AFCD-4417-B1A8-E37171E928BA}" destId="{BC1BA50D-317D-4EE8-AB19-A341AA281FAB}" srcOrd="1" destOrd="0" parTransId="{FD732010-CED1-466D-BE98-83FB08AE07E2}" sibTransId="{AACDB4B5-BA80-42E8-B09B-08BA532C5844}"/>
    <dgm:cxn modelId="{41E4A26B-A122-4EC7-953A-C693333158DD}" srcId="{B35A8A17-AFCD-4417-B1A8-E37171E928BA}" destId="{70ED51D3-C912-4DB9-994F-735418B4CFCE}" srcOrd="0" destOrd="0" parTransId="{A00205DD-B07B-42BA-988C-91EC88D130BE}" sibTransId="{2660C1F0-1312-4C21-87A5-A0774D53DBDF}"/>
    <dgm:cxn modelId="{04B72174-3E65-4BEA-8BE8-3BFC9A3D8674}" srcId="{B35A8A17-AFCD-4417-B1A8-E37171E928BA}" destId="{8AA5EA78-EDEF-4823-8D37-59AA032B2ACD}" srcOrd="3" destOrd="0" parTransId="{9A08A7F1-7E86-4450-AFEF-1C59E0B28263}" sibTransId="{68570998-F46D-4017-9CAF-3BE748A22BC2}"/>
    <dgm:cxn modelId="{1376387C-B749-4EDC-98D8-29DFC34E5808}" type="presOf" srcId="{E6A2A360-784A-4F2F-8DDF-18CFA93925EE}" destId="{1F318699-922C-4CE2-9C9D-1A4CA29CBB1D}" srcOrd="0" destOrd="0" presId="urn:microsoft.com/office/officeart/2018/2/layout/IconVerticalSolidList"/>
    <dgm:cxn modelId="{3642C796-7182-4FAD-94C1-2DC4290CA931}" type="presOf" srcId="{BC1BA50D-317D-4EE8-AB19-A341AA281FAB}" destId="{9025A3B9-E7FB-4C1A-9EEF-C160CA44A086}" srcOrd="0" destOrd="0" presId="urn:microsoft.com/office/officeart/2018/2/layout/IconVerticalSolidList"/>
    <dgm:cxn modelId="{945479A1-0662-4FA5-BC44-AB01B19E3663}" type="presOf" srcId="{8AA5EA78-EDEF-4823-8D37-59AA032B2ACD}" destId="{1AC4A3F0-18D8-48AA-ABCC-6EF6966A727A}" srcOrd="0" destOrd="0" presId="urn:microsoft.com/office/officeart/2018/2/layout/IconVerticalSolidList"/>
    <dgm:cxn modelId="{F74003A5-7F9F-4933-9E62-5BF22F992C2E}" type="presOf" srcId="{70ED51D3-C912-4DB9-994F-735418B4CFCE}" destId="{20EC05C9-7D77-4FC1-B8EA-F1D9D40A39E3}" srcOrd="0" destOrd="0" presId="urn:microsoft.com/office/officeart/2018/2/layout/IconVerticalSolidList"/>
    <dgm:cxn modelId="{AAE6B9B4-0875-46D2-9514-0548AB9503A9}" srcId="{B35A8A17-AFCD-4417-B1A8-E37171E928BA}" destId="{4FDBC627-F1C1-4C45-97E0-C9D956B87F63}" srcOrd="4" destOrd="0" parTransId="{3B342B40-17A3-4CCA-A069-13F3D2786AA4}" sibTransId="{CD43FFD4-8923-44C1-8A35-066A5B35BA8D}"/>
    <dgm:cxn modelId="{983328C8-9A0E-4D76-BADA-AB0431DEFD80}" type="presOf" srcId="{B35A8A17-AFCD-4417-B1A8-E37171E928BA}" destId="{6F166A15-101B-47C8-B774-FC2F999FD5DB}" srcOrd="0" destOrd="0" presId="urn:microsoft.com/office/officeart/2018/2/layout/IconVerticalSolidList"/>
    <dgm:cxn modelId="{8A6ACEC9-E625-463E-AA6E-9FBB11442701}" type="presOf" srcId="{4FDBC627-F1C1-4C45-97E0-C9D956B87F63}" destId="{DA659859-0E39-40C1-829E-566611AC4CE2}" srcOrd="0" destOrd="0" presId="urn:microsoft.com/office/officeart/2018/2/layout/IconVerticalSolidList"/>
    <dgm:cxn modelId="{41E0AAF6-2A54-4BB6-80B7-DFF95C49B6B5}" srcId="{B35A8A17-AFCD-4417-B1A8-E37171E928BA}" destId="{E6A2A360-784A-4F2F-8DDF-18CFA93925EE}" srcOrd="2" destOrd="0" parTransId="{E4FAA214-9AEA-439D-AB37-306582CBDF83}" sibTransId="{9C1C98D5-4B91-415D-B07F-7E1E3E18472F}"/>
    <dgm:cxn modelId="{2C446F14-3C33-41CC-9110-800FD439695F}" type="presParOf" srcId="{6F166A15-101B-47C8-B774-FC2F999FD5DB}" destId="{0741F2F9-BF11-409E-B05A-D9B9A9F1D586}" srcOrd="0" destOrd="0" presId="urn:microsoft.com/office/officeart/2018/2/layout/IconVerticalSolidList"/>
    <dgm:cxn modelId="{DCC036E2-471D-4C98-9578-2D4A9C45128E}" type="presParOf" srcId="{0741F2F9-BF11-409E-B05A-D9B9A9F1D586}" destId="{ACC294BB-B23B-4D3B-B262-A05F307D647D}" srcOrd="0" destOrd="0" presId="urn:microsoft.com/office/officeart/2018/2/layout/IconVerticalSolidList"/>
    <dgm:cxn modelId="{64FD46EA-AF2F-4F97-B391-D25DB580D329}" type="presParOf" srcId="{0741F2F9-BF11-409E-B05A-D9B9A9F1D586}" destId="{81201AAB-D0BA-43FC-B176-BA631BDA7D02}" srcOrd="1" destOrd="0" presId="urn:microsoft.com/office/officeart/2018/2/layout/IconVerticalSolidList"/>
    <dgm:cxn modelId="{5CC15A79-E495-4AC1-9275-E4AAA744D5F7}" type="presParOf" srcId="{0741F2F9-BF11-409E-B05A-D9B9A9F1D586}" destId="{E86FBF71-1EBA-4223-968C-AD93215F4F9E}" srcOrd="2" destOrd="0" presId="urn:microsoft.com/office/officeart/2018/2/layout/IconVerticalSolidList"/>
    <dgm:cxn modelId="{5A1365EC-830B-4904-AD2F-5A57A0AA15D1}" type="presParOf" srcId="{0741F2F9-BF11-409E-B05A-D9B9A9F1D586}" destId="{20EC05C9-7D77-4FC1-B8EA-F1D9D40A39E3}" srcOrd="3" destOrd="0" presId="urn:microsoft.com/office/officeart/2018/2/layout/IconVerticalSolidList"/>
    <dgm:cxn modelId="{4D991C2B-EFD0-4825-A396-F714BB52E179}" type="presParOf" srcId="{6F166A15-101B-47C8-B774-FC2F999FD5DB}" destId="{06297AB6-FD79-41FF-AD03-B831CF567714}" srcOrd="1" destOrd="0" presId="urn:microsoft.com/office/officeart/2018/2/layout/IconVerticalSolidList"/>
    <dgm:cxn modelId="{F6EEC8EB-F006-4079-8490-29484593BBF1}" type="presParOf" srcId="{6F166A15-101B-47C8-B774-FC2F999FD5DB}" destId="{83C1AA8B-CB1F-4425-88B4-6A9A08D83A0F}" srcOrd="2" destOrd="0" presId="urn:microsoft.com/office/officeart/2018/2/layout/IconVerticalSolidList"/>
    <dgm:cxn modelId="{50B84705-76EC-495E-8953-DD4B39EBB8AE}" type="presParOf" srcId="{83C1AA8B-CB1F-4425-88B4-6A9A08D83A0F}" destId="{573F8A32-B113-40C0-A6B8-ECF27671DFFE}" srcOrd="0" destOrd="0" presId="urn:microsoft.com/office/officeart/2018/2/layout/IconVerticalSolidList"/>
    <dgm:cxn modelId="{2100B573-DBB6-4C21-AD4E-59FB2F73C1EC}" type="presParOf" srcId="{83C1AA8B-CB1F-4425-88B4-6A9A08D83A0F}" destId="{3FD552C4-35EA-4E8C-A7DD-FCFA6B73F13B}" srcOrd="1" destOrd="0" presId="urn:microsoft.com/office/officeart/2018/2/layout/IconVerticalSolidList"/>
    <dgm:cxn modelId="{E4F696FB-972A-4E52-B342-796FC253471D}" type="presParOf" srcId="{83C1AA8B-CB1F-4425-88B4-6A9A08D83A0F}" destId="{BF37AEBC-9592-4359-A464-D62653070247}" srcOrd="2" destOrd="0" presId="urn:microsoft.com/office/officeart/2018/2/layout/IconVerticalSolidList"/>
    <dgm:cxn modelId="{E25DFB6D-A072-4B45-A786-9FF570B6E161}" type="presParOf" srcId="{83C1AA8B-CB1F-4425-88B4-6A9A08D83A0F}" destId="{9025A3B9-E7FB-4C1A-9EEF-C160CA44A086}" srcOrd="3" destOrd="0" presId="urn:microsoft.com/office/officeart/2018/2/layout/IconVerticalSolidList"/>
    <dgm:cxn modelId="{CCBFBE53-A917-4F79-A57D-6AB2605A2D15}" type="presParOf" srcId="{6F166A15-101B-47C8-B774-FC2F999FD5DB}" destId="{2C862927-C8D3-4DF9-8CC2-66702B8FF6BD}" srcOrd="3" destOrd="0" presId="urn:microsoft.com/office/officeart/2018/2/layout/IconVerticalSolidList"/>
    <dgm:cxn modelId="{37E4794D-ED00-4B11-9D8A-28E8CF95C26A}" type="presParOf" srcId="{6F166A15-101B-47C8-B774-FC2F999FD5DB}" destId="{9AD88C91-BEC7-4733-9A0D-2AC8CE9DB95D}" srcOrd="4" destOrd="0" presId="urn:microsoft.com/office/officeart/2018/2/layout/IconVerticalSolidList"/>
    <dgm:cxn modelId="{BA1C6805-D357-4E28-BA1C-4C6711EDE783}" type="presParOf" srcId="{9AD88C91-BEC7-4733-9A0D-2AC8CE9DB95D}" destId="{D2CF2EF7-7124-447B-880E-3A8F67D53C2D}" srcOrd="0" destOrd="0" presId="urn:microsoft.com/office/officeart/2018/2/layout/IconVerticalSolidList"/>
    <dgm:cxn modelId="{80282AD6-37BA-4C18-8C69-B636D4A1571F}" type="presParOf" srcId="{9AD88C91-BEC7-4733-9A0D-2AC8CE9DB95D}" destId="{28DD9CD5-00CA-41B8-A743-C4324D08998A}" srcOrd="1" destOrd="0" presId="urn:microsoft.com/office/officeart/2018/2/layout/IconVerticalSolidList"/>
    <dgm:cxn modelId="{DB5A27F6-59F3-40E6-AF4F-CD51D959AE5D}" type="presParOf" srcId="{9AD88C91-BEC7-4733-9A0D-2AC8CE9DB95D}" destId="{42057D6C-8EF0-4722-99FE-F326ED854DFB}" srcOrd="2" destOrd="0" presId="urn:microsoft.com/office/officeart/2018/2/layout/IconVerticalSolidList"/>
    <dgm:cxn modelId="{CDC26CBD-DC89-4F03-AFBC-D28934498A68}" type="presParOf" srcId="{9AD88C91-BEC7-4733-9A0D-2AC8CE9DB95D}" destId="{1F318699-922C-4CE2-9C9D-1A4CA29CBB1D}" srcOrd="3" destOrd="0" presId="urn:microsoft.com/office/officeart/2018/2/layout/IconVerticalSolidList"/>
    <dgm:cxn modelId="{89F78108-3CF7-46EB-B7BE-75DE077FDFB7}" type="presParOf" srcId="{6F166A15-101B-47C8-B774-FC2F999FD5DB}" destId="{0F1542D8-4914-40D7-AC3A-9840032DAFF1}" srcOrd="5" destOrd="0" presId="urn:microsoft.com/office/officeart/2018/2/layout/IconVerticalSolidList"/>
    <dgm:cxn modelId="{01E98480-2CA8-4BD2-9BDA-8FEE9ADF778C}" type="presParOf" srcId="{6F166A15-101B-47C8-B774-FC2F999FD5DB}" destId="{E5156C53-DBB8-4093-AACA-4B4920EF49E4}" srcOrd="6" destOrd="0" presId="urn:microsoft.com/office/officeart/2018/2/layout/IconVerticalSolidList"/>
    <dgm:cxn modelId="{383880A6-3EA8-4E33-BDBD-F518D1113458}" type="presParOf" srcId="{E5156C53-DBB8-4093-AACA-4B4920EF49E4}" destId="{F4D9AA57-607C-496C-BA8B-E8C8E5DDD802}" srcOrd="0" destOrd="0" presId="urn:microsoft.com/office/officeart/2018/2/layout/IconVerticalSolidList"/>
    <dgm:cxn modelId="{06ADE880-5748-43FC-A4A2-6DA29AE986E9}" type="presParOf" srcId="{E5156C53-DBB8-4093-AACA-4B4920EF49E4}" destId="{EFB47451-3BD2-4541-8FAB-DD7E2565E39A}" srcOrd="1" destOrd="0" presId="urn:microsoft.com/office/officeart/2018/2/layout/IconVerticalSolidList"/>
    <dgm:cxn modelId="{88FA07EA-7A7D-43E9-8776-C63A7954EB7A}" type="presParOf" srcId="{E5156C53-DBB8-4093-AACA-4B4920EF49E4}" destId="{F0CBD344-94ED-4BC3-BC87-E58D1F12A5FA}" srcOrd="2" destOrd="0" presId="urn:microsoft.com/office/officeart/2018/2/layout/IconVerticalSolidList"/>
    <dgm:cxn modelId="{579ACF45-A16F-40E6-B606-7E0E2BD6F846}" type="presParOf" srcId="{E5156C53-DBB8-4093-AACA-4B4920EF49E4}" destId="{1AC4A3F0-18D8-48AA-ABCC-6EF6966A727A}" srcOrd="3" destOrd="0" presId="urn:microsoft.com/office/officeart/2018/2/layout/IconVerticalSolidList"/>
    <dgm:cxn modelId="{84048576-E6D8-4767-9ABC-FC93546368F4}" type="presParOf" srcId="{6F166A15-101B-47C8-B774-FC2F999FD5DB}" destId="{C5B987B2-08C8-41B6-A401-38B0A19A0D8E}" srcOrd="7" destOrd="0" presId="urn:microsoft.com/office/officeart/2018/2/layout/IconVerticalSolidList"/>
    <dgm:cxn modelId="{8FAF6A0E-DDE6-4332-B53C-C9FD0CA10AD4}" type="presParOf" srcId="{6F166A15-101B-47C8-B774-FC2F999FD5DB}" destId="{852967EC-7C5E-421A-8DFA-886ACA588F83}" srcOrd="8" destOrd="0" presId="urn:microsoft.com/office/officeart/2018/2/layout/IconVerticalSolidList"/>
    <dgm:cxn modelId="{A0354443-76EA-494A-8ED5-08FDB0566AB8}" type="presParOf" srcId="{852967EC-7C5E-421A-8DFA-886ACA588F83}" destId="{176DE31F-329E-43A4-A5C6-93980471C96D}" srcOrd="0" destOrd="0" presId="urn:microsoft.com/office/officeart/2018/2/layout/IconVerticalSolidList"/>
    <dgm:cxn modelId="{033A2006-8523-4CF6-A293-14BAD4728819}" type="presParOf" srcId="{852967EC-7C5E-421A-8DFA-886ACA588F83}" destId="{0E7FD80D-7718-49A1-BE05-61A5EA4415A9}" srcOrd="1" destOrd="0" presId="urn:microsoft.com/office/officeart/2018/2/layout/IconVerticalSolidList"/>
    <dgm:cxn modelId="{F3A7B079-B49A-4FDF-84FC-DF9E3A7C17DA}" type="presParOf" srcId="{852967EC-7C5E-421A-8DFA-886ACA588F83}" destId="{AD3B8530-2C0F-4D4C-B1FE-11D823353A4F}" srcOrd="2" destOrd="0" presId="urn:microsoft.com/office/officeart/2018/2/layout/IconVerticalSolidList"/>
    <dgm:cxn modelId="{5F004651-25B6-4B31-A658-A2EB1ABD0168}" type="presParOf" srcId="{852967EC-7C5E-421A-8DFA-886ACA588F83}" destId="{DA659859-0E39-40C1-829E-566611AC4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F7D9-6AF0-48C8-B692-02D225CF0B03}">
      <dsp:nvSpPr>
        <dsp:cNvPr id="0" name=""/>
        <dsp:cNvSpPr/>
      </dsp:nvSpPr>
      <dsp:spPr>
        <a:xfrm>
          <a:off x="0" y="3222226"/>
          <a:ext cx="6651253" cy="21141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 Elements of a Functional and Just Culture:</a:t>
          </a:r>
        </a:p>
      </dsp:txBody>
      <dsp:txXfrm>
        <a:off x="0" y="3222226"/>
        <a:ext cx="6651253" cy="1141630"/>
      </dsp:txXfrm>
    </dsp:sp>
    <dsp:sp modelId="{F9F793BA-0B29-47F2-A0BB-380CF8015DAB}">
      <dsp:nvSpPr>
        <dsp:cNvPr id="0" name=""/>
        <dsp:cNvSpPr/>
      </dsp:nvSpPr>
      <dsp:spPr>
        <a:xfrm>
          <a:off x="3247" y="4321574"/>
          <a:ext cx="2214919" cy="9724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Transparency</a:t>
          </a:r>
        </a:p>
      </dsp:txBody>
      <dsp:txXfrm>
        <a:off x="3247" y="4321574"/>
        <a:ext cx="2214919" cy="972499"/>
      </dsp:txXfrm>
    </dsp:sp>
    <dsp:sp modelId="{E9EFBB6D-91F0-4583-8C58-74D4D739BBDD}">
      <dsp:nvSpPr>
        <dsp:cNvPr id="0" name=""/>
        <dsp:cNvSpPr/>
      </dsp:nvSpPr>
      <dsp:spPr>
        <a:xfrm>
          <a:off x="2218166" y="4321574"/>
          <a:ext cx="2214919" cy="972499"/>
        </a:xfrm>
        <a:prstGeom prst="rect">
          <a:avLst/>
        </a:prstGeom>
        <a:solidFill>
          <a:schemeClr val="accent2">
            <a:tint val="40000"/>
            <a:alpha val="90000"/>
            <a:hueOff val="-10146661"/>
            <a:satOff val="532"/>
            <a:lumOff val="4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146661"/>
              <a:satOff val="532"/>
              <a:lumOff val="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Accountability</a:t>
          </a:r>
        </a:p>
      </dsp:txBody>
      <dsp:txXfrm>
        <a:off x="2218166" y="4321574"/>
        <a:ext cx="2214919" cy="972499"/>
      </dsp:txXfrm>
    </dsp:sp>
    <dsp:sp modelId="{0C5756C0-C7FE-4766-8F1B-737509C4A663}">
      <dsp:nvSpPr>
        <dsp:cNvPr id="0" name=""/>
        <dsp:cNvSpPr/>
      </dsp:nvSpPr>
      <dsp:spPr>
        <a:xfrm>
          <a:off x="4433086" y="4321574"/>
          <a:ext cx="2214919" cy="972499"/>
        </a:xfrm>
        <a:prstGeom prst="rect">
          <a:avLst/>
        </a:prstGeom>
        <a:solidFill>
          <a:schemeClr val="accent2">
            <a:tint val="40000"/>
            <a:alpha val="90000"/>
            <a:hueOff val="-20293323"/>
            <a:satOff val="1063"/>
            <a:lumOff val="8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293323"/>
              <a:satOff val="1063"/>
              <a:lumOff val="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Continuous Learning</a:t>
          </a:r>
        </a:p>
      </dsp:txBody>
      <dsp:txXfrm>
        <a:off x="4433086" y="4321574"/>
        <a:ext cx="2214919" cy="972499"/>
      </dsp:txXfrm>
    </dsp:sp>
    <dsp:sp modelId="{B19107E4-FF0C-42BC-8BB4-DCE4CF689983}">
      <dsp:nvSpPr>
        <dsp:cNvPr id="0" name=""/>
        <dsp:cNvSpPr/>
      </dsp:nvSpPr>
      <dsp:spPr>
        <a:xfrm rot="10800000">
          <a:off x="0" y="2407"/>
          <a:ext cx="6651253" cy="3251531"/>
        </a:xfrm>
        <a:prstGeom prst="upArrowCallout">
          <a:avLst/>
        </a:prstGeom>
        <a:solidFill>
          <a:schemeClr val="accent2">
            <a:hueOff val="-20093721"/>
            <a:satOff val="274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Definition: A culture where the staff are not punished for actions, omissions, suggestions, or decisions taken by them that is proportional to their experience and training; still, gross negligence, willful violations, and destructive acts are not tolerated.</a:t>
          </a:r>
        </a:p>
      </dsp:txBody>
      <dsp:txXfrm rot="10800000">
        <a:off x="0" y="2407"/>
        <a:ext cx="6651253" cy="2112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294BB-B23B-4D3B-B262-A05F307D647D}">
      <dsp:nvSpPr>
        <dsp:cNvPr id="0" name=""/>
        <dsp:cNvSpPr/>
      </dsp:nvSpPr>
      <dsp:spPr>
        <a:xfrm>
          <a:off x="0" y="3250"/>
          <a:ext cx="10515600" cy="69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01AAB-D0BA-43FC-B176-BA631BDA7D02}">
      <dsp:nvSpPr>
        <dsp:cNvPr id="0" name=""/>
        <dsp:cNvSpPr/>
      </dsp:nvSpPr>
      <dsp:spPr>
        <a:xfrm>
          <a:off x="209447" y="159038"/>
          <a:ext cx="380814" cy="38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05C9-7D77-4FC1-B8EA-F1D9D40A39E3}">
      <dsp:nvSpPr>
        <dsp:cNvPr id="0" name=""/>
        <dsp:cNvSpPr/>
      </dsp:nvSpPr>
      <dsp:spPr>
        <a:xfrm>
          <a:off x="799709" y="3250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Establish robust error-reporting systems that don’t focus on fear of punishment.</a:t>
          </a:r>
        </a:p>
      </dsp:txBody>
      <dsp:txXfrm>
        <a:off x="799709" y="3250"/>
        <a:ext cx="9715890" cy="692389"/>
      </dsp:txXfrm>
    </dsp:sp>
    <dsp:sp modelId="{573F8A32-B113-40C0-A6B8-ECF27671DFFE}">
      <dsp:nvSpPr>
        <dsp:cNvPr id="0" name=""/>
        <dsp:cNvSpPr/>
      </dsp:nvSpPr>
      <dsp:spPr>
        <a:xfrm>
          <a:off x="0" y="868737"/>
          <a:ext cx="10515600" cy="692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552C4-35EA-4E8C-A7DD-FCFA6B73F13B}">
      <dsp:nvSpPr>
        <dsp:cNvPr id="0" name=""/>
        <dsp:cNvSpPr/>
      </dsp:nvSpPr>
      <dsp:spPr>
        <a:xfrm>
          <a:off x="209447" y="1024524"/>
          <a:ext cx="380814" cy="38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A3B9-E7FB-4C1A-9EEF-C160CA44A086}">
      <dsp:nvSpPr>
        <dsp:cNvPr id="0" name=""/>
        <dsp:cNvSpPr/>
      </dsp:nvSpPr>
      <dsp:spPr>
        <a:xfrm>
          <a:off x="799709" y="868737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employees on the error-reporting that is taking place, as well as the ‘Just Culture’ principles being implemented.</a:t>
          </a:r>
        </a:p>
      </dsp:txBody>
      <dsp:txXfrm>
        <a:off x="799709" y="868737"/>
        <a:ext cx="9715890" cy="692389"/>
      </dsp:txXfrm>
    </dsp:sp>
    <dsp:sp modelId="{D2CF2EF7-7124-447B-880E-3A8F67D53C2D}">
      <dsp:nvSpPr>
        <dsp:cNvPr id="0" name=""/>
        <dsp:cNvSpPr/>
      </dsp:nvSpPr>
      <dsp:spPr>
        <a:xfrm>
          <a:off x="0" y="1734223"/>
          <a:ext cx="10515600" cy="692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D9CD5-00CA-41B8-A743-C4324D08998A}">
      <dsp:nvSpPr>
        <dsp:cNvPr id="0" name=""/>
        <dsp:cNvSpPr/>
      </dsp:nvSpPr>
      <dsp:spPr>
        <a:xfrm>
          <a:off x="209447" y="1890011"/>
          <a:ext cx="380814" cy="38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18699-922C-4CE2-9C9D-1A4CA29CBB1D}">
      <dsp:nvSpPr>
        <dsp:cNvPr id="0" name=""/>
        <dsp:cNvSpPr/>
      </dsp:nvSpPr>
      <dsp:spPr>
        <a:xfrm>
          <a:off x="799709" y="1734223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Involve employees in reviewing and learning from incidents.  Collaboration and Consistency are key here!</a:t>
          </a:r>
        </a:p>
      </dsp:txBody>
      <dsp:txXfrm>
        <a:off x="799709" y="1734223"/>
        <a:ext cx="9715890" cy="692389"/>
      </dsp:txXfrm>
    </dsp:sp>
    <dsp:sp modelId="{F4D9AA57-607C-496C-BA8B-E8C8E5DDD802}">
      <dsp:nvSpPr>
        <dsp:cNvPr id="0" name=""/>
        <dsp:cNvSpPr/>
      </dsp:nvSpPr>
      <dsp:spPr>
        <a:xfrm>
          <a:off x="0" y="2599710"/>
          <a:ext cx="10515600" cy="692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7451-3BD2-4541-8FAB-DD7E2565E39A}">
      <dsp:nvSpPr>
        <dsp:cNvPr id="0" name=""/>
        <dsp:cNvSpPr/>
      </dsp:nvSpPr>
      <dsp:spPr>
        <a:xfrm>
          <a:off x="209447" y="2755498"/>
          <a:ext cx="380814" cy="38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4A3F0-18D8-48AA-ABCC-6EF6966A727A}">
      <dsp:nvSpPr>
        <dsp:cNvPr id="0" name=""/>
        <dsp:cNvSpPr/>
      </dsp:nvSpPr>
      <dsp:spPr>
        <a:xfrm>
          <a:off x="799709" y="2599710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leadership personal that are consistent and encouraged to remain involved – also make sure enough resource is allocated to the ‘Just Culture’ initiatives.</a:t>
          </a:r>
        </a:p>
      </dsp:txBody>
      <dsp:txXfrm>
        <a:off x="799709" y="2599710"/>
        <a:ext cx="9715890" cy="692389"/>
      </dsp:txXfrm>
    </dsp:sp>
    <dsp:sp modelId="{176DE31F-329E-43A4-A5C6-93980471C96D}">
      <dsp:nvSpPr>
        <dsp:cNvPr id="0" name=""/>
        <dsp:cNvSpPr/>
      </dsp:nvSpPr>
      <dsp:spPr>
        <a:xfrm>
          <a:off x="0" y="3465197"/>
          <a:ext cx="10515600" cy="6923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FD80D-7718-49A1-BE05-61A5EA4415A9}">
      <dsp:nvSpPr>
        <dsp:cNvPr id="0" name=""/>
        <dsp:cNvSpPr/>
      </dsp:nvSpPr>
      <dsp:spPr>
        <a:xfrm>
          <a:off x="209447" y="3620984"/>
          <a:ext cx="380814" cy="38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59859-0E39-40C1-829E-566611AC4CE2}">
      <dsp:nvSpPr>
        <dsp:cNvPr id="0" name=""/>
        <dsp:cNvSpPr/>
      </dsp:nvSpPr>
      <dsp:spPr>
        <a:xfrm>
          <a:off x="799709" y="3465197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 accountability aligns with measuring safety objectives – the focus should be on worker-security + engagement + encouragement!</a:t>
          </a:r>
        </a:p>
      </dsp:txBody>
      <dsp:txXfrm>
        <a:off x="799709" y="3465197"/>
        <a:ext cx="9715890" cy="692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85D3C-6678-4268-A3AB-C67F55792C7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1FD6-5153-4BE9-BA8E-0D56CB71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ustculture.hqca.ca/overcoming-barriers-to-a-just-cul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terforpatientsafety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culture.hqca.ca/overcoming-barriers-to-a-just-culture/" TargetMode="External"/><Relationship Id="rId2" Type="http://schemas.openxmlformats.org/officeDocument/2006/relationships/hyperlink" Target="https://www.centerforpatientsafety.org/just-accountable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manisticsystems.com/2023/10/18/why-is-it-just-so-difficult-barriers-to-just-culture-in-the-real-world/" TargetMode="External"/><Relationship Id="rId4" Type="http://schemas.openxmlformats.org/officeDocument/2006/relationships/hyperlink" Target="https://www.linkedin.com/pulse/breaking-down-barriers-realising-just-culture-chris-in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herry blossoms">
            <a:extLst>
              <a:ext uri="{FF2B5EF4-FFF2-40B4-BE49-F238E27FC236}">
                <a16:creationId xmlns:a16="http://schemas.microsoft.com/office/drawing/2014/main" id="{6832A166-3BCB-0DCE-43A8-31B7577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55" b="8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9FE8-C396-AF91-BB59-BCE61186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064" y="4564505"/>
            <a:ext cx="4491870" cy="1000067"/>
          </a:xfrm>
        </p:spPr>
        <p:txBody>
          <a:bodyPr anchor="b">
            <a:noAutofit/>
          </a:bodyPr>
          <a:lstStyle/>
          <a:p>
            <a:pPr algn="ctr"/>
            <a:r>
              <a:rPr lang="en-US" sz="2000" b="1" dirty="0">
                <a:latin typeface="+mn-lt"/>
              </a:rPr>
              <a:t>Implementing a Just Culture:</a:t>
            </a:r>
            <a:br>
              <a:rPr lang="en-US" sz="2000" b="1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Understanding the Challenges and Strategies of Building a Fair and Accountable Work Environment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8C580-0523-D8ED-2C58-60E4BA96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4760" y="5613395"/>
            <a:ext cx="3317064" cy="64678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600" dirty="0"/>
              <a:t>J</a:t>
            </a:r>
            <a:r>
              <a:rPr lang="en-US" sz="1600" dirty="0">
                <a:latin typeface="Century Gothic" panose="020B0502020202020204" pitchFamily="34" charset="0"/>
              </a:rPr>
              <a:t>oe Huffer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CSD 380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12/8/2024</a:t>
            </a:r>
          </a:p>
        </p:txBody>
      </p:sp>
    </p:spTree>
    <p:extLst>
      <p:ext uri="{BB962C8B-B14F-4D97-AF65-F5344CB8AC3E}">
        <p14:creationId xmlns:p14="http://schemas.microsoft.com/office/powerpoint/2010/main" val="392587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0EFEF-1AE5-73D2-A66E-EE019D14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What is a Just Culture?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58FC85-7CEA-8517-697A-AFBDBAC90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85424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3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03AA5-6CF7-CA1D-5E39-E026BEB2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894A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4294-1251-BD08-97F6-B1978213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+mn-lt"/>
              </a:rPr>
              <a:t>Importance of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2EF3-4B69-855A-F4C8-4F561BB3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goal and importance of a Just Culture is enforced by the following:</a:t>
            </a:r>
          </a:p>
          <a:p>
            <a:pPr marL="457200" lvl="1" indent="0">
              <a:buNone/>
            </a:pPr>
            <a:r>
              <a:rPr lang="en-US" sz="2000" dirty="0"/>
              <a:t>1) It encourages error reporting and near-miss identification that helps improve safety within the environment.</a:t>
            </a:r>
          </a:p>
          <a:p>
            <a:pPr marL="457200" lvl="1" indent="0">
              <a:buNone/>
            </a:pPr>
            <a:r>
              <a:rPr lang="en-US" sz="2000" dirty="0"/>
              <a:t>2) Focuses on learning from mistakes instead of blaming and subverting attention/effort.  </a:t>
            </a:r>
          </a:p>
          <a:p>
            <a:pPr marL="457200" lvl="1" indent="0">
              <a:buNone/>
            </a:pPr>
            <a:r>
              <a:rPr lang="en-US" sz="2000" dirty="0"/>
              <a:t>3) Building trust and establishing a supportive work environment!</a:t>
            </a:r>
          </a:p>
        </p:txBody>
      </p:sp>
    </p:spTree>
    <p:extLst>
      <p:ext uri="{BB962C8B-B14F-4D97-AF65-F5344CB8AC3E}">
        <p14:creationId xmlns:p14="http://schemas.microsoft.com/office/powerpoint/2010/main" val="16443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68731-DF5A-E6F6-1877-A00666AF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894A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C4F90-DDDA-4049-0795-D495D27E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57" y="-2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+mn-lt"/>
              </a:rPr>
              <a:t>Potential “Barriers”</a:t>
            </a:r>
          </a:p>
        </p:txBody>
      </p:sp>
      <p:pic>
        <p:nvPicPr>
          <p:cNvPr id="14" name="Graphic 13" descr="Danger">
            <a:extLst>
              <a:ext uri="{FF2B5EF4-FFF2-40B4-BE49-F238E27FC236}">
                <a16:creationId xmlns:a16="http://schemas.microsoft.com/office/drawing/2014/main" id="{D7BB0AD7-5529-6C21-C544-39DDE0D8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399" y="1798558"/>
            <a:ext cx="4074146" cy="4074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01AE-C6AC-A631-CE34-4685DB20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593" y="1916600"/>
            <a:ext cx="6553200" cy="44724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Issues that could arise, and potential barriers to establishing a Just Culture could include:</a:t>
            </a:r>
            <a:br>
              <a:rPr lang="en-US" sz="1600" dirty="0"/>
            </a:b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u="sng" dirty="0"/>
              <a:t>Blame.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600" dirty="0"/>
              <a:t>- Humans naturally attribute errors to personal flaws (which is called ‘attribution </a:t>
            </a:r>
            <a:r>
              <a:rPr lang="en-US" sz="1600" dirty="0" err="1"/>
              <a:t>bias’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- Greater harm leads to harsher punitive action (which is called ‘outcome </a:t>
            </a:r>
            <a:r>
              <a:rPr lang="en-US" sz="1600" dirty="0" err="1"/>
              <a:t>bias’</a:t>
            </a:r>
            <a:r>
              <a:rPr lang="en-US" sz="1600" dirty="0"/>
              <a:t>)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u="sng" dirty="0"/>
              <a:t>Lack of Transparency/Consistency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600" dirty="0"/>
              <a:t>- Workers are poorly led or mis/not informed about how errors will be assessed.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	- Assessments must be consistent and clear.  	Inconsistent decision-making can result in 	confusion or mistrust of the work environment.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0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0CA5A-3C37-1845-90E3-C1AEE0B3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525B-5A9A-7BEC-E41C-E6D6B528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Strategies to Overcome “Barriers”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CDC19C-3131-BB1F-6F78-B096B84EB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72" y="1820931"/>
            <a:ext cx="6048374" cy="4643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As issues arise, he are some potential solutions to the items mentioned in slide ‘4’:</a:t>
            </a:r>
            <a:br>
              <a:rPr lang="en-US" sz="1600" dirty="0"/>
            </a:b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u="sng" dirty="0"/>
              <a:t>Blame.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600" dirty="0"/>
              <a:t>- Avoid quick judgements; use a more systematic approach to analyze context.  Also, seek to reduce bias by applying “substitution tests”(ex: “What would a similar person have done in this situation?” see </a:t>
            </a:r>
            <a:r>
              <a:rPr lang="en-US" sz="1600" dirty="0">
                <a:hlinkClick r:id="rId2"/>
              </a:rPr>
              <a:t>HQCA</a:t>
            </a:r>
            <a:r>
              <a:rPr lang="en-US" sz="1600" dirty="0"/>
              <a:t> for more details)</a:t>
            </a:r>
            <a:br>
              <a:rPr lang="en-US" sz="1600" dirty="0"/>
            </a:b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u="sng" dirty="0"/>
              <a:t>Lack of Transparency/Consistency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600" dirty="0"/>
              <a:t>- Clearly communicate how decisions are made after incidents occur.  Also make sure to educate workers consistently on the principle of accountability in ‘Just Culture’(s).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600" dirty="0"/>
              <a:t>- Establishing a consistent framework for reviewing incidents, and the responses that follow, can help immensely.  </a:t>
            </a: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74D2DC43-E4E8-032F-88B1-892315269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346" y="2055813"/>
            <a:ext cx="3898454" cy="38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F234A-AE37-71F3-6186-D43414E4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894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3226F-FB3D-B9FE-E239-10478ABF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Practical Solutions to “Barriers” and other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49D60-FF95-38DB-7F62-034298B1C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45560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13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A2368-A096-5298-87F0-905B8BBA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D665F7-820A-A5CB-583A-F7EAC54D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3" y="2519465"/>
            <a:ext cx="3266417" cy="27060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6E4977-8A13-0089-FAA7-889AAEF4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34064">
            <a:off x="4438811" y="204946"/>
            <a:ext cx="3292537" cy="272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E891E-F541-9F41-D18F-AA887D56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83" y="2468676"/>
            <a:ext cx="3266417" cy="270603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1026" name="Picture 2" descr="Just Culture Algorithm Graphic EMS">
            <a:extLst>
              <a:ext uri="{FF2B5EF4-FFF2-40B4-BE49-F238E27FC236}">
                <a16:creationId xmlns:a16="http://schemas.microsoft.com/office/drawing/2014/main" id="{75E34780-7B42-EDEB-859B-EDC7089B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88" y="2237382"/>
            <a:ext cx="4306824" cy="436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137FD-5F6D-1CA7-7E83-EE2866F2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94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Visual Aid/Algorithm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3CFB-8BEC-44EC-BBB3-8ED89033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184" y="5532755"/>
            <a:ext cx="2983992" cy="1051560"/>
          </a:xfrm>
        </p:spPr>
        <p:txBody>
          <a:bodyPr>
            <a:normAutofit/>
          </a:bodyPr>
          <a:lstStyle/>
          <a:p>
            <a:r>
              <a:rPr lang="en-US" sz="1100" b="1" dirty="0"/>
              <a:t>Identify Obstacles Between Values and Practices:</a:t>
            </a:r>
            <a:br>
              <a:rPr lang="en-US" sz="1100" dirty="0"/>
            </a:br>
            <a:r>
              <a:rPr lang="en-US" sz="1100" dirty="0"/>
              <a:t>This step focuses on recognizing misalignments within the organization.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38C804-1489-F204-7131-62F73F33B7F7}"/>
              </a:ext>
            </a:extLst>
          </p:cNvPr>
          <p:cNvSpPr txBox="1">
            <a:spLocks/>
          </p:cNvSpPr>
          <p:nvPr/>
        </p:nvSpPr>
        <p:spPr>
          <a:xfrm>
            <a:off x="958596" y="3380474"/>
            <a:ext cx="2983992" cy="105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Learning Culture for Staff and Management:</a:t>
            </a:r>
            <a:br>
              <a:rPr lang="en-US" sz="1100" dirty="0"/>
            </a:br>
            <a:r>
              <a:rPr lang="en-US" sz="1100" dirty="0"/>
              <a:t>This emphasizes the importance of education and fostering a culture of continuous learning.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1041A1-1793-7350-5474-DD841C0B863F}"/>
              </a:ext>
            </a:extLst>
          </p:cNvPr>
          <p:cNvSpPr txBox="1">
            <a:spLocks/>
          </p:cNvSpPr>
          <p:nvPr/>
        </p:nvSpPr>
        <p:spPr>
          <a:xfrm>
            <a:off x="4604004" y="1324974"/>
            <a:ext cx="2983992" cy="105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Effective Investigations of Current Practices and Events:</a:t>
            </a:r>
            <a:br>
              <a:rPr lang="en-US" sz="1100" dirty="0"/>
            </a:br>
            <a:r>
              <a:rPr lang="en-US" sz="1100" dirty="0"/>
              <a:t>Ensures robust and fair investigations into incidents to uncover root causes.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FDB78A-A98C-AFB1-37F2-2B046C0001B6}"/>
              </a:ext>
            </a:extLst>
          </p:cNvPr>
          <p:cNvSpPr txBox="1">
            <a:spLocks/>
          </p:cNvSpPr>
          <p:nvPr/>
        </p:nvSpPr>
        <p:spPr>
          <a:xfrm>
            <a:off x="8369808" y="3346704"/>
            <a:ext cx="2983992" cy="105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Clear, Articulated Values:</a:t>
            </a:r>
            <a:br>
              <a:rPr lang="en-US" sz="1100" dirty="0"/>
            </a:br>
            <a:r>
              <a:rPr lang="en-US" sz="1100" dirty="0"/>
              <a:t>Focuses on establishing and communicating organizational values clearly to all stakeholders.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0F807-C977-115E-C91F-227649E6D1EE}"/>
              </a:ext>
            </a:extLst>
          </p:cNvPr>
          <p:cNvSpPr txBox="1">
            <a:spLocks/>
          </p:cNvSpPr>
          <p:nvPr/>
        </p:nvSpPr>
        <p:spPr>
          <a:xfrm>
            <a:off x="7845552" y="5468747"/>
            <a:ext cx="2983992" cy="105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Integrate Just Culture Concepts Into Your Daily Practices:</a:t>
            </a:r>
            <a:br>
              <a:rPr lang="en-US" sz="1100" dirty="0"/>
            </a:br>
            <a:r>
              <a:rPr lang="en-US" sz="1100" dirty="0"/>
              <a:t>Embeds Just Culture principles into everyday workflows and decision-making processes.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5EAFA-81CE-745D-A609-EA18531A6D72}"/>
              </a:ext>
            </a:extLst>
          </p:cNvPr>
          <p:cNvSpPr txBox="1"/>
          <p:nvPr/>
        </p:nvSpPr>
        <p:spPr>
          <a:xfrm>
            <a:off x="8369808" y="340002"/>
            <a:ext cx="34998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For more information, see </a:t>
            </a:r>
            <a:r>
              <a:rPr lang="en-US" sz="1200" dirty="0">
                <a:hlinkClick r:id="rId4"/>
              </a:rPr>
              <a:t>https://www.centerforpatientsafety.org/</a:t>
            </a:r>
            <a:r>
              <a:rPr lang="en-US" sz="1200" dirty="0"/>
              <a:t> or https://www.centerforpatientsafety.org/just-accountable-culture</a:t>
            </a:r>
          </a:p>
        </p:txBody>
      </p:sp>
    </p:spTree>
    <p:extLst>
      <p:ext uri="{BB962C8B-B14F-4D97-AF65-F5344CB8AC3E}">
        <p14:creationId xmlns:p14="http://schemas.microsoft.com/office/powerpoint/2010/main" val="252840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6CE4C-6E9D-10A3-1250-5F8DC186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89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FE938-5330-F563-C4B3-C81B80AB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702629" cy="472650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Benefits of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6F7D-973D-F31D-8748-CEB5DB01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117" y="795528"/>
            <a:ext cx="4702629" cy="5724065"/>
          </a:xfrm>
        </p:spPr>
        <p:txBody>
          <a:bodyPr anchor="ctr">
            <a:normAutofit/>
          </a:bodyPr>
          <a:lstStyle/>
          <a:p>
            <a:r>
              <a:rPr lang="en-US" sz="2000" b="1" u="sng" dirty="0"/>
              <a:t>Improved Safety</a:t>
            </a:r>
          </a:p>
          <a:p>
            <a:pPr lvl="1"/>
            <a:r>
              <a:rPr lang="en-US" sz="1600" dirty="0"/>
              <a:t>Systems become more robust and simultaneously less error-prone.</a:t>
            </a:r>
            <a:endParaRPr lang="en-US" sz="2000" dirty="0"/>
          </a:p>
          <a:p>
            <a:r>
              <a:rPr lang="en-US" sz="2000" b="1" u="sng" dirty="0"/>
              <a:t>Stronger Trust</a:t>
            </a:r>
          </a:p>
          <a:p>
            <a:pPr lvl="1"/>
            <a:r>
              <a:rPr lang="en-US" sz="1600" dirty="0"/>
              <a:t>Workers feel supported, leading to increased reporting.</a:t>
            </a:r>
            <a:endParaRPr lang="en-US" sz="2000" dirty="0"/>
          </a:p>
          <a:p>
            <a:r>
              <a:rPr lang="en-US" sz="2000" b="1" u="sng" dirty="0"/>
              <a:t>Continuous Improvement</a:t>
            </a:r>
          </a:p>
          <a:p>
            <a:pPr lvl="1"/>
            <a:r>
              <a:rPr lang="en-US" sz="1600" dirty="0"/>
              <a:t>Data from errors and near-misses is used to refine processes.</a:t>
            </a:r>
            <a:endParaRPr lang="en-US" sz="2000" dirty="0"/>
          </a:p>
          <a:p>
            <a:r>
              <a:rPr lang="en-US" sz="2000" b="1" u="sng" dirty="0"/>
              <a:t>Safety Goals and Company Goals now Align</a:t>
            </a:r>
          </a:p>
          <a:p>
            <a:pPr lvl="1"/>
            <a:r>
              <a:rPr lang="en-US" sz="1600" dirty="0"/>
              <a:t>Organizational focus on accountability improves.  Both workers and product are enhanced by transparency and clarity. </a:t>
            </a:r>
          </a:p>
        </p:txBody>
      </p:sp>
    </p:spTree>
    <p:extLst>
      <p:ext uri="{BB962C8B-B14F-4D97-AF65-F5344CB8AC3E}">
        <p14:creationId xmlns:p14="http://schemas.microsoft.com/office/powerpoint/2010/main" val="63077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9A86E-8AA6-C41C-122D-05E101F7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63BE-6181-C590-ACC9-931BFD63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F20F-6451-4D00-6FBA-30E027CE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Center for Patient Safety. </a:t>
            </a:r>
            <a:r>
              <a:rPr lang="en-US" i="1" dirty="0"/>
              <a:t>Just and Accountable Culture</a:t>
            </a:r>
            <a:r>
              <a:rPr lang="en-US" dirty="0"/>
              <a:t>. Center for Patient Safety, 2024, </a:t>
            </a:r>
            <a:r>
              <a:rPr lang="en-US" dirty="0">
                <a:hlinkClick r:id="rId2"/>
              </a:rPr>
              <a:t>https://www.centerforpatientsafety.org/just-accountable-culture</a:t>
            </a:r>
            <a:r>
              <a:rPr lang="en-US" dirty="0"/>
              <a:t>. Accessed 8 Dec. 2024.</a:t>
            </a:r>
          </a:p>
          <a:p>
            <a:r>
              <a:rPr lang="en-US" dirty="0"/>
              <a:t>Dekker, Sidney. </a:t>
            </a:r>
            <a:r>
              <a:rPr lang="en-US" i="1" dirty="0"/>
              <a:t>Just Culture: Balancing Safety and Accountability</a:t>
            </a:r>
            <a:r>
              <a:rPr lang="en-US" dirty="0"/>
              <a:t>. Ashgate Publishing, Ltd., 2011.</a:t>
            </a:r>
          </a:p>
          <a:p>
            <a:r>
              <a:rPr lang="en-US" dirty="0"/>
              <a:t>Health Quality Council of Alberta (HQCA). </a:t>
            </a:r>
            <a:r>
              <a:rPr lang="en-US" i="1" dirty="0"/>
              <a:t>Overcoming Barriers to a Just Culture</a:t>
            </a:r>
            <a:r>
              <a:rPr lang="en-US" dirty="0"/>
              <a:t>. HQCA, 2024, </a:t>
            </a:r>
            <a:r>
              <a:rPr lang="en-US" dirty="0">
                <a:hlinkClick r:id="rId3"/>
              </a:rPr>
              <a:t>https://justculture.hqca.ca/overcoming-barriers-to-a-just-culture/</a:t>
            </a:r>
            <a:r>
              <a:rPr lang="en-US" dirty="0"/>
              <a:t>. Accessed 8 Dec. 2024.</a:t>
            </a:r>
          </a:p>
          <a:p>
            <a:r>
              <a:rPr lang="en-US" dirty="0"/>
              <a:t>Ingram, Chris. "Breaking Down Barriers: </a:t>
            </a:r>
            <a:r>
              <a:rPr lang="en-US" dirty="0" err="1"/>
              <a:t>Realising</a:t>
            </a:r>
            <a:r>
              <a:rPr lang="en-US" dirty="0"/>
              <a:t> a Just Culture in Healthcare </a:t>
            </a:r>
            <a:r>
              <a:rPr lang="en-US" dirty="0" err="1"/>
              <a:t>Organisations</a:t>
            </a:r>
            <a:r>
              <a:rPr lang="en-US" dirty="0"/>
              <a:t>." </a:t>
            </a:r>
            <a:r>
              <a:rPr lang="en-US" i="1" dirty="0"/>
              <a:t>LinkedIn</a:t>
            </a:r>
            <a:r>
              <a:rPr lang="en-US" dirty="0"/>
              <a:t>, 18 Jan. 2023, </a:t>
            </a:r>
            <a:r>
              <a:rPr lang="en-US" dirty="0">
                <a:hlinkClick r:id="rId4"/>
              </a:rPr>
              <a:t>https://www.linkedin.com/pulse/breaking-down-barriers-realising-just-culture-chris-ingram/</a:t>
            </a:r>
            <a:r>
              <a:rPr lang="en-US" dirty="0"/>
              <a:t>. Accessed 8 Dec. 2024.</a:t>
            </a:r>
          </a:p>
          <a:p>
            <a:r>
              <a:rPr lang="en-US" dirty="0"/>
              <a:t>Shorrock, Steven. "Why Is It Just So Difficult? Barriers to ‘Just Culture’ in the Real World." </a:t>
            </a:r>
            <a:r>
              <a:rPr lang="en-US" i="1" dirty="0"/>
              <a:t>Humanistic Systems</a:t>
            </a:r>
            <a:r>
              <a:rPr lang="en-US" dirty="0"/>
              <a:t>, 18 Oct. 2023, </a:t>
            </a:r>
            <a:r>
              <a:rPr lang="en-US" dirty="0">
                <a:hlinkClick r:id="rId5"/>
              </a:rPr>
              <a:t>https://humanisticsystems.com/2023/10/18/why-is-it-just-so-difficult-barriers-to-just-culture-in-the-real-world/</a:t>
            </a:r>
            <a:r>
              <a:rPr lang="en-US" dirty="0"/>
              <a:t>. Accessed 8 Dec. 2024.</a:t>
            </a:r>
          </a:p>
          <a:p>
            <a:r>
              <a:rPr lang="en-US" dirty="0"/>
              <a:t>Vincent, Charles. "Patient Safety Culture: A Review of the State of Play." </a:t>
            </a:r>
            <a:r>
              <a:rPr lang="en-US" i="1" dirty="0"/>
              <a:t>International Journal for Quality in Health Care</a:t>
            </a:r>
            <a:r>
              <a:rPr lang="en-US" dirty="0"/>
              <a:t>, vol. 28, no. 4, 2016, pp. 437-447.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471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13820"/>
      </a:dk2>
      <a:lt2>
        <a:srgbClr val="E2E8E5"/>
      </a:lt2>
      <a:accent1>
        <a:srgbClr val="C894AD"/>
      </a:accent1>
      <a:accent2>
        <a:srgbClr val="BC7C80"/>
      </a:accent2>
      <a:accent3>
        <a:srgbClr val="C29C87"/>
      </a:accent3>
      <a:accent4>
        <a:srgbClr val="B1A375"/>
      </a:accent4>
      <a:accent5>
        <a:srgbClr val="9FA87C"/>
      </a:accent5>
      <a:accent6>
        <a:srgbClr val="89AC71"/>
      </a:accent6>
      <a:hlink>
        <a:srgbClr val="57907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899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Elephant</vt:lpstr>
      <vt:lpstr>BrushVTI</vt:lpstr>
      <vt:lpstr>Implementing a Just Culture:  Understanding the Challenges and Strategies of Building a Fair and Accountable Work Environment </vt:lpstr>
      <vt:lpstr>What is a Just Culture?</vt:lpstr>
      <vt:lpstr>Importance of a Just Culture</vt:lpstr>
      <vt:lpstr>Potential “Barriers”</vt:lpstr>
      <vt:lpstr>Strategies to Overcome “Barriers”</vt:lpstr>
      <vt:lpstr>Practical Solutions to “Barriers” and other Challenges</vt:lpstr>
      <vt:lpstr>Visual Aid/Algorithm</vt:lpstr>
      <vt:lpstr>Benefits of a Just Culture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Huffer</dc:creator>
  <cp:lastModifiedBy>Joe Huffer</cp:lastModifiedBy>
  <cp:revision>2</cp:revision>
  <dcterms:created xsi:type="dcterms:W3CDTF">2024-12-08T17:23:31Z</dcterms:created>
  <dcterms:modified xsi:type="dcterms:W3CDTF">2024-12-08T22:23:21Z</dcterms:modified>
</cp:coreProperties>
</file>