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16" autoAdjust="0"/>
  </p:normalViewPr>
  <p:slideViewPr>
    <p:cSldViewPr snapToGrid="0">
      <p:cViewPr varScale="1">
        <p:scale>
          <a:sx n="111" d="100"/>
          <a:sy n="111" d="100"/>
        </p:scale>
        <p:origin x="53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5C87F-F23E-4511-B122-7261C33DAA26}"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EB7907CE-0E8E-497F-8F8B-5DD0803C5F7E}">
      <dgm:prSet/>
      <dgm:spPr/>
      <dgm:t>
        <a:bodyPr/>
        <a:lstStyle/>
        <a:p>
          <a:r>
            <a:rPr lang="en-US"/>
            <a:t>Insider Threats: Risks associated with employees or partners with legitimate access, either accidental (leak) or maliciously (theft)</a:t>
          </a:r>
        </a:p>
      </dgm:t>
    </dgm:pt>
    <dgm:pt modelId="{8E82C64A-9FEB-4F9A-88E8-5F5CB21E0A09}" type="parTrans" cxnId="{2D959C02-E9E3-4755-9E25-86D7E737DA53}">
      <dgm:prSet/>
      <dgm:spPr/>
      <dgm:t>
        <a:bodyPr/>
        <a:lstStyle/>
        <a:p>
          <a:endParaRPr lang="en-US"/>
        </a:p>
      </dgm:t>
    </dgm:pt>
    <dgm:pt modelId="{85C5E262-BFAD-4214-BF74-9222E6454C97}" type="sibTrans" cxnId="{2D959C02-E9E3-4755-9E25-86D7E737DA53}">
      <dgm:prSet/>
      <dgm:spPr/>
      <dgm:t>
        <a:bodyPr/>
        <a:lstStyle/>
        <a:p>
          <a:endParaRPr lang="en-US"/>
        </a:p>
      </dgm:t>
    </dgm:pt>
    <dgm:pt modelId="{E16894B2-928A-4988-90D1-6C8385CD9481}">
      <dgm:prSet/>
      <dgm:spPr/>
      <dgm:t>
        <a:bodyPr/>
        <a:lstStyle/>
        <a:p>
          <a:r>
            <a:rPr lang="en-US"/>
            <a:t>Outsider Threats: Risks associated with external attackers, like hackers, that use phishing or exploits to access various systems.</a:t>
          </a:r>
        </a:p>
      </dgm:t>
    </dgm:pt>
    <dgm:pt modelId="{FAF4B525-A313-41D9-8D1B-A24E78C8C390}" type="parTrans" cxnId="{374B5989-7ABA-4BE0-B6AA-7DC092C61DEC}">
      <dgm:prSet/>
      <dgm:spPr/>
      <dgm:t>
        <a:bodyPr/>
        <a:lstStyle/>
        <a:p>
          <a:endParaRPr lang="en-US"/>
        </a:p>
      </dgm:t>
    </dgm:pt>
    <dgm:pt modelId="{F4DDBD93-BF45-430F-872A-DA3C81F253B5}" type="sibTrans" cxnId="{374B5989-7ABA-4BE0-B6AA-7DC092C61DEC}">
      <dgm:prSet/>
      <dgm:spPr/>
      <dgm:t>
        <a:bodyPr/>
        <a:lstStyle/>
        <a:p>
          <a:endParaRPr lang="en-US"/>
        </a:p>
      </dgm:t>
    </dgm:pt>
    <dgm:pt modelId="{36F0CF6E-8119-4056-B656-0ADEAF0DA80F}" type="pres">
      <dgm:prSet presAssocID="{E2A5C87F-F23E-4511-B122-7261C33DAA26}" presName="diagram" presStyleCnt="0">
        <dgm:presLayoutVars>
          <dgm:dir/>
          <dgm:resizeHandles val="exact"/>
        </dgm:presLayoutVars>
      </dgm:prSet>
      <dgm:spPr/>
    </dgm:pt>
    <dgm:pt modelId="{95133B20-A222-4E09-B2B1-12500F5A539C}" type="pres">
      <dgm:prSet presAssocID="{EB7907CE-0E8E-497F-8F8B-5DD0803C5F7E}" presName="arrow" presStyleLbl="node1" presStyleIdx="0" presStyleCnt="2">
        <dgm:presLayoutVars>
          <dgm:bulletEnabled val="1"/>
        </dgm:presLayoutVars>
      </dgm:prSet>
      <dgm:spPr/>
    </dgm:pt>
    <dgm:pt modelId="{B99D3332-C242-4A5D-BE4C-646ACB18EB9B}" type="pres">
      <dgm:prSet presAssocID="{E16894B2-928A-4988-90D1-6C8385CD9481}" presName="arrow" presStyleLbl="node1" presStyleIdx="1" presStyleCnt="2">
        <dgm:presLayoutVars>
          <dgm:bulletEnabled val="1"/>
        </dgm:presLayoutVars>
      </dgm:prSet>
      <dgm:spPr/>
    </dgm:pt>
  </dgm:ptLst>
  <dgm:cxnLst>
    <dgm:cxn modelId="{2D959C02-E9E3-4755-9E25-86D7E737DA53}" srcId="{E2A5C87F-F23E-4511-B122-7261C33DAA26}" destId="{EB7907CE-0E8E-497F-8F8B-5DD0803C5F7E}" srcOrd="0" destOrd="0" parTransId="{8E82C64A-9FEB-4F9A-88E8-5F5CB21E0A09}" sibTransId="{85C5E262-BFAD-4214-BF74-9222E6454C97}"/>
    <dgm:cxn modelId="{710F5063-E1F5-4921-BC73-07088744ED53}" type="presOf" srcId="{E2A5C87F-F23E-4511-B122-7261C33DAA26}" destId="{36F0CF6E-8119-4056-B656-0ADEAF0DA80F}" srcOrd="0" destOrd="0" presId="urn:microsoft.com/office/officeart/2005/8/layout/arrow5"/>
    <dgm:cxn modelId="{374B5989-7ABA-4BE0-B6AA-7DC092C61DEC}" srcId="{E2A5C87F-F23E-4511-B122-7261C33DAA26}" destId="{E16894B2-928A-4988-90D1-6C8385CD9481}" srcOrd="1" destOrd="0" parTransId="{FAF4B525-A313-41D9-8D1B-A24E78C8C390}" sibTransId="{F4DDBD93-BF45-430F-872A-DA3C81F253B5}"/>
    <dgm:cxn modelId="{F42E5BA7-C3B6-4970-8D5A-E15501329B33}" type="presOf" srcId="{E16894B2-928A-4988-90D1-6C8385CD9481}" destId="{B99D3332-C242-4A5D-BE4C-646ACB18EB9B}" srcOrd="0" destOrd="0" presId="urn:microsoft.com/office/officeart/2005/8/layout/arrow5"/>
    <dgm:cxn modelId="{A29114BE-558E-4683-83A3-636B9A6D69AC}" type="presOf" srcId="{EB7907CE-0E8E-497F-8F8B-5DD0803C5F7E}" destId="{95133B20-A222-4E09-B2B1-12500F5A539C}" srcOrd="0" destOrd="0" presId="urn:microsoft.com/office/officeart/2005/8/layout/arrow5"/>
    <dgm:cxn modelId="{C9E40096-DC7D-4016-A525-B3A0BA1252B9}" type="presParOf" srcId="{36F0CF6E-8119-4056-B656-0ADEAF0DA80F}" destId="{95133B20-A222-4E09-B2B1-12500F5A539C}" srcOrd="0" destOrd="0" presId="urn:microsoft.com/office/officeart/2005/8/layout/arrow5"/>
    <dgm:cxn modelId="{6C70C45A-E08E-4139-AA51-3A04B045F5A1}" type="presParOf" srcId="{36F0CF6E-8119-4056-B656-0ADEAF0DA80F}" destId="{B99D3332-C242-4A5D-BE4C-646ACB18EB9B}"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D5BCE2-A95B-4E32-891A-DE7600E9711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C5F3E9-278B-418D-A7FC-40E5D9F3D617}">
      <dgm:prSet/>
      <dgm:spPr/>
      <dgm:t>
        <a:bodyPr/>
        <a:lstStyle/>
        <a:p>
          <a:pPr>
            <a:defRPr b="1"/>
          </a:pPr>
          <a:r>
            <a:rPr lang="en-US"/>
            <a:t>Encryption:</a:t>
          </a:r>
        </a:p>
      </dgm:t>
    </dgm:pt>
    <dgm:pt modelId="{AAF073CB-BBBC-4642-9F4F-45401A554EEB}" type="parTrans" cxnId="{CD6ACACF-0996-4DED-AF8C-750A5C7F1F33}">
      <dgm:prSet/>
      <dgm:spPr/>
      <dgm:t>
        <a:bodyPr/>
        <a:lstStyle/>
        <a:p>
          <a:endParaRPr lang="en-US"/>
        </a:p>
      </dgm:t>
    </dgm:pt>
    <dgm:pt modelId="{513A7160-337C-42EB-9EBE-B11BB55BC7B8}" type="sibTrans" cxnId="{CD6ACACF-0996-4DED-AF8C-750A5C7F1F33}">
      <dgm:prSet/>
      <dgm:spPr/>
      <dgm:t>
        <a:bodyPr/>
        <a:lstStyle/>
        <a:p>
          <a:endParaRPr lang="en-US"/>
        </a:p>
      </dgm:t>
    </dgm:pt>
    <dgm:pt modelId="{6313B0ED-1294-46FB-AF93-29C6CD671C94}">
      <dgm:prSet custT="1"/>
      <dgm:spPr/>
      <dgm:t>
        <a:bodyPr/>
        <a:lstStyle/>
        <a:p>
          <a:pPr algn="ctr"/>
          <a:r>
            <a:rPr lang="en-US" sz="1400" dirty="0"/>
            <a:t>- Used to encrypt sensitive data ‘in-transit’ (ex: data during uploading), and ‘at rest’ (ex: files stored somewhere) using protocols such as AES-256 (Advanced Encryption Standard – 256 Bit key Length).</a:t>
          </a:r>
        </a:p>
      </dgm:t>
    </dgm:pt>
    <dgm:pt modelId="{93990B19-9B83-48E2-91AE-FA09AC4228B6}" type="parTrans" cxnId="{45417719-8F32-43AD-A8FF-D10CA71BB2BA}">
      <dgm:prSet/>
      <dgm:spPr/>
      <dgm:t>
        <a:bodyPr/>
        <a:lstStyle/>
        <a:p>
          <a:endParaRPr lang="en-US"/>
        </a:p>
      </dgm:t>
    </dgm:pt>
    <dgm:pt modelId="{78A2B052-57F5-4657-A5EF-6846A0CC6E23}" type="sibTrans" cxnId="{45417719-8F32-43AD-A8FF-D10CA71BB2BA}">
      <dgm:prSet/>
      <dgm:spPr/>
      <dgm:t>
        <a:bodyPr/>
        <a:lstStyle/>
        <a:p>
          <a:endParaRPr lang="en-US"/>
        </a:p>
      </dgm:t>
    </dgm:pt>
    <dgm:pt modelId="{7098B6D7-13BE-4011-98E8-FB97EE51D3A3}">
      <dgm:prSet/>
      <dgm:spPr/>
      <dgm:t>
        <a:bodyPr/>
        <a:lstStyle/>
        <a:p>
          <a:pPr>
            <a:defRPr b="1"/>
          </a:pPr>
          <a:r>
            <a:rPr lang="en-US"/>
            <a:t>Data Monitoring:</a:t>
          </a:r>
        </a:p>
      </dgm:t>
    </dgm:pt>
    <dgm:pt modelId="{43D0AF75-28B2-47E6-B435-049498E6D757}" type="parTrans" cxnId="{0BE0EB35-22C1-4F54-86DA-443AB6E34613}">
      <dgm:prSet/>
      <dgm:spPr/>
      <dgm:t>
        <a:bodyPr/>
        <a:lstStyle/>
        <a:p>
          <a:endParaRPr lang="en-US"/>
        </a:p>
      </dgm:t>
    </dgm:pt>
    <dgm:pt modelId="{22F048D6-013C-465A-85FA-90F67BFCEE51}" type="sibTrans" cxnId="{0BE0EB35-22C1-4F54-86DA-443AB6E34613}">
      <dgm:prSet/>
      <dgm:spPr/>
      <dgm:t>
        <a:bodyPr/>
        <a:lstStyle/>
        <a:p>
          <a:endParaRPr lang="en-US"/>
        </a:p>
      </dgm:t>
    </dgm:pt>
    <dgm:pt modelId="{D6038B85-7DF4-4D64-BD96-8FC1016F5C2A}">
      <dgm:prSet custT="1"/>
      <dgm:spPr/>
      <dgm:t>
        <a:bodyPr/>
        <a:lstStyle/>
        <a:p>
          <a:pPr algn="ctr"/>
          <a:r>
            <a:rPr lang="en-US" sz="1400" dirty="0"/>
            <a:t>- The use of activity tracking to gather real-time metrics for measuring unauthorized access or attempts.  </a:t>
          </a:r>
        </a:p>
      </dgm:t>
    </dgm:pt>
    <dgm:pt modelId="{9F236E32-E18C-4236-879F-68CDA4E271EA}" type="parTrans" cxnId="{D05B7A2C-A6B7-498D-9C49-CF395308F7E0}">
      <dgm:prSet/>
      <dgm:spPr/>
      <dgm:t>
        <a:bodyPr/>
        <a:lstStyle/>
        <a:p>
          <a:endParaRPr lang="en-US"/>
        </a:p>
      </dgm:t>
    </dgm:pt>
    <dgm:pt modelId="{154F997A-47D8-46CF-B36A-9C77AC61A365}" type="sibTrans" cxnId="{D05B7A2C-A6B7-498D-9C49-CF395308F7E0}">
      <dgm:prSet/>
      <dgm:spPr/>
      <dgm:t>
        <a:bodyPr/>
        <a:lstStyle/>
        <a:p>
          <a:endParaRPr lang="en-US"/>
        </a:p>
      </dgm:t>
    </dgm:pt>
    <dgm:pt modelId="{FD8B5414-B752-4FA2-BE5A-93A0586830A8}">
      <dgm:prSet/>
      <dgm:spPr/>
      <dgm:t>
        <a:bodyPr/>
        <a:lstStyle/>
        <a:p>
          <a:pPr>
            <a:defRPr b="1"/>
          </a:pPr>
          <a:r>
            <a:rPr lang="en-US"/>
            <a:t>Endpoint Security:</a:t>
          </a:r>
        </a:p>
      </dgm:t>
    </dgm:pt>
    <dgm:pt modelId="{71E9E348-610F-416B-B686-F6F42952B929}" type="parTrans" cxnId="{C0F2FD7B-A473-4FA9-8145-D386B5757B3C}">
      <dgm:prSet/>
      <dgm:spPr/>
      <dgm:t>
        <a:bodyPr/>
        <a:lstStyle/>
        <a:p>
          <a:endParaRPr lang="en-US"/>
        </a:p>
      </dgm:t>
    </dgm:pt>
    <dgm:pt modelId="{BD63D74C-E8FF-43FB-8C0E-53D1ACD0D913}" type="sibTrans" cxnId="{C0F2FD7B-A473-4FA9-8145-D386B5757B3C}">
      <dgm:prSet/>
      <dgm:spPr/>
      <dgm:t>
        <a:bodyPr/>
        <a:lstStyle/>
        <a:p>
          <a:endParaRPr lang="en-US"/>
        </a:p>
      </dgm:t>
    </dgm:pt>
    <dgm:pt modelId="{6EC12EDD-C904-471D-AC53-BA6D4B0A17F9}">
      <dgm:prSet/>
      <dgm:spPr/>
      <dgm:t>
        <a:bodyPr/>
        <a:lstStyle/>
        <a:p>
          <a:pPr algn="ctr"/>
          <a:r>
            <a:rPr lang="en-US" dirty="0"/>
            <a:t>- DLP, or Data Loss Prevention, tools can be deployed to:</a:t>
          </a:r>
          <a:br>
            <a:rPr lang="en-US" dirty="0"/>
          </a:br>
          <a:endParaRPr lang="en-US" dirty="0"/>
        </a:p>
      </dgm:t>
    </dgm:pt>
    <dgm:pt modelId="{E09ED5C4-8A20-4888-9FD2-A90CDBA36541}" type="parTrans" cxnId="{0CFEDE90-BFBB-4EDD-A021-4743ECEA80B7}">
      <dgm:prSet/>
      <dgm:spPr/>
      <dgm:t>
        <a:bodyPr/>
        <a:lstStyle/>
        <a:p>
          <a:endParaRPr lang="en-US"/>
        </a:p>
      </dgm:t>
    </dgm:pt>
    <dgm:pt modelId="{77A468AD-3B06-467D-B479-C1B14CF368D8}" type="sibTrans" cxnId="{0CFEDE90-BFBB-4EDD-A021-4743ECEA80B7}">
      <dgm:prSet/>
      <dgm:spPr/>
      <dgm:t>
        <a:bodyPr/>
        <a:lstStyle/>
        <a:p>
          <a:endParaRPr lang="en-US"/>
        </a:p>
      </dgm:t>
    </dgm:pt>
    <dgm:pt modelId="{34A7619E-ACD0-4A47-A610-EA47EC8FF1EA}">
      <dgm:prSet/>
      <dgm:spPr/>
      <dgm:t>
        <a:bodyPr/>
        <a:lstStyle/>
        <a:p>
          <a:pPr algn="l"/>
          <a:r>
            <a:rPr lang="en-US" dirty="0"/>
            <a:t>Block Unauthorized USB access</a:t>
          </a:r>
        </a:p>
      </dgm:t>
    </dgm:pt>
    <dgm:pt modelId="{669E3F8F-E00E-4B70-9147-D2742F8B5344}" type="parTrans" cxnId="{FE572375-DE93-482D-B23C-746C960CFF96}">
      <dgm:prSet/>
      <dgm:spPr/>
      <dgm:t>
        <a:bodyPr/>
        <a:lstStyle/>
        <a:p>
          <a:endParaRPr lang="en-US"/>
        </a:p>
      </dgm:t>
    </dgm:pt>
    <dgm:pt modelId="{C4671408-4440-43C6-A20B-D638436692B0}" type="sibTrans" cxnId="{FE572375-DE93-482D-B23C-746C960CFF96}">
      <dgm:prSet/>
      <dgm:spPr/>
      <dgm:t>
        <a:bodyPr/>
        <a:lstStyle/>
        <a:p>
          <a:endParaRPr lang="en-US"/>
        </a:p>
      </dgm:t>
    </dgm:pt>
    <dgm:pt modelId="{98FDF5E8-572D-46AE-96BD-744171B937C0}">
      <dgm:prSet/>
      <dgm:spPr/>
      <dgm:t>
        <a:bodyPr/>
        <a:lstStyle/>
        <a:p>
          <a:pPr algn="l"/>
          <a:r>
            <a:rPr lang="en-US" dirty="0"/>
            <a:t>Encrypt data on portable storage devices</a:t>
          </a:r>
          <a:br>
            <a:rPr lang="en-US" dirty="0"/>
          </a:br>
          <a:endParaRPr lang="en-US" dirty="0"/>
        </a:p>
      </dgm:t>
    </dgm:pt>
    <dgm:pt modelId="{9D5CE48D-9AAE-4028-8453-599459CF6954}" type="parTrans" cxnId="{7BA6A196-7AE8-48C2-88E8-3AC85D881936}">
      <dgm:prSet/>
      <dgm:spPr/>
      <dgm:t>
        <a:bodyPr/>
        <a:lstStyle/>
        <a:p>
          <a:endParaRPr lang="en-US"/>
        </a:p>
      </dgm:t>
    </dgm:pt>
    <dgm:pt modelId="{DBD86318-9780-4601-A330-146AE53CE395}" type="sibTrans" cxnId="{7BA6A196-7AE8-48C2-88E8-3AC85D881936}">
      <dgm:prSet/>
      <dgm:spPr/>
      <dgm:t>
        <a:bodyPr/>
        <a:lstStyle/>
        <a:p>
          <a:endParaRPr lang="en-US"/>
        </a:p>
      </dgm:t>
    </dgm:pt>
    <dgm:pt modelId="{3F5E12C8-3F29-4DA5-A979-AF4CB5F167BF}">
      <dgm:prSet/>
      <dgm:spPr/>
      <dgm:t>
        <a:bodyPr/>
        <a:lstStyle/>
        <a:p>
          <a:pPr algn="ctr"/>
          <a:r>
            <a:rPr lang="en-US" dirty="0"/>
            <a:t>- Antivirus/antimalware tools can also be implemented to prevent malicious code from invading at-risk devices or workspaces.</a:t>
          </a:r>
        </a:p>
      </dgm:t>
    </dgm:pt>
    <dgm:pt modelId="{BA5BE2DA-370A-4990-B226-854CEB4034C4}" type="parTrans" cxnId="{CE9B402C-976B-4CE6-BEDD-91092DF4097F}">
      <dgm:prSet/>
      <dgm:spPr/>
      <dgm:t>
        <a:bodyPr/>
        <a:lstStyle/>
        <a:p>
          <a:endParaRPr lang="en-US"/>
        </a:p>
      </dgm:t>
    </dgm:pt>
    <dgm:pt modelId="{6FDFDD1D-3BA0-445C-AEF1-FEFBECAF8EF4}" type="sibTrans" cxnId="{CE9B402C-976B-4CE6-BEDD-91092DF4097F}">
      <dgm:prSet/>
      <dgm:spPr/>
      <dgm:t>
        <a:bodyPr/>
        <a:lstStyle/>
        <a:p>
          <a:endParaRPr lang="en-US"/>
        </a:p>
      </dgm:t>
    </dgm:pt>
    <dgm:pt modelId="{772FB021-E2C4-480D-BB52-B490C6946AAC}">
      <dgm:prSet/>
      <dgm:spPr/>
      <dgm:t>
        <a:bodyPr/>
        <a:lstStyle/>
        <a:p>
          <a:pPr>
            <a:defRPr b="1"/>
          </a:pPr>
          <a:r>
            <a:rPr lang="en-US"/>
            <a:t>Network Security</a:t>
          </a:r>
        </a:p>
      </dgm:t>
    </dgm:pt>
    <dgm:pt modelId="{53A5FE5E-D0B7-4913-B808-5158F606B428}" type="parTrans" cxnId="{33880D25-8CF8-4233-8F89-D08B66FD0CBA}">
      <dgm:prSet/>
      <dgm:spPr/>
      <dgm:t>
        <a:bodyPr/>
        <a:lstStyle/>
        <a:p>
          <a:endParaRPr lang="en-US"/>
        </a:p>
      </dgm:t>
    </dgm:pt>
    <dgm:pt modelId="{98FB3364-7833-4286-BD24-8004B993AF46}" type="sibTrans" cxnId="{33880D25-8CF8-4233-8F89-D08B66FD0CBA}">
      <dgm:prSet/>
      <dgm:spPr/>
      <dgm:t>
        <a:bodyPr/>
        <a:lstStyle/>
        <a:p>
          <a:endParaRPr lang="en-US"/>
        </a:p>
      </dgm:t>
    </dgm:pt>
    <dgm:pt modelId="{44FAA814-E55C-4DD7-B512-58F4DFB31017}">
      <dgm:prSet/>
      <dgm:spPr/>
      <dgm:t>
        <a:bodyPr/>
        <a:lstStyle/>
        <a:p>
          <a:pPr algn="ctr"/>
          <a:r>
            <a:rPr lang="en-US" dirty="0"/>
            <a:t>- Last but certainly not least, this is implemented to establish firewalls that restrict unauthorized access, use VPNs to create secure connections between employees and repository servers, and can be regularly monitored by an individual or team to address evolving threats.</a:t>
          </a:r>
        </a:p>
      </dgm:t>
    </dgm:pt>
    <dgm:pt modelId="{4CD8BA6A-EFB6-455C-A50E-886F1F948A84}" type="parTrans" cxnId="{FDF27DAA-92DC-4254-99F0-7F946148C4C1}">
      <dgm:prSet/>
      <dgm:spPr/>
      <dgm:t>
        <a:bodyPr/>
        <a:lstStyle/>
        <a:p>
          <a:endParaRPr lang="en-US"/>
        </a:p>
      </dgm:t>
    </dgm:pt>
    <dgm:pt modelId="{359B46C0-DE3C-4E9D-A841-4B2B9921A79C}" type="sibTrans" cxnId="{FDF27DAA-92DC-4254-99F0-7F946148C4C1}">
      <dgm:prSet/>
      <dgm:spPr/>
      <dgm:t>
        <a:bodyPr/>
        <a:lstStyle/>
        <a:p>
          <a:endParaRPr lang="en-US"/>
        </a:p>
      </dgm:t>
    </dgm:pt>
    <dgm:pt modelId="{663607EB-F2DE-435C-AC9B-C74A74D06B85}" type="pres">
      <dgm:prSet presAssocID="{D1D5BCE2-A95B-4E32-891A-DE7600E9711B}" presName="root" presStyleCnt="0">
        <dgm:presLayoutVars>
          <dgm:dir/>
          <dgm:resizeHandles val="exact"/>
        </dgm:presLayoutVars>
      </dgm:prSet>
      <dgm:spPr/>
    </dgm:pt>
    <dgm:pt modelId="{993C20D3-181B-4C87-82AC-31E7F9ED2A7D}" type="pres">
      <dgm:prSet presAssocID="{50C5F3E9-278B-418D-A7FC-40E5D9F3D617}" presName="compNode" presStyleCnt="0"/>
      <dgm:spPr/>
    </dgm:pt>
    <dgm:pt modelId="{5A2A60B8-1EDE-4F63-A211-7476A158FC77}" type="pres">
      <dgm:prSet presAssocID="{50C5F3E9-278B-418D-A7FC-40E5D9F3D6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90CB8F0-EF61-4EF4-8622-E7BD95E0DEAF}" type="pres">
      <dgm:prSet presAssocID="{50C5F3E9-278B-418D-A7FC-40E5D9F3D617}" presName="iconSpace" presStyleCnt="0"/>
      <dgm:spPr/>
    </dgm:pt>
    <dgm:pt modelId="{5C8401F1-3212-4611-A387-67213E6A91E2}" type="pres">
      <dgm:prSet presAssocID="{50C5F3E9-278B-418D-A7FC-40E5D9F3D617}" presName="parTx" presStyleLbl="revTx" presStyleIdx="0" presStyleCnt="8">
        <dgm:presLayoutVars>
          <dgm:chMax val="0"/>
          <dgm:chPref val="0"/>
        </dgm:presLayoutVars>
      </dgm:prSet>
      <dgm:spPr/>
    </dgm:pt>
    <dgm:pt modelId="{CBA03E8C-25D9-42A7-85CC-38F0E683BC7E}" type="pres">
      <dgm:prSet presAssocID="{50C5F3E9-278B-418D-A7FC-40E5D9F3D617}" presName="txSpace" presStyleCnt="0"/>
      <dgm:spPr/>
    </dgm:pt>
    <dgm:pt modelId="{BE0EB3BA-118C-480E-A1EA-65D2D18DAEC3}" type="pres">
      <dgm:prSet presAssocID="{50C5F3E9-278B-418D-A7FC-40E5D9F3D617}" presName="desTx" presStyleLbl="revTx" presStyleIdx="1" presStyleCnt="8">
        <dgm:presLayoutVars/>
      </dgm:prSet>
      <dgm:spPr/>
    </dgm:pt>
    <dgm:pt modelId="{8AAE58BD-7601-4A51-A011-689A7E382D03}" type="pres">
      <dgm:prSet presAssocID="{513A7160-337C-42EB-9EBE-B11BB55BC7B8}" presName="sibTrans" presStyleCnt="0"/>
      <dgm:spPr/>
    </dgm:pt>
    <dgm:pt modelId="{C5702B2D-847D-4C2B-B955-5E944A97C468}" type="pres">
      <dgm:prSet presAssocID="{7098B6D7-13BE-4011-98E8-FB97EE51D3A3}" presName="compNode" presStyleCnt="0"/>
      <dgm:spPr/>
    </dgm:pt>
    <dgm:pt modelId="{F72AAA4C-D81F-4EB4-BAFD-1217B2A026BF}" type="pres">
      <dgm:prSet presAssocID="{7098B6D7-13BE-4011-98E8-FB97EE51D3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985377B-63F9-4592-A04C-934C03F0F317}" type="pres">
      <dgm:prSet presAssocID="{7098B6D7-13BE-4011-98E8-FB97EE51D3A3}" presName="iconSpace" presStyleCnt="0"/>
      <dgm:spPr/>
    </dgm:pt>
    <dgm:pt modelId="{87262413-EB2C-4E0C-96ED-AC2FBBAC8FD1}" type="pres">
      <dgm:prSet presAssocID="{7098B6D7-13BE-4011-98E8-FB97EE51D3A3}" presName="parTx" presStyleLbl="revTx" presStyleIdx="2" presStyleCnt="8">
        <dgm:presLayoutVars>
          <dgm:chMax val="0"/>
          <dgm:chPref val="0"/>
        </dgm:presLayoutVars>
      </dgm:prSet>
      <dgm:spPr/>
    </dgm:pt>
    <dgm:pt modelId="{D37CDBD6-8AAC-48AA-B748-4761BC6BFB48}" type="pres">
      <dgm:prSet presAssocID="{7098B6D7-13BE-4011-98E8-FB97EE51D3A3}" presName="txSpace" presStyleCnt="0"/>
      <dgm:spPr/>
    </dgm:pt>
    <dgm:pt modelId="{36CF48F5-7D4F-47B1-A128-28DCA2286519}" type="pres">
      <dgm:prSet presAssocID="{7098B6D7-13BE-4011-98E8-FB97EE51D3A3}" presName="desTx" presStyleLbl="revTx" presStyleIdx="3" presStyleCnt="8">
        <dgm:presLayoutVars/>
      </dgm:prSet>
      <dgm:spPr/>
    </dgm:pt>
    <dgm:pt modelId="{75EE5CD4-F029-4DC9-A7C0-B30C819F6E00}" type="pres">
      <dgm:prSet presAssocID="{22F048D6-013C-465A-85FA-90F67BFCEE51}" presName="sibTrans" presStyleCnt="0"/>
      <dgm:spPr/>
    </dgm:pt>
    <dgm:pt modelId="{3F4E37E0-1833-4BD0-9551-B2F013231AE1}" type="pres">
      <dgm:prSet presAssocID="{FD8B5414-B752-4FA2-BE5A-93A0586830A8}" presName="compNode" presStyleCnt="0"/>
      <dgm:spPr/>
    </dgm:pt>
    <dgm:pt modelId="{CDB137BD-51E2-4313-91E9-F8673D545A3B}" type="pres">
      <dgm:prSet presAssocID="{FD8B5414-B752-4FA2-BE5A-93A0586830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B"/>
        </a:ext>
      </dgm:extLst>
    </dgm:pt>
    <dgm:pt modelId="{7A074EEF-969D-428C-9CAA-5DA7042E6716}" type="pres">
      <dgm:prSet presAssocID="{FD8B5414-B752-4FA2-BE5A-93A0586830A8}" presName="iconSpace" presStyleCnt="0"/>
      <dgm:spPr/>
    </dgm:pt>
    <dgm:pt modelId="{461BA3BE-F80D-43B1-825F-3E1D81256D36}" type="pres">
      <dgm:prSet presAssocID="{FD8B5414-B752-4FA2-BE5A-93A0586830A8}" presName="parTx" presStyleLbl="revTx" presStyleIdx="4" presStyleCnt="8">
        <dgm:presLayoutVars>
          <dgm:chMax val="0"/>
          <dgm:chPref val="0"/>
        </dgm:presLayoutVars>
      </dgm:prSet>
      <dgm:spPr/>
    </dgm:pt>
    <dgm:pt modelId="{9C714B06-2621-4C43-ACE2-E9F7A9C92146}" type="pres">
      <dgm:prSet presAssocID="{FD8B5414-B752-4FA2-BE5A-93A0586830A8}" presName="txSpace" presStyleCnt="0"/>
      <dgm:spPr/>
    </dgm:pt>
    <dgm:pt modelId="{6759A6B6-671F-4A9F-8FC1-81F41A726FA8}" type="pres">
      <dgm:prSet presAssocID="{FD8B5414-B752-4FA2-BE5A-93A0586830A8}" presName="desTx" presStyleLbl="revTx" presStyleIdx="5" presStyleCnt="8" custLinFactNeighborX="0">
        <dgm:presLayoutVars/>
      </dgm:prSet>
      <dgm:spPr/>
    </dgm:pt>
    <dgm:pt modelId="{48399DFF-E21D-43FF-B3D1-6A6C66C7E2AE}" type="pres">
      <dgm:prSet presAssocID="{BD63D74C-E8FF-43FB-8C0E-53D1ACD0D913}" presName="sibTrans" presStyleCnt="0"/>
      <dgm:spPr/>
    </dgm:pt>
    <dgm:pt modelId="{AB7E6A09-2070-47E3-AAD3-FB0707E6F392}" type="pres">
      <dgm:prSet presAssocID="{772FB021-E2C4-480D-BB52-B490C6946AAC}" presName="compNode" presStyleCnt="0"/>
      <dgm:spPr/>
    </dgm:pt>
    <dgm:pt modelId="{747E04FF-FF6B-4877-9EFB-1E2B4FB93138}" type="pres">
      <dgm:prSet presAssocID="{772FB021-E2C4-480D-BB52-B490C6946AA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803A9B71-5C8F-467C-A3B7-734E47C74A1B}" type="pres">
      <dgm:prSet presAssocID="{772FB021-E2C4-480D-BB52-B490C6946AAC}" presName="iconSpace" presStyleCnt="0"/>
      <dgm:spPr/>
    </dgm:pt>
    <dgm:pt modelId="{3AF10A7F-9890-44B6-807E-028BC6B183F9}" type="pres">
      <dgm:prSet presAssocID="{772FB021-E2C4-480D-BB52-B490C6946AAC}" presName="parTx" presStyleLbl="revTx" presStyleIdx="6" presStyleCnt="8">
        <dgm:presLayoutVars>
          <dgm:chMax val="0"/>
          <dgm:chPref val="0"/>
        </dgm:presLayoutVars>
      </dgm:prSet>
      <dgm:spPr/>
    </dgm:pt>
    <dgm:pt modelId="{671F17BD-721E-4A97-B731-3555474D578C}" type="pres">
      <dgm:prSet presAssocID="{772FB021-E2C4-480D-BB52-B490C6946AAC}" presName="txSpace" presStyleCnt="0"/>
      <dgm:spPr/>
    </dgm:pt>
    <dgm:pt modelId="{740F146A-C3E8-4A62-85F4-F4555916EE40}" type="pres">
      <dgm:prSet presAssocID="{772FB021-E2C4-480D-BB52-B490C6946AAC}" presName="desTx" presStyleLbl="revTx" presStyleIdx="7" presStyleCnt="8" custScaleX="99832">
        <dgm:presLayoutVars/>
      </dgm:prSet>
      <dgm:spPr/>
    </dgm:pt>
  </dgm:ptLst>
  <dgm:cxnLst>
    <dgm:cxn modelId="{94032517-4955-40C8-961E-CE44CCD73885}" type="presOf" srcId="{7098B6D7-13BE-4011-98E8-FB97EE51D3A3}" destId="{87262413-EB2C-4E0C-96ED-AC2FBBAC8FD1}" srcOrd="0" destOrd="0" presId="urn:microsoft.com/office/officeart/2018/5/layout/CenteredIconLabelDescriptionList"/>
    <dgm:cxn modelId="{45417719-8F32-43AD-A8FF-D10CA71BB2BA}" srcId="{50C5F3E9-278B-418D-A7FC-40E5D9F3D617}" destId="{6313B0ED-1294-46FB-AF93-29C6CD671C94}" srcOrd="0" destOrd="0" parTransId="{93990B19-9B83-48E2-91AE-FA09AC4228B6}" sibTransId="{78A2B052-57F5-4657-A5EF-6846A0CC6E23}"/>
    <dgm:cxn modelId="{33880D25-8CF8-4233-8F89-D08B66FD0CBA}" srcId="{D1D5BCE2-A95B-4E32-891A-DE7600E9711B}" destId="{772FB021-E2C4-480D-BB52-B490C6946AAC}" srcOrd="3" destOrd="0" parTransId="{53A5FE5E-D0B7-4913-B808-5158F606B428}" sibTransId="{98FB3364-7833-4286-BD24-8004B993AF46}"/>
    <dgm:cxn modelId="{CE9B402C-976B-4CE6-BEDD-91092DF4097F}" srcId="{FD8B5414-B752-4FA2-BE5A-93A0586830A8}" destId="{3F5E12C8-3F29-4DA5-A979-AF4CB5F167BF}" srcOrd="1" destOrd="0" parTransId="{BA5BE2DA-370A-4990-B226-854CEB4034C4}" sibTransId="{6FDFDD1D-3BA0-445C-AEF1-FEFBECAF8EF4}"/>
    <dgm:cxn modelId="{D05B7A2C-A6B7-498D-9C49-CF395308F7E0}" srcId="{7098B6D7-13BE-4011-98E8-FB97EE51D3A3}" destId="{D6038B85-7DF4-4D64-BD96-8FC1016F5C2A}" srcOrd="0" destOrd="0" parTransId="{9F236E32-E18C-4236-879F-68CDA4E271EA}" sibTransId="{154F997A-47D8-46CF-B36A-9C77AC61A365}"/>
    <dgm:cxn modelId="{0BE0EB35-22C1-4F54-86DA-443AB6E34613}" srcId="{D1D5BCE2-A95B-4E32-891A-DE7600E9711B}" destId="{7098B6D7-13BE-4011-98E8-FB97EE51D3A3}" srcOrd="1" destOrd="0" parTransId="{43D0AF75-28B2-47E6-B435-049498E6D757}" sibTransId="{22F048D6-013C-465A-85FA-90F67BFCEE51}"/>
    <dgm:cxn modelId="{4B778E3B-2823-49AC-AECD-F3551DCDFCDE}" type="presOf" srcId="{D6038B85-7DF4-4D64-BD96-8FC1016F5C2A}" destId="{36CF48F5-7D4F-47B1-A128-28DCA2286519}" srcOrd="0" destOrd="0" presId="urn:microsoft.com/office/officeart/2018/5/layout/CenteredIconLabelDescriptionList"/>
    <dgm:cxn modelId="{9148034C-78A4-4CE0-9DFA-740969372B48}" type="presOf" srcId="{50C5F3E9-278B-418D-A7FC-40E5D9F3D617}" destId="{5C8401F1-3212-4611-A387-67213E6A91E2}" srcOrd="0" destOrd="0" presId="urn:microsoft.com/office/officeart/2018/5/layout/CenteredIconLabelDescriptionList"/>
    <dgm:cxn modelId="{FE572375-DE93-482D-B23C-746C960CFF96}" srcId="{6EC12EDD-C904-471D-AC53-BA6D4B0A17F9}" destId="{34A7619E-ACD0-4A47-A610-EA47EC8FF1EA}" srcOrd="0" destOrd="0" parTransId="{669E3F8F-E00E-4B70-9147-D2742F8B5344}" sibTransId="{C4671408-4440-43C6-A20B-D638436692B0}"/>
    <dgm:cxn modelId="{C0F2FD7B-A473-4FA9-8145-D386B5757B3C}" srcId="{D1D5BCE2-A95B-4E32-891A-DE7600E9711B}" destId="{FD8B5414-B752-4FA2-BE5A-93A0586830A8}" srcOrd="2" destOrd="0" parTransId="{71E9E348-610F-416B-B686-F6F42952B929}" sibTransId="{BD63D74C-E8FF-43FB-8C0E-53D1ACD0D913}"/>
    <dgm:cxn modelId="{0CFEDE90-BFBB-4EDD-A021-4743ECEA80B7}" srcId="{FD8B5414-B752-4FA2-BE5A-93A0586830A8}" destId="{6EC12EDD-C904-471D-AC53-BA6D4B0A17F9}" srcOrd="0" destOrd="0" parTransId="{E09ED5C4-8A20-4888-9FD2-A90CDBA36541}" sibTransId="{77A468AD-3B06-467D-B479-C1B14CF368D8}"/>
    <dgm:cxn modelId="{5EEC6295-B9A9-4BE1-B2DB-C19226E13173}" type="presOf" srcId="{34A7619E-ACD0-4A47-A610-EA47EC8FF1EA}" destId="{6759A6B6-671F-4A9F-8FC1-81F41A726FA8}" srcOrd="0" destOrd="1" presId="urn:microsoft.com/office/officeart/2018/5/layout/CenteredIconLabelDescriptionList"/>
    <dgm:cxn modelId="{7BA6A196-7AE8-48C2-88E8-3AC85D881936}" srcId="{6EC12EDD-C904-471D-AC53-BA6D4B0A17F9}" destId="{98FDF5E8-572D-46AE-96BD-744171B937C0}" srcOrd="1" destOrd="0" parTransId="{9D5CE48D-9AAE-4028-8453-599459CF6954}" sibTransId="{DBD86318-9780-4601-A330-146AE53CE395}"/>
    <dgm:cxn modelId="{E74674A1-0710-4723-8E6C-1F682CBC1484}" type="presOf" srcId="{772FB021-E2C4-480D-BB52-B490C6946AAC}" destId="{3AF10A7F-9890-44B6-807E-028BC6B183F9}" srcOrd="0" destOrd="0" presId="urn:microsoft.com/office/officeart/2018/5/layout/CenteredIconLabelDescriptionList"/>
    <dgm:cxn modelId="{D0A357A7-C9A1-4AFE-B3FA-73761F2BA183}" type="presOf" srcId="{FD8B5414-B752-4FA2-BE5A-93A0586830A8}" destId="{461BA3BE-F80D-43B1-825F-3E1D81256D36}" srcOrd="0" destOrd="0" presId="urn:microsoft.com/office/officeart/2018/5/layout/CenteredIconLabelDescriptionList"/>
    <dgm:cxn modelId="{4E8BA0A8-D512-4907-8909-AB1DDE875447}" type="presOf" srcId="{44FAA814-E55C-4DD7-B512-58F4DFB31017}" destId="{740F146A-C3E8-4A62-85F4-F4555916EE40}" srcOrd="0" destOrd="0" presId="urn:microsoft.com/office/officeart/2018/5/layout/CenteredIconLabelDescriptionList"/>
    <dgm:cxn modelId="{FDF27DAA-92DC-4254-99F0-7F946148C4C1}" srcId="{772FB021-E2C4-480D-BB52-B490C6946AAC}" destId="{44FAA814-E55C-4DD7-B512-58F4DFB31017}" srcOrd="0" destOrd="0" parTransId="{4CD8BA6A-EFB6-455C-A50E-886F1F948A84}" sibTransId="{359B46C0-DE3C-4E9D-A841-4B2B9921A79C}"/>
    <dgm:cxn modelId="{0DFA27BE-CBD0-43AA-81EE-38BDFDBFEAF2}" type="presOf" srcId="{6313B0ED-1294-46FB-AF93-29C6CD671C94}" destId="{BE0EB3BA-118C-480E-A1EA-65D2D18DAEC3}" srcOrd="0" destOrd="0" presId="urn:microsoft.com/office/officeart/2018/5/layout/CenteredIconLabelDescriptionList"/>
    <dgm:cxn modelId="{47D21AC2-5345-4432-BB00-EE19278E2B42}" type="presOf" srcId="{6EC12EDD-C904-471D-AC53-BA6D4B0A17F9}" destId="{6759A6B6-671F-4A9F-8FC1-81F41A726FA8}" srcOrd="0" destOrd="0" presId="urn:microsoft.com/office/officeart/2018/5/layout/CenteredIconLabelDescriptionList"/>
    <dgm:cxn modelId="{1CF1D6C3-44C8-40BE-AC1D-59A6D3AB452E}" type="presOf" srcId="{D1D5BCE2-A95B-4E32-891A-DE7600E9711B}" destId="{663607EB-F2DE-435C-AC9B-C74A74D06B85}" srcOrd="0" destOrd="0" presId="urn:microsoft.com/office/officeart/2018/5/layout/CenteredIconLabelDescriptionList"/>
    <dgm:cxn modelId="{94ED7BC7-57FF-41C5-981B-C154E14FB3A8}" type="presOf" srcId="{3F5E12C8-3F29-4DA5-A979-AF4CB5F167BF}" destId="{6759A6B6-671F-4A9F-8FC1-81F41A726FA8}" srcOrd="0" destOrd="3" presId="urn:microsoft.com/office/officeart/2018/5/layout/CenteredIconLabelDescriptionList"/>
    <dgm:cxn modelId="{073251CC-5A51-4800-A1D0-46FD92C34D41}" type="presOf" srcId="{98FDF5E8-572D-46AE-96BD-744171B937C0}" destId="{6759A6B6-671F-4A9F-8FC1-81F41A726FA8}" srcOrd="0" destOrd="2" presId="urn:microsoft.com/office/officeart/2018/5/layout/CenteredIconLabelDescriptionList"/>
    <dgm:cxn modelId="{CD6ACACF-0996-4DED-AF8C-750A5C7F1F33}" srcId="{D1D5BCE2-A95B-4E32-891A-DE7600E9711B}" destId="{50C5F3E9-278B-418D-A7FC-40E5D9F3D617}" srcOrd="0" destOrd="0" parTransId="{AAF073CB-BBBC-4642-9F4F-45401A554EEB}" sibTransId="{513A7160-337C-42EB-9EBE-B11BB55BC7B8}"/>
    <dgm:cxn modelId="{5031D322-1BB2-4C11-88C7-ABDD2B29BEC2}" type="presParOf" srcId="{663607EB-F2DE-435C-AC9B-C74A74D06B85}" destId="{993C20D3-181B-4C87-82AC-31E7F9ED2A7D}" srcOrd="0" destOrd="0" presId="urn:microsoft.com/office/officeart/2018/5/layout/CenteredIconLabelDescriptionList"/>
    <dgm:cxn modelId="{AE4DBB07-16CF-40EA-933C-70ABB1116933}" type="presParOf" srcId="{993C20D3-181B-4C87-82AC-31E7F9ED2A7D}" destId="{5A2A60B8-1EDE-4F63-A211-7476A158FC77}" srcOrd="0" destOrd="0" presId="urn:microsoft.com/office/officeart/2018/5/layout/CenteredIconLabelDescriptionList"/>
    <dgm:cxn modelId="{56B3FC4C-50C3-4CCE-9B74-71D2EC7C4FB9}" type="presParOf" srcId="{993C20D3-181B-4C87-82AC-31E7F9ED2A7D}" destId="{990CB8F0-EF61-4EF4-8622-E7BD95E0DEAF}" srcOrd="1" destOrd="0" presId="urn:microsoft.com/office/officeart/2018/5/layout/CenteredIconLabelDescriptionList"/>
    <dgm:cxn modelId="{DE8AA72C-E810-42A3-B4CD-8111361587AC}" type="presParOf" srcId="{993C20D3-181B-4C87-82AC-31E7F9ED2A7D}" destId="{5C8401F1-3212-4611-A387-67213E6A91E2}" srcOrd="2" destOrd="0" presId="urn:microsoft.com/office/officeart/2018/5/layout/CenteredIconLabelDescriptionList"/>
    <dgm:cxn modelId="{5C39FC94-D3F9-4732-92D3-BC64F4338B07}" type="presParOf" srcId="{993C20D3-181B-4C87-82AC-31E7F9ED2A7D}" destId="{CBA03E8C-25D9-42A7-85CC-38F0E683BC7E}" srcOrd="3" destOrd="0" presId="urn:microsoft.com/office/officeart/2018/5/layout/CenteredIconLabelDescriptionList"/>
    <dgm:cxn modelId="{2CF87CC5-8CCF-498A-880D-DF55E7E8379B}" type="presParOf" srcId="{993C20D3-181B-4C87-82AC-31E7F9ED2A7D}" destId="{BE0EB3BA-118C-480E-A1EA-65D2D18DAEC3}" srcOrd="4" destOrd="0" presId="urn:microsoft.com/office/officeart/2018/5/layout/CenteredIconLabelDescriptionList"/>
    <dgm:cxn modelId="{6CF9C670-94AD-4A72-B57B-B29C9B006092}" type="presParOf" srcId="{663607EB-F2DE-435C-AC9B-C74A74D06B85}" destId="{8AAE58BD-7601-4A51-A011-689A7E382D03}" srcOrd="1" destOrd="0" presId="urn:microsoft.com/office/officeart/2018/5/layout/CenteredIconLabelDescriptionList"/>
    <dgm:cxn modelId="{B67435A3-A6D8-4A33-88AE-206CB1EBC3DB}" type="presParOf" srcId="{663607EB-F2DE-435C-AC9B-C74A74D06B85}" destId="{C5702B2D-847D-4C2B-B955-5E944A97C468}" srcOrd="2" destOrd="0" presId="urn:microsoft.com/office/officeart/2018/5/layout/CenteredIconLabelDescriptionList"/>
    <dgm:cxn modelId="{3500F9B2-8385-4917-BD08-A060587244C5}" type="presParOf" srcId="{C5702B2D-847D-4C2B-B955-5E944A97C468}" destId="{F72AAA4C-D81F-4EB4-BAFD-1217B2A026BF}" srcOrd="0" destOrd="0" presId="urn:microsoft.com/office/officeart/2018/5/layout/CenteredIconLabelDescriptionList"/>
    <dgm:cxn modelId="{D8091522-A376-4A7A-A8CD-BC5C4ACE815C}" type="presParOf" srcId="{C5702B2D-847D-4C2B-B955-5E944A97C468}" destId="{C985377B-63F9-4592-A04C-934C03F0F317}" srcOrd="1" destOrd="0" presId="urn:microsoft.com/office/officeart/2018/5/layout/CenteredIconLabelDescriptionList"/>
    <dgm:cxn modelId="{D575F3B0-DA75-486C-9E6F-4C47B4CF89D8}" type="presParOf" srcId="{C5702B2D-847D-4C2B-B955-5E944A97C468}" destId="{87262413-EB2C-4E0C-96ED-AC2FBBAC8FD1}" srcOrd="2" destOrd="0" presId="urn:microsoft.com/office/officeart/2018/5/layout/CenteredIconLabelDescriptionList"/>
    <dgm:cxn modelId="{649451D3-F61F-460E-90E5-915E14536B5B}" type="presParOf" srcId="{C5702B2D-847D-4C2B-B955-5E944A97C468}" destId="{D37CDBD6-8AAC-48AA-B748-4761BC6BFB48}" srcOrd="3" destOrd="0" presId="urn:microsoft.com/office/officeart/2018/5/layout/CenteredIconLabelDescriptionList"/>
    <dgm:cxn modelId="{117944F9-2D5B-4922-9AA8-6913E2762584}" type="presParOf" srcId="{C5702B2D-847D-4C2B-B955-5E944A97C468}" destId="{36CF48F5-7D4F-47B1-A128-28DCA2286519}" srcOrd="4" destOrd="0" presId="urn:microsoft.com/office/officeart/2018/5/layout/CenteredIconLabelDescriptionList"/>
    <dgm:cxn modelId="{BC8612CD-14D1-4B8E-AA90-BC20EDB9A125}" type="presParOf" srcId="{663607EB-F2DE-435C-AC9B-C74A74D06B85}" destId="{75EE5CD4-F029-4DC9-A7C0-B30C819F6E00}" srcOrd="3" destOrd="0" presId="urn:microsoft.com/office/officeart/2018/5/layout/CenteredIconLabelDescriptionList"/>
    <dgm:cxn modelId="{EA0EA7B5-1572-43E9-B237-47E9BCE02AFD}" type="presParOf" srcId="{663607EB-F2DE-435C-AC9B-C74A74D06B85}" destId="{3F4E37E0-1833-4BD0-9551-B2F013231AE1}" srcOrd="4" destOrd="0" presId="urn:microsoft.com/office/officeart/2018/5/layout/CenteredIconLabelDescriptionList"/>
    <dgm:cxn modelId="{096EBDDB-5965-46E2-92A0-2649718FE5C8}" type="presParOf" srcId="{3F4E37E0-1833-4BD0-9551-B2F013231AE1}" destId="{CDB137BD-51E2-4313-91E9-F8673D545A3B}" srcOrd="0" destOrd="0" presId="urn:microsoft.com/office/officeart/2018/5/layout/CenteredIconLabelDescriptionList"/>
    <dgm:cxn modelId="{AC087FCA-22BC-404D-9CC5-B1B9D1170AC1}" type="presParOf" srcId="{3F4E37E0-1833-4BD0-9551-B2F013231AE1}" destId="{7A074EEF-969D-428C-9CAA-5DA7042E6716}" srcOrd="1" destOrd="0" presId="urn:microsoft.com/office/officeart/2018/5/layout/CenteredIconLabelDescriptionList"/>
    <dgm:cxn modelId="{2E865670-9032-4740-99A8-0CB1E436C6A2}" type="presParOf" srcId="{3F4E37E0-1833-4BD0-9551-B2F013231AE1}" destId="{461BA3BE-F80D-43B1-825F-3E1D81256D36}" srcOrd="2" destOrd="0" presId="urn:microsoft.com/office/officeart/2018/5/layout/CenteredIconLabelDescriptionList"/>
    <dgm:cxn modelId="{98CE6502-B54A-4053-9D02-522F846A2B00}" type="presParOf" srcId="{3F4E37E0-1833-4BD0-9551-B2F013231AE1}" destId="{9C714B06-2621-4C43-ACE2-E9F7A9C92146}" srcOrd="3" destOrd="0" presId="urn:microsoft.com/office/officeart/2018/5/layout/CenteredIconLabelDescriptionList"/>
    <dgm:cxn modelId="{597A401E-4783-4235-8BD5-983F880ECEC5}" type="presParOf" srcId="{3F4E37E0-1833-4BD0-9551-B2F013231AE1}" destId="{6759A6B6-671F-4A9F-8FC1-81F41A726FA8}" srcOrd="4" destOrd="0" presId="urn:microsoft.com/office/officeart/2018/5/layout/CenteredIconLabelDescriptionList"/>
    <dgm:cxn modelId="{DFA4AC9E-5D56-496C-85DF-167180F34948}" type="presParOf" srcId="{663607EB-F2DE-435C-AC9B-C74A74D06B85}" destId="{48399DFF-E21D-43FF-B3D1-6A6C66C7E2AE}" srcOrd="5" destOrd="0" presId="urn:microsoft.com/office/officeart/2018/5/layout/CenteredIconLabelDescriptionList"/>
    <dgm:cxn modelId="{2E7D67B6-8FA3-4C70-99DD-E1659D63FF65}" type="presParOf" srcId="{663607EB-F2DE-435C-AC9B-C74A74D06B85}" destId="{AB7E6A09-2070-47E3-AAD3-FB0707E6F392}" srcOrd="6" destOrd="0" presId="urn:microsoft.com/office/officeart/2018/5/layout/CenteredIconLabelDescriptionList"/>
    <dgm:cxn modelId="{614F872F-420F-41F4-BC18-7DA0A4183A67}" type="presParOf" srcId="{AB7E6A09-2070-47E3-AAD3-FB0707E6F392}" destId="{747E04FF-FF6B-4877-9EFB-1E2B4FB93138}" srcOrd="0" destOrd="0" presId="urn:microsoft.com/office/officeart/2018/5/layout/CenteredIconLabelDescriptionList"/>
    <dgm:cxn modelId="{D6DB3C25-7A78-41F0-A674-350F2E62F837}" type="presParOf" srcId="{AB7E6A09-2070-47E3-AAD3-FB0707E6F392}" destId="{803A9B71-5C8F-467C-A3B7-734E47C74A1B}" srcOrd="1" destOrd="0" presId="urn:microsoft.com/office/officeart/2018/5/layout/CenteredIconLabelDescriptionList"/>
    <dgm:cxn modelId="{B5976B53-6D34-4B18-AF61-5E7C46783E11}" type="presParOf" srcId="{AB7E6A09-2070-47E3-AAD3-FB0707E6F392}" destId="{3AF10A7F-9890-44B6-807E-028BC6B183F9}" srcOrd="2" destOrd="0" presId="urn:microsoft.com/office/officeart/2018/5/layout/CenteredIconLabelDescriptionList"/>
    <dgm:cxn modelId="{F4EC98E4-10A5-46A9-9E5B-E6545F616DC3}" type="presParOf" srcId="{AB7E6A09-2070-47E3-AAD3-FB0707E6F392}" destId="{671F17BD-721E-4A97-B731-3555474D578C}" srcOrd="3" destOrd="0" presId="urn:microsoft.com/office/officeart/2018/5/layout/CenteredIconLabelDescriptionList"/>
    <dgm:cxn modelId="{EF094F6F-CC46-4324-A905-1A95704385C9}" type="presParOf" srcId="{AB7E6A09-2070-47E3-AAD3-FB0707E6F392}" destId="{740F146A-C3E8-4A62-85F4-F4555916EE40}"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C772EA-8309-41FC-8416-93D7DDCCA4BF}"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F88321C6-0964-434C-992C-8F4A3429B93A}">
      <dgm:prSet/>
      <dgm:spPr/>
      <dgm:t>
        <a:bodyPr/>
        <a:lstStyle/>
        <a:p>
          <a:r>
            <a:rPr lang="en-US"/>
            <a:t>Creating a SECURITY.md File:</a:t>
          </a:r>
        </a:p>
      </dgm:t>
    </dgm:pt>
    <dgm:pt modelId="{7C80B6F7-4D2D-4EE8-AA2C-D82DF65ADE34}" type="parTrans" cxnId="{850A3C16-EC8F-4679-A8F5-3E93471BFDED}">
      <dgm:prSet/>
      <dgm:spPr/>
      <dgm:t>
        <a:bodyPr/>
        <a:lstStyle/>
        <a:p>
          <a:endParaRPr lang="en-US"/>
        </a:p>
      </dgm:t>
    </dgm:pt>
    <dgm:pt modelId="{3BE71EAE-7FB0-4A6E-AB40-A81A09BAE7BF}" type="sibTrans" cxnId="{850A3C16-EC8F-4679-A8F5-3E93471BFDED}">
      <dgm:prSet/>
      <dgm:spPr/>
      <dgm:t>
        <a:bodyPr/>
        <a:lstStyle/>
        <a:p>
          <a:endParaRPr lang="en-US"/>
        </a:p>
      </dgm:t>
    </dgm:pt>
    <dgm:pt modelId="{57C2935F-D95B-4BA9-996A-69A816C14280}">
      <dgm:prSet/>
      <dgm:spPr/>
      <dgm:t>
        <a:bodyPr/>
        <a:lstStyle/>
        <a:p>
          <a:r>
            <a:rPr lang="en-US"/>
            <a:t>This provides contributors with clear instructions on reporting vulnerabilities.</a:t>
          </a:r>
        </a:p>
      </dgm:t>
    </dgm:pt>
    <dgm:pt modelId="{387EFC44-C5DC-49BB-8D70-EF2F3153615F}" type="parTrans" cxnId="{21111E6A-DBB2-4E1E-9FFB-2A21C363D76F}">
      <dgm:prSet/>
      <dgm:spPr/>
      <dgm:t>
        <a:bodyPr/>
        <a:lstStyle/>
        <a:p>
          <a:endParaRPr lang="en-US"/>
        </a:p>
      </dgm:t>
    </dgm:pt>
    <dgm:pt modelId="{F1B5B552-466B-42C6-A07C-43084306A6F1}" type="sibTrans" cxnId="{21111E6A-DBB2-4E1E-9FFB-2A21C363D76F}">
      <dgm:prSet/>
      <dgm:spPr/>
      <dgm:t>
        <a:bodyPr/>
        <a:lstStyle/>
        <a:p>
          <a:endParaRPr lang="en-US"/>
        </a:p>
      </dgm:t>
    </dgm:pt>
    <dgm:pt modelId="{1BC3D7E9-1C4E-481D-85B9-D046322EB4ED}">
      <dgm:prSet/>
      <dgm:spPr/>
      <dgm:t>
        <a:bodyPr/>
        <a:lstStyle/>
        <a:p>
          <a:r>
            <a:rPr lang="en-US"/>
            <a:t>You can specify here which versions and timelines you have regarding security and patching.</a:t>
          </a:r>
        </a:p>
      </dgm:t>
    </dgm:pt>
    <dgm:pt modelId="{C5ADBA75-DA9A-4FE3-AC22-E31C05A701AC}" type="parTrans" cxnId="{607B6625-9563-433F-AA69-499F0A34A871}">
      <dgm:prSet/>
      <dgm:spPr/>
      <dgm:t>
        <a:bodyPr/>
        <a:lstStyle/>
        <a:p>
          <a:endParaRPr lang="en-US"/>
        </a:p>
      </dgm:t>
    </dgm:pt>
    <dgm:pt modelId="{18FA96CC-A653-49D9-8B09-A25FA0063896}" type="sibTrans" cxnId="{607B6625-9563-433F-AA69-499F0A34A871}">
      <dgm:prSet/>
      <dgm:spPr/>
      <dgm:t>
        <a:bodyPr/>
        <a:lstStyle/>
        <a:p>
          <a:endParaRPr lang="en-US"/>
        </a:p>
      </dgm:t>
    </dgm:pt>
    <dgm:pt modelId="{31F9E6FF-83BC-41EB-8C5F-3E674FEBF353}">
      <dgm:prSet/>
      <dgm:spPr/>
      <dgm:t>
        <a:bodyPr/>
        <a:lstStyle/>
        <a:p>
          <a:r>
            <a:rPr lang="en-US"/>
            <a:t>Provide Training to Developers:</a:t>
          </a:r>
        </a:p>
      </dgm:t>
    </dgm:pt>
    <dgm:pt modelId="{A1BE83FF-9A54-408A-A669-064D3FD13A31}" type="parTrans" cxnId="{1CEDC14F-091E-463E-B8A5-27B5C93450EF}">
      <dgm:prSet/>
      <dgm:spPr/>
      <dgm:t>
        <a:bodyPr/>
        <a:lstStyle/>
        <a:p>
          <a:endParaRPr lang="en-US"/>
        </a:p>
      </dgm:t>
    </dgm:pt>
    <dgm:pt modelId="{4CD840E3-621E-4DEB-8ADC-F219879C94B5}" type="sibTrans" cxnId="{1CEDC14F-091E-463E-B8A5-27B5C93450EF}">
      <dgm:prSet/>
      <dgm:spPr/>
      <dgm:t>
        <a:bodyPr/>
        <a:lstStyle/>
        <a:p>
          <a:endParaRPr lang="en-US"/>
        </a:p>
      </dgm:t>
    </dgm:pt>
    <dgm:pt modelId="{EB898BF6-6765-42A0-9FB9-D8DA5DF920F9}">
      <dgm:prSet/>
      <dgm:spPr/>
      <dgm:t>
        <a:bodyPr/>
        <a:lstStyle/>
        <a:p>
          <a:r>
            <a:rPr lang="en-US"/>
            <a:t>Workshops, peer-review/mentorship with senior developers, and good code-documentation are in my experience essential if you want developers to become trained and knowledgeable about security in coding.</a:t>
          </a:r>
        </a:p>
      </dgm:t>
    </dgm:pt>
    <dgm:pt modelId="{3043D819-5183-4ED3-9A5F-9592832A0500}" type="parTrans" cxnId="{5D9AE77C-EC4A-4193-B300-28370061DF6F}">
      <dgm:prSet/>
      <dgm:spPr/>
      <dgm:t>
        <a:bodyPr/>
        <a:lstStyle/>
        <a:p>
          <a:endParaRPr lang="en-US"/>
        </a:p>
      </dgm:t>
    </dgm:pt>
    <dgm:pt modelId="{2022ADE2-5A82-4188-9229-99246050405F}" type="sibTrans" cxnId="{5D9AE77C-EC4A-4193-B300-28370061DF6F}">
      <dgm:prSet/>
      <dgm:spPr/>
      <dgm:t>
        <a:bodyPr/>
        <a:lstStyle/>
        <a:p>
          <a:endParaRPr lang="en-US"/>
        </a:p>
      </dgm:t>
    </dgm:pt>
    <dgm:pt modelId="{FB3F298D-62E2-4C79-812F-F0A05B3E99BF}">
      <dgm:prSet/>
      <dgm:spPr/>
      <dgm:t>
        <a:bodyPr/>
        <a:lstStyle/>
        <a:p>
          <a:r>
            <a:rPr lang="en-US"/>
            <a:t>Protect Important IPs:</a:t>
          </a:r>
        </a:p>
      </dgm:t>
    </dgm:pt>
    <dgm:pt modelId="{AABE914A-39C1-4B2D-95AF-4DE934E936D9}" type="parTrans" cxnId="{7BE64ED3-228B-4C79-9F49-7F6CD774E23F}">
      <dgm:prSet/>
      <dgm:spPr/>
      <dgm:t>
        <a:bodyPr/>
        <a:lstStyle/>
        <a:p>
          <a:endParaRPr lang="en-US"/>
        </a:p>
      </dgm:t>
    </dgm:pt>
    <dgm:pt modelId="{AB87AC9D-8AFA-41A3-A595-8DC12D5EF159}" type="sibTrans" cxnId="{7BE64ED3-228B-4C79-9F49-7F6CD774E23F}">
      <dgm:prSet/>
      <dgm:spPr/>
      <dgm:t>
        <a:bodyPr/>
        <a:lstStyle/>
        <a:p>
          <a:endParaRPr lang="en-US"/>
        </a:p>
      </dgm:t>
    </dgm:pt>
    <dgm:pt modelId="{95985757-BB57-4E5C-8EFA-41F775CD13C4}">
      <dgm:prSet/>
      <dgm:spPr/>
      <dgm:t>
        <a:bodyPr/>
        <a:lstStyle/>
        <a:p>
          <a:r>
            <a:rPr lang="en-US"/>
            <a:t>You’ll want to protect important servers, that’s a given (if not all technical assets within your company, as well as patents, algorithms, methods, personal best practices, and other code-related data.</a:t>
          </a:r>
        </a:p>
      </dgm:t>
    </dgm:pt>
    <dgm:pt modelId="{B44C5E40-A8BC-4641-A2EB-91D090E245CC}" type="parTrans" cxnId="{3A38772D-A8D4-402E-A4F7-FDE3A18FF079}">
      <dgm:prSet/>
      <dgm:spPr/>
      <dgm:t>
        <a:bodyPr/>
        <a:lstStyle/>
        <a:p>
          <a:endParaRPr lang="en-US"/>
        </a:p>
      </dgm:t>
    </dgm:pt>
    <dgm:pt modelId="{82DB7BA7-51EA-4C2E-8529-ACEA42F852CE}" type="sibTrans" cxnId="{3A38772D-A8D4-402E-A4F7-FDE3A18FF079}">
      <dgm:prSet/>
      <dgm:spPr/>
      <dgm:t>
        <a:bodyPr/>
        <a:lstStyle/>
        <a:p>
          <a:endParaRPr lang="en-US"/>
        </a:p>
      </dgm:t>
    </dgm:pt>
    <dgm:pt modelId="{71211E63-2F78-4A6E-A272-7CF52D1B293C}">
      <dgm:prSet/>
      <dgm:spPr/>
      <dgm:t>
        <a:bodyPr/>
        <a:lstStyle/>
        <a:p>
          <a:r>
            <a:rPr lang="en-US"/>
            <a:t>Update and Enforce Policy Updates:</a:t>
          </a:r>
        </a:p>
      </dgm:t>
    </dgm:pt>
    <dgm:pt modelId="{207472F7-8295-498D-86F6-E51F1AC3BC2F}" type="parTrans" cxnId="{A3115AB4-D22C-4C6D-9847-7F0B5C8073A4}">
      <dgm:prSet/>
      <dgm:spPr/>
      <dgm:t>
        <a:bodyPr/>
        <a:lstStyle/>
        <a:p>
          <a:endParaRPr lang="en-US"/>
        </a:p>
      </dgm:t>
    </dgm:pt>
    <dgm:pt modelId="{3B71ED1C-C4C7-43AF-BB05-13A998338344}" type="sibTrans" cxnId="{A3115AB4-D22C-4C6D-9847-7F0B5C8073A4}">
      <dgm:prSet/>
      <dgm:spPr/>
      <dgm:t>
        <a:bodyPr/>
        <a:lstStyle/>
        <a:p>
          <a:endParaRPr lang="en-US"/>
        </a:p>
      </dgm:t>
    </dgm:pt>
    <dgm:pt modelId="{03FE61A8-DD45-4147-88C1-8777DC6D0FE3}">
      <dgm:prSet/>
      <dgm:spPr/>
      <dgm:t>
        <a:bodyPr/>
        <a:lstStyle/>
        <a:p>
          <a:r>
            <a:rPr lang="en-US"/>
            <a:t>We’ve all seen policies updated.  These polices are updated to reviewed often to establish and inform about an organizations security policies.</a:t>
          </a:r>
        </a:p>
      </dgm:t>
    </dgm:pt>
    <dgm:pt modelId="{41FE4C85-5716-4C1C-8DD6-F216A59AFFF1}" type="parTrans" cxnId="{2FA2D34F-5D55-41E5-8D25-8F4597E17529}">
      <dgm:prSet/>
      <dgm:spPr/>
      <dgm:t>
        <a:bodyPr/>
        <a:lstStyle/>
        <a:p>
          <a:endParaRPr lang="en-US"/>
        </a:p>
      </dgm:t>
    </dgm:pt>
    <dgm:pt modelId="{37AC9D70-0E70-48D4-B1D6-98FF9108EAD2}" type="sibTrans" cxnId="{2FA2D34F-5D55-41E5-8D25-8F4597E17529}">
      <dgm:prSet/>
      <dgm:spPr/>
      <dgm:t>
        <a:bodyPr/>
        <a:lstStyle/>
        <a:p>
          <a:endParaRPr lang="en-US"/>
        </a:p>
      </dgm:t>
    </dgm:pt>
    <dgm:pt modelId="{34C953E5-5BCF-4925-BDE3-69649653534F}" type="pres">
      <dgm:prSet presAssocID="{DFC772EA-8309-41FC-8416-93D7DDCCA4BF}" presName="Name0" presStyleCnt="0">
        <dgm:presLayoutVars>
          <dgm:dir/>
          <dgm:animLvl val="lvl"/>
          <dgm:resizeHandles val="exact"/>
        </dgm:presLayoutVars>
      </dgm:prSet>
      <dgm:spPr/>
    </dgm:pt>
    <dgm:pt modelId="{02E95ED6-0B78-459B-982D-0B6C01B48C27}" type="pres">
      <dgm:prSet presAssocID="{F88321C6-0964-434C-992C-8F4A3429B93A}" presName="composite" presStyleCnt="0"/>
      <dgm:spPr/>
    </dgm:pt>
    <dgm:pt modelId="{8CD33CF5-FDAC-4525-A9E7-EADC1292576E}" type="pres">
      <dgm:prSet presAssocID="{F88321C6-0964-434C-992C-8F4A3429B93A}" presName="parTx" presStyleLbl="alignNode1" presStyleIdx="0" presStyleCnt="4">
        <dgm:presLayoutVars>
          <dgm:chMax val="0"/>
          <dgm:chPref val="0"/>
          <dgm:bulletEnabled val="1"/>
        </dgm:presLayoutVars>
      </dgm:prSet>
      <dgm:spPr/>
    </dgm:pt>
    <dgm:pt modelId="{1E7BCBAD-3D6E-4E81-946B-985EB42B8CF4}" type="pres">
      <dgm:prSet presAssocID="{F88321C6-0964-434C-992C-8F4A3429B93A}" presName="desTx" presStyleLbl="alignAccFollowNode1" presStyleIdx="0" presStyleCnt="4">
        <dgm:presLayoutVars>
          <dgm:bulletEnabled val="1"/>
        </dgm:presLayoutVars>
      </dgm:prSet>
      <dgm:spPr/>
    </dgm:pt>
    <dgm:pt modelId="{9C8D467E-7D26-441D-9381-5DF21A6CA01D}" type="pres">
      <dgm:prSet presAssocID="{3BE71EAE-7FB0-4A6E-AB40-A81A09BAE7BF}" presName="space" presStyleCnt="0"/>
      <dgm:spPr/>
    </dgm:pt>
    <dgm:pt modelId="{F04EF6BB-49D8-4510-9B50-410F1C1A4B5C}" type="pres">
      <dgm:prSet presAssocID="{31F9E6FF-83BC-41EB-8C5F-3E674FEBF353}" presName="composite" presStyleCnt="0"/>
      <dgm:spPr/>
    </dgm:pt>
    <dgm:pt modelId="{F2C6C648-90D7-4695-A63F-20F76ECEE5A5}" type="pres">
      <dgm:prSet presAssocID="{31F9E6FF-83BC-41EB-8C5F-3E674FEBF353}" presName="parTx" presStyleLbl="alignNode1" presStyleIdx="1" presStyleCnt="4">
        <dgm:presLayoutVars>
          <dgm:chMax val="0"/>
          <dgm:chPref val="0"/>
          <dgm:bulletEnabled val="1"/>
        </dgm:presLayoutVars>
      </dgm:prSet>
      <dgm:spPr/>
    </dgm:pt>
    <dgm:pt modelId="{37D1B92F-EF85-42D3-B8CA-017729265284}" type="pres">
      <dgm:prSet presAssocID="{31F9E6FF-83BC-41EB-8C5F-3E674FEBF353}" presName="desTx" presStyleLbl="alignAccFollowNode1" presStyleIdx="1" presStyleCnt="4">
        <dgm:presLayoutVars>
          <dgm:bulletEnabled val="1"/>
        </dgm:presLayoutVars>
      </dgm:prSet>
      <dgm:spPr/>
    </dgm:pt>
    <dgm:pt modelId="{C0ED2259-6E0A-4181-8B83-3040F3E9777D}" type="pres">
      <dgm:prSet presAssocID="{4CD840E3-621E-4DEB-8ADC-F219879C94B5}" presName="space" presStyleCnt="0"/>
      <dgm:spPr/>
    </dgm:pt>
    <dgm:pt modelId="{D06FF904-7401-43F0-9F77-0FA9CBE157A8}" type="pres">
      <dgm:prSet presAssocID="{FB3F298D-62E2-4C79-812F-F0A05B3E99BF}" presName="composite" presStyleCnt="0"/>
      <dgm:spPr/>
    </dgm:pt>
    <dgm:pt modelId="{ED34D155-F5CD-48AB-BDAD-DB6F5D16346C}" type="pres">
      <dgm:prSet presAssocID="{FB3F298D-62E2-4C79-812F-F0A05B3E99BF}" presName="parTx" presStyleLbl="alignNode1" presStyleIdx="2" presStyleCnt="4">
        <dgm:presLayoutVars>
          <dgm:chMax val="0"/>
          <dgm:chPref val="0"/>
          <dgm:bulletEnabled val="1"/>
        </dgm:presLayoutVars>
      </dgm:prSet>
      <dgm:spPr/>
    </dgm:pt>
    <dgm:pt modelId="{5918A904-CA8F-4BB3-A202-FE0CBFF0CDBE}" type="pres">
      <dgm:prSet presAssocID="{FB3F298D-62E2-4C79-812F-F0A05B3E99BF}" presName="desTx" presStyleLbl="alignAccFollowNode1" presStyleIdx="2" presStyleCnt="4">
        <dgm:presLayoutVars>
          <dgm:bulletEnabled val="1"/>
        </dgm:presLayoutVars>
      </dgm:prSet>
      <dgm:spPr/>
    </dgm:pt>
    <dgm:pt modelId="{5D0065A4-EFF2-49D3-8E55-47DA7CFA05CD}" type="pres">
      <dgm:prSet presAssocID="{AB87AC9D-8AFA-41A3-A595-8DC12D5EF159}" presName="space" presStyleCnt="0"/>
      <dgm:spPr/>
    </dgm:pt>
    <dgm:pt modelId="{A503835E-2C07-4093-89D2-11FF0E1E11AA}" type="pres">
      <dgm:prSet presAssocID="{71211E63-2F78-4A6E-A272-7CF52D1B293C}" presName="composite" presStyleCnt="0"/>
      <dgm:spPr/>
    </dgm:pt>
    <dgm:pt modelId="{89F3BE4A-A6E3-4F95-8D1E-E1F69A4F412E}" type="pres">
      <dgm:prSet presAssocID="{71211E63-2F78-4A6E-A272-7CF52D1B293C}" presName="parTx" presStyleLbl="alignNode1" presStyleIdx="3" presStyleCnt="4">
        <dgm:presLayoutVars>
          <dgm:chMax val="0"/>
          <dgm:chPref val="0"/>
          <dgm:bulletEnabled val="1"/>
        </dgm:presLayoutVars>
      </dgm:prSet>
      <dgm:spPr/>
    </dgm:pt>
    <dgm:pt modelId="{A1199D0C-9643-4336-A580-B71B5D70AC7D}" type="pres">
      <dgm:prSet presAssocID="{71211E63-2F78-4A6E-A272-7CF52D1B293C}" presName="desTx" presStyleLbl="alignAccFollowNode1" presStyleIdx="3" presStyleCnt="4">
        <dgm:presLayoutVars>
          <dgm:bulletEnabled val="1"/>
        </dgm:presLayoutVars>
      </dgm:prSet>
      <dgm:spPr/>
    </dgm:pt>
  </dgm:ptLst>
  <dgm:cxnLst>
    <dgm:cxn modelId="{73EBE107-E947-4D73-A5B5-E1A447AEC603}" type="presOf" srcId="{F88321C6-0964-434C-992C-8F4A3429B93A}" destId="{8CD33CF5-FDAC-4525-A9E7-EADC1292576E}" srcOrd="0" destOrd="0" presId="urn:microsoft.com/office/officeart/2005/8/layout/hList1"/>
    <dgm:cxn modelId="{850A3C16-EC8F-4679-A8F5-3E93471BFDED}" srcId="{DFC772EA-8309-41FC-8416-93D7DDCCA4BF}" destId="{F88321C6-0964-434C-992C-8F4A3429B93A}" srcOrd="0" destOrd="0" parTransId="{7C80B6F7-4D2D-4EE8-AA2C-D82DF65ADE34}" sibTransId="{3BE71EAE-7FB0-4A6E-AB40-A81A09BAE7BF}"/>
    <dgm:cxn modelId="{C07C2317-D383-4E76-89F8-3C70068EF659}" type="presOf" srcId="{71211E63-2F78-4A6E-A272-7CF52D1B293C}" destId="{89F3BE4A-A6E3-4F95-8D1E-E1F69A4F412E}" srcOrd="0" destOrd="0" presId="urn:microsoft.com/office/officeart/2005/8/layout/hList1"/>
    <dgm:cxn modelId="{607B6625-9563-433F-AA69-499F0A34A871}" srcId="{F88321C6-0964-434C-992C-8F4A3429B93A}" destId="{1BC3D7E9-1C4E-481D-85B9-D046322EB4ED}" srcOrd="1" destOrd="0" parTransId="{C5ADBA75-DA9A-4FE3-AC22-E31C05A701AC}" sibTransId="{18FA96CC-A653-49D9-8B09-A25FA0063896}"/>
    <dgm:cxn modelId="{2975B025-2A90-4399-8981-2C277AAB32F2}" type="presOf" srcId="{EB898BF6-6765-42A0-9FB9-D8DA5DF920F9}" destId="{37D1B92F-EF85-42D3-B8CA-017729265284}" srcOrd="0" destOrd="0" presId="urn:microsoft.com/office/officeart/2005/8/layout/hList1"/>
    <dgm:cxn modelId="{3A38772D-A8D4-402E-A4F7-FDE3A18FF079}" srcId="{FB3F298D-62E2-4C79-812F-F0A05B3E99BF}" destId="{95985757-BB57-4E5C-8EFA-41F775CD13C4}" srcOrd="0" destOrd="0" parTransId="{B44C5E40-A8BC-4641-A2EB-91D090E245CC}" sibTransId="{82DB7BA7-51EA-4C2E-8529-ACEA42F852CE}"/>
    <dgm:cxn modelId="{28DA3964-64FA-44CD-B937-51BE4A978AC1}" type="presOf" srcId="{57C2935F-D95B-4BA9-996A-69A816C14280}" destId="{1E7BCBAD-3D6E-4E81-946B-985EB42B8CF4}" srcOrd="0" destOrd="0" presId="urn:microsoft.com/office/officeart/2005/8/layout/hList1"/>
    <dgm:cxn modelId="{21111E6A-DBB2-4E1E-9FFB-2A21C363D76F}" srcId="{F88321C6-0964-434C-992C-8F4A3429B93A}" destId="{57C2935F-D95B-4BA9-996A-69A816C14280}" srcOrd="0" destOrd="0" parTransId="{387EFC44-C5DC-49BB-8D70-EF2F3153615F}" sibTransId="{F1B5B552-466B-42C6-A07C-43084306A6F1}"/>
    <dgm:cxn modelId="{7BE9474A-45BF-4176-9DA3-B8D964739C06}" type="presOf" srcId="{DFC772EA-8309-41FC-8416-93D7DDCCA4BF}" destId="{34C953E5-5BCF-4925-BDE3-69649653534F}" srcOrd="0" destOrd="0" presId="urn:microsoft.com/office/officeart/2005/8/layout/hList1"/>
    <dgm:cxn modelId="{1CEDC14F-091E-463E-B8A5-27B5C93450EF}" srcId="{DFC772EA-8309-41FC-8416-93D7DDCCA4BF}" destId="{31F9E6FF-83BC-41EB-8C5F-3E674FEBF353}" srcOrd="1" destOrd="0" parTransId="{A1BE83FF-9A54-408A-A669-064D3FD13A31}" sibTransId="{4CD840E3-621E-4DEB-8ADC-F219879C94B5}"/>
    <dgm:cxn modelId="{2FA2D34F-5D55-41E5-8D25-8F4597E17529}" srcId="{71211E63-2F78-4A6E-A272-7CF52D1B293C}" destId="{03FE61A8-DD45-4147-88C1-8777DC6D0FE3}" srcOrd="0" destOrd="0" parTransId="{41FE4C85-5716-4C1C-8DD6-F216A59AFFF1}" sibTransId="{37AC9D70-0E70-48D4-B1D6-98FF9108EAD2}"/>
    <dgm:cxn modelId="{AB2E6A56-C189-4936-B50C-C35818329650}" type="presOf" srcId="{FB3F298D-62E2-4C79-812F-F0A05B3E99BF}" destId="{ED34D155-F5CD-48AB-BDAD-DB6F5D16346C}" srcOrd="0" destOrd="0" presId="urn:microsoft.com/office/officeart/2005/8/layout/hList1"/>
    <dgm:cxn modelId="{5D9AE77C-EC4A-4193-B300-28370061DF6F}" srcId="{31F9E6FF-83BC-41EB-8C5F-3E674FEBF353}" destId="{EB898BF6-6765-42A0-9FB9-D8DA5DF920F9}" srcOrd="0" destOrd="0" parTransId="{3043D819-5183-4ED3-9A5F-9592832A0500}" sibTransId="{2022ADE2-5A82-4188-9229-99246050405F}"/>
    <dgm:cxn modelId="{67B32092-18F1-4392-BCA1-B1895EBDB3EC}" type="presOf" srcId="{03FE61A8-DD45-4147-88C1-8777DC6D0FE3}" destId="{A1199D0C-9643-4336-A580-B71B5D70AC7D}" srcOrd="0" destOrd="0" presId="urn:microsoft.com/office/officeart/2005/8/layout/hList1"/>
    <dgm:cxn modelId="{C61C169C-839A-49AA-95EE-63670D178B81}" type="presOf" srcId="{95985757-BB57-4E5C-8EFA-41F775CD13C4}" destId="{5918A904-CA8F-4BB3-A202-FE0CBFF0CDBE}" srcOrd="0" destOrd="0" presId="urn:microsoft.com/office/officeart/2005/8/layout/hList1"/>
    <dgm:cxn modelId="{A3115AB4-D22C-4C6D-9847-7F0B5C8073A4}" srcId="{DFC772EA-8309-41FC-8416-93D7DDCCA4BF}" destId="{71211E63-2F78-4A6E-A272-7CF52D1B293C}" srcOrd="3" destOrd="0" parTransId="{207472F7-8295-498D-86F6-E51F1AC3BC2F}" sibTransId="{3B71ED1C-C4C7-43AF-BB05-13A998338344}"/>
    <dgm:cxn modelId="{2CAF80C0-0306-4786-8065-B8980FA2002F}" type="presOf" srcId="{1BC3D7E9-1C4E-481D-85B9-D046322EB4ED}" destId="{1E7BCBAD-3D6E-4E81-946B-985EB42B8CF4}" srcOrd="0" destOrd="1" presId="urn:microsoft.com/office/officeart/2005/8/layout/hList1"/>
    <dgm:cxn modelId="{369306CD-A237-4295-9B10-3E3DC5249CFE}" type="presOf" srcId="{31F9E6FF-83BC-41EB-8C5F-3E674FEBF353}" destId="{F2C6C648-90D7-4695-A63F-20F76ECEE5A5}" srcOrd="0" destOrd="0" presId="urn:microsoft.com/office/officeart/2005/8/layout/hList1"/>
    <dgm:cxn modelId="{7BE64ED3-228B-4C79-9F49-7F6CD774E23F}" srcId="{DFC772EA-8309-41FC-8416-93D7DDCCA4BF}" destId="{FB3F298D-62E2-4C79-812F-F0A05B3E99BF}" srcOrd="2" destOrd="0" parTransId="{AABE914A-39C1-4B2D-95AF-4DE934E936D9}" sibTransId="{AB87AC9D-8AFA-41A3-A595-8DC12D5EF159}"/>
    <dgm:cxn modelId="{5C1ABB16-F1A5-4631-B7EB-DC702ADE7B4B}" type="presParOf" srcId="{34C953E5-5BCF-4925-BDE3-69649653534F}" destId="{02E95ED6-0B78-459B-982D-0B6C01B48C27}" srcOrd="0" destOrd="0" presId="urn:microsoft.com/office/officeart/2005/8/layout/hList1"/>
    <dgm:cxn modelId="{475BAB14-2950-4B4A-910D-20280A4BCDC8}" type="presParOf" srcId="{02E95ED6-0B78-459B-982D-0B6C01B48C27}" destId="{8CD33CF5-FDAC-4525-A9E7-EADC1292576E}" srcOrd="0" destOrd="0" presId="urn:microsoft.com/office/officeart/2005/8/layout/hList1"/>
    <dgm:cxn modelId="{4BFA3262-5273-4CCF-AC50-DC8C0DA64476}" type="presParOf" srcId="{02E95ED6-0B78-459B-982D-0B6C01B48C27}" destId="{1E7BCBAD-3D6E-4E81-946B-985EB42B8CF4}" srcOrd="1" destOrd="0" presId="urn:microsoft.com/office/officeart/2005/8/layout/hList1"/>
    <dgm:cxn modelId="{A4C8C4A9-420F-46C7-9EF4-66B45722EC93}" type="presParOf" srcId="{34C953E5-5BCF-4925-BDE3-69649653534F}" destId="{9C8D467E-7D26-441D-9381-5DF21A6CA01D}" srcOrd="1" destOrd="0" presId="urn:microsoft.com/office/officeart/2005/8/layout/hList1"/>
    <dgm:cxn modelId="{ADB0E142-9D70-4656-B847-093C4A5DA84E}" type="presParOf" srcId="{34C953E5-5BCF-4925-BDE3-69649653534F}" destId="{F04EF6BB-49D8-4510-9B50-410F1C1A4B5C}" srcOrd="2" destOrd="0" presId="urn:microsoft.com/office/officeart/2005/8/layout/hList1"/>
    <dgm:cxn modelId="{26B3D546-DDB4-4549-A989-0D7948988298}" type="presParOf" srcId="{F04EF6BB-49D8-4510-9B50-410F1C1A4B5C}" destId="{F2C6C648-90D7-4695-A63F-20F76ECEE5A5}" srcOrd="0" destOrd="0" presId="urn:microsoft.com/office/officeart/2005/8/layout/hList1"/>
    <dgm:cxn modelId="{0C390A8B-C1AB-4332-BAE3-77B794AA0458}" type="presParOf" srcId="{F04EF6BB-49D8-4510-9B50-410F1C1A4B5C}" destId="{37D1B92F-EF85-42D3-B8CA-017729265284}" srcOrd="1" destOrd="0" presId="urn:microsoft.com/office/officeart/2005/8/layout/hList1"/>
    <dgm:cxn modelId="{EF19FDB0-6019-4ADA-9947-A7BE79182ED8}" type="presParOf" srcId="{34C953E5-5BCF-4925-BDE3-69649653534F}" destId="{C0ED2259-6E0A-4181-8B83-3040F3E9777D}" srcOrd="3" destOrd="0" presId="urn:microsoft.com/office/officeart/2005/8/layout/hList1"/>
    <dgm:cxn modelId="{E8CBDB55-F4E1-404A-8A25-4EFF8447D816}" type="presParOf" srcId="{34C953E5-5BCF-4925-BDE3-69649653534F}" destId="{D06FF904-7401-43F0-9F77-0FA9CBE157A8}" srcOrd="4" destOrd="0" presId="urn:microsoft.com/office/officeart/2005/8/layout/hList1"/>
    <dgm:cxn modelId="{1046C949-1DB4-4EEE-BB4E-CA75E181A1CE}" type="presParOf" srcId="{D06FF904-7401-43F0-9F77-0FA9CBE157A8}" destId="{ED34D155-F5CD-48AB-BDAD-DB6F5D16346C}" srcOrd="0" destOrd="0" presId="urn:microsoft.com/office/officeart/2005/8/layout/hList1"/>
    <dgm:cxn modelId="{8C77B9FC-CDA3-4A94-B7B7-9D588C0C3982}" type="presParOf" srcId="{D06FF904-7401-43F0-9F77-0FA9CBE157A8}" destId="{5918A904-CA8F-4BB3-A202-FE0CBFF0CDBE}" srcOrd="1" destOrd="0" presId="urn:microsoft.com/office/officeart/2005/8/layout/hList1"/>
    <dgm:cxn modelId="{BB797068-F4CF-45D5-AF87-A9DDDE19433D}" type="presParOf" srcId="{34C953E5-5BCF-4925-BDE3-69649653534F}" destId="{5D0065A4-EFF2-49D3-8E55-47DA7CFA05CD}" srcOrd="5" destOrd="0" presId="urn:microsoft.com/office/officeart/2005/8/layout/hList1"/>
    <dgm:cxn modelId="{70A1DA2D-C6B2-4185-8226-C1338B255E40}" type="presParOf" srcId="{34C953E5-5BCF-4925-BDE3-69649653534F}" destId="{A503835E-2C07-4093-89D2-11FF0E1E11AA}" srcOrd="6" destOrd="0" presId="urn:microsoft.com/office/officeart/2005/8/layout/hList1"/>
    <dgm:cxn modelId="{F40F32EA-3879-4DA3-8AC1-C48B8C57C285}" type="presParOf" srcId="{A503835E-2C07-4093-89D2-11FF0E1E11AA}" destId="{89F3BE4A-A6E3-4F95-8D1E-E1F69A4F412E}" srcOrd="0" destOrd="0" presId="urn:microsoft.com/office/officeart/2005/8/layout/hList1"/>
    <dgm:cxn modelId="{002B6550-55A2-4881-9FF9-2225B99427AB}" type="presParOf" srcId="{A503835E-2C07-4093-89D2-11FF0E1E11AA}" destId="{A1199D0C-9643-4336-A580-B71B5D70AC7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33B20-A222-4E09-B2B1-12500F5A539C}">
      <dsp:nvSpPr>
        <dsp:cNvPr id="0" name=""/>
        <dsp:cNvSpPr/>
      </dsp:nvSpPr>
      <dsp:spPr>
        <a:xfrm rot="16200000">
          <a:off x="1072" y="678292"/>
          <a:ext cx="2716807" cy="2716807"/>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Insider Threats: Risks associated with employees or partners with legitimate access, either accidental (leak) or maliciously (theft)</a:t>
          </a:r>
        </a:p>
      </dsp:txBody>
      <dsp:txXfrm rot="5400000">
        <a:off x="1073" y="1357493"/>
        <a:ext cx="2241366" cy="1358403"/>
      </dsp:txXfrm>
    </dsp:sp>
    <dsp:sp modelId="{B99D3332-C242-4A5D-BE4C-646ACB18EB9B}">
      <dsp:nvSpPr>
        <dsp:cNvPr id="0" name=""/>
        <dsp:cNvSpPr/>
      </dsp:nvSpPr>
      <dsp:spPr>
        <a:xfrm rot="5400000">
          <a:off x="2919426" y="678292"/>
          <a:ext cx="2716807" cy="2716807"/>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Outsider Threats: Risks associated with external attackers, like hackers, that use phishing or exploits to access various systems.</a:t>
          </a:r>
        </a:p>
      </dsp:txBody>
      <dsp:txXfrm rot="-5400000">
        <a:off x="3394868" y="1357494"/>
        <a:ext cx="2241366" cy="13584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60B8-1EDE-4F63-A211-7476A158FC77}">
      <dsp:nvSpPr>
        <dsp:cNvPr id="0" name=""/>
        <dsp:cNvSpPr/>
      </dsp:nvSpPr>
      <dsp:spPr>
        <a:xfrm>
          <a:off x="782321" y="542734"/>
          <a:ext cx="836393" cy="6072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8401F1-3212-4611-A387-67213E6A91E2}">
      <dsp:nvSpPr>
        <dsp:cNvPr id="0" name=""/>
        <dsp:cNvSpPr/>
      </dsp:nvSpPr>
      <dsp:spPr>
        <a:xfrm>
          <a:off x="5670" y="1273712"/>
          <a:ext cx="2389695" cy="26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Encryption:</a:t>
          </a:r>
        </a:p>
      </dsp:txBody>
      <dsp:txXfrm>
        <a:off x="5670" y="1273712"/>
        <a:ext cx="2389695" cy="260258"/>
      </dsp:txXfrm>
    </dsp:sp>
    <dsp:sp modelId="{BE0EB3BA-118C-480E-A1EA-65D2D18DAEC3}">
      <dsp:nvSpPr>
        <dsp:cNvPr id="0" name=""/>
        <dsp:cNvSpPr/>
      </dsp:nvSpPr>
      <dsp:spPr>
        <a:xfrm>
          <a:off x="5670" y="1591509"/>
          <a:ext cx="2389695" cy="182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 Used to encrypt sensitive data ‘in-transit’ (ex: data during uploading), and ‘at rest’ (ex: files stored somewhere) using protocols such as AES-256 (Advanced Encryption Standard – 256 Bit key Length).</a:t>
          </a:r>
        </a:p>
      </dsp:txBody>
      <dsp:txXfrm>
        <a:off x="5670" y="1591509"/>
        <a:ext cx="2389695" cy="1828156"/>
      </dsp:txXfrm>
    </dsp:sp>
    <dsp:sp modelId="{F72AAA4C-D81F-4EB4-BAFD-1217B2A026BF}">
      <dsp:nvSpPr>
        <dsp:cNvPr id="0" name=""/>
        <dsp:cNvSpPr/>
      </dsp:nvSpPr>
      <dsp:spPr>
        <a:xfrm>
          <a:off x="3590213" y="542734"/>
          <a:ext cx="836393" cy="6072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62413-EB2C-4E0C-96ED-AC2FBBAC8FD1}">
      <dsp:nvSpPr>
        <dsp:cNvPr id="0" name=""/>
        <dsp:cNvSpPr/>
      </dsp:nvSpPr>
      <dsp:spPr>
        <a:xfrm>
          <a:off x="2813562" y="1273712"/>
          <a:ext cx="2389695" cy="26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Data Monitoring:</a:t>
          </a:r>
        </a:p>
      </dsp:txBody>
      <dsp:txXfrm>
        <a:off x="2813562" y="1273712"/>
        <a:ext cx="2389695" cy="260258"/>
      </dsp:txXfrm>
    </dsp:sp>
    <dsp:sp modelId="{36CF48F5-7D4F-47B1-A128-28DCA2286519}">
      <dsp:nvSpPr>
        <dsp:cNvPr id="0" name=""/>
        <dsp:cNvSpPr/>
      </dsp:nvSpPr>
      <dsp:spPr>
        <a:xfrm>
          <a:off x="2813562" y="1591509"/>
          <a:ext cx="2389695" cy="182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 The use of activity tracking to gather real-time metrics for measuring unauthorized access or attempts.  </a:t>
          </a:r>
        </a:p>
      </dsp:txBody>
      <dsp:txXfrm>
        <a:off x="2813562" y="1591509"/>
        <a:ext cx="2389695" cy="1828156"/>
      </dsp:txXfrm>
    </dsp:sp>
    <dsp:sp modelId="{CDB137BD-51E2-4313-91E9-F8673D545A3B}">
      <dsp:nvSpPr>
        <dsp:cNvPr id="0" name=""/>
        <dsp:cNvSpPr/>
      </dsp:nvSpPr>
      <dsp:spPr>
        <a:xfrm>
          <a:off x="6398105" y="542734"/>
          <a:ext cx="836393" cy="6072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1BA3BE-F80D-43B1-825F-3E1D81256D36}">
      <dsp:nvSpPr>
        <dsp:cNvPr id="0" name=""/>
        <dsp:cNvSpPr/>
      </dsp:nvSpPr>
      <dsp:spPr>
        <a:xfrm>
          <a:off x="5621454" y="1273712"/>
          <a:ext cx="2389695" cy="26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Endpoint Security:</a:t>
          </a:r>
        </a:p>
      </dsp:txBody>
      <dsp:txXfrm>
        <a:off x="5621454" y="1273712"/>
        <a:ext cx="2389695" cy="260258"/>
      </dsp:txXfrm>
    </dsp:sp>
    <dsp:sp modelId="{6759A6B6-671F-4A9F-8FC1-81F41A726FA8}">
      <dsp:nvSpPr>
        <dsp:cNvPr id="0" name=""/>
        <dsp:cNvSpPr/>
      </dsp:nvSpPr>
      <dsp:spPr>
        <a:xfrm>
          <a:off x="5621454" y="1591509"/>
          <a:ext cx="2389695" cy="182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 DLP, or Data Loss Prevention, tools can be deployed to:</a:t>
          </a:r>
          <a:br>
            <a:rPr lang="en-US" sz="1300" kern="1200" dirty="0"/>
          </a:br>
          <a:endParaRPr lang="en-US" sz="1300" kern="1200" dirty="0"/>
        </a:p>
        <a:p>
          <a:pPr marL="114300" lvl="1" indent="-114300" algn="l" defTabSz="577850">
            <a:lnSpc>
              <a:spcPct val="90000"/>
            </a:lnSpc>
            <a:spcBef>
              <a:spcPct val="0"/>
            </a:spcBef>
            <a:spcAft>
              <a:spcPct val="15000"/>
            </a:spcAft>
            <a:buChar char="•"/>
          </a:pPr>
          <a:r>
            <a:rPr lang="en-US" sz="1300" kern="1200" dirty="0"/>
            <a:t>Block Unauthorized USB access</a:t>
          </a:r>
        </a:p>
        <a:p>
          <a:pPr marL="114300" lvl="1" indent="-114300" algn="l" defTabSz="577850">
            <a:lnSpc>
              <a:spcPct val="90000"/>
            </a:lnSpc>
            <a:spcBef>
              <a:spcPct val="0"/>
            </a:spcBef>
            <a:spcAft>
              <a:spcPct val="15000"/>
            </a:spcAft>
            <a:buChar char="•"/>
          </a:pPr>
          <a:r>
            <a:rPr lang="en-US" sz="1300" kern="1200" dirty="0"/>
            <a:t>Encrypt data on portable storage devices</a:t>
          </a:r>
          <a:br>
            <a:rPr lang="en-US" sz="1300" kern="1200" dirty="0"/>
          </a:br>
          <a:endParaRPr lang="en-US" sz="1300" kern="1200" dirty="0"/>
        </a:p>
        <a:p>
          <a:pPr marL="0" lvl="0" indent="0" algn="ctr" defTabSz="577850">
            <a:lnSpc>
              <a:spcPct val="90000"/>
            </a:lnSpc>
            <a:spcBef>
              <a:spcPct val="0"/>
            </a:spcBef>
            <a:spcAft>
              <a:spcPct val="35000"/>
            </a:spcAft>
            <a:buNone/>
          </a:pPr>
          <a:r>
            <a:rPr lang="en-US" sz="1300" kern="1200" dirty="0"/>
            <a:t>- Antivirus/antimalware tools can also be implemented to prevent malicious code from invading at-risk devices or workspaces.</a:t>
          </a:r>
        </a:p>
      </dsp:txBody>
      <dsp:txXfrm>
        <a:off x="5621454" y="1591509"/>
        <a:ext cx="2389695" cy="1828156"/>
      </dsp:txXfrm>
    </dsp:sp>
    <dsp:sp modelId="{747E04FF-FF6B-4877-9EFB-1E2B4FB93138}">
      <dsp:nvSpPr>
        <dsp:cNvPr id="0" name=""/>
        <dsp:cNvSpPr/>
      </dsp:nvSpPr>
      <dsp:spPr>
        <a:xfrm>
          <a:off x="9205997" y="542734"/>
          <a:ext cx="836393" cy="6072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F10A7F-9890-44B6-807E-028BC6B183F9}">
      <dsp:nvSpPr>
        <dsp:cNvPr id="0" name=""/>
        <dsp:cNvSpPr/>
      </dsp:nvSpPr>
      <dsp:spPr>
        <a:xfrm>
          <a:off x="8429346" y="1273712"/>
          <a:ext cx="2389695" cy="26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Network Security</a:t>
          </a:r>
        </a:p>
      </dsp:txBody>
      <dsp:txXfrm>
        <a:off x="8429346" y="1273712"/>
        <a:ext cx="2389695" cy="260258"/>
      </dsp:txXfrm>
    </dsp:sp>
    <dsp:sp modelId="{740F146A-C3E8-4A62-85F4-F4555916EE40}">
      <dsp:nvSpPr>
        <dsp:cNvPr id="0" name=""/>
        <dsp:cNvSpPr/>
      </dsp:nvSpPr>
      <dsp:spPr>
        <a:xfrm>
          <a:off x="8431354" y="1591509"/>
          <a:ext cx="2385680" cy="1828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 Last but certainly not least, this is implemented to establish firewalls that restrict unauthorized access, use VPNs to create secure connections between employees and repository servers, and can be regularly monitored by an individual or team to address evolving threats.</a:t>
          </a:r>
        </a:p>
      </dsp:txBody>
      <dsp:txXfrm>
        <a:off x="8431354" y="1591509"/>
        <a:ext cx="2385680" cy="1828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33CF5-FDAC-4525-A9E7-EADC1292576E}">
      <dsp:nvSpPr>
        <dsp:cNvPr id="0" name=""/>
        <dsp:cNvSpPr/>
      </dsp:nvSpPr>
      <dsp:spPr>
        <a:xfrm>
          <a:off x="3953" y="311593"/>
          <a:ext cx="2377306" cy="545514"/>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Creating a SECURITY.md File:</a:t>
          </a:r>
        </a:p>
      </dsp:txBody>
      <dsp:txXfrm>
        <a:off x="3953" y="311593"/>
        <a:ext cx="2377306" cy="545514"/>
      </dsp:txXfrm>
    </dsp:sp>
    <dsp:sp modelId="{1E7BCBAD-3D6E-4E81-946B-985EB42B8CF4}">
      <dsp:nvSpPr>
        <dsp:cNvPr id="0" name=""/>
        <dsp:cNvSpPr/>
      </dsp:nvSpPr>
      <dsp:spPr>
        <a:xfrm>
          <a:off x="3953" y="857108"/>
          <a:ext cx="2377306" cy="24936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This provides contributors with clear instructions on reporting vulnerabilities.</a:t>
          </a:r>
        </a:p>
        <a:p>
          <a:pPr marL="114300" lvl="1" indent="-114300" algn="l" defTabSz="666750">
            <a:lnSpc>
              <a:spcPct val="90000"/>
            </a:lnSpc>
            <a:spcBef>
              <a:spcPct val="0"/>
            </a:spcBef>
            <a:spcAft>
              <a:spcPct val="15000"/>
            </a:spcAft>
            <a:buChar char="•"/>
          </a:pPr>
          <a:r>
            <a:rPr lang="en-US" sz="1500" kern="1200"/>
            <a:t>You can specify here which versions and timelines you have regarding security and patching.</a:t>
          </a:r>
        </a:p>
      </dsp:txBody>
      <dsp:txXfrm>
        <a:off x="3953" y="857108"/>
        <a:ext cx="2377306" cy="2493660"/>
      </dsp:txXfrm>
    </dsp:sp>
    <dsp:sp modelId="{F2C6C648-90D7-4695-A63F-20F76ECEE5A5}">
      <dsp:nvSpPr>
        <dsp:cNvPr id="0" name=""/>
        <dsp:cNvSpPr/>
      </dsp:nvSpPr>
      <dsp:spPr>
        <a:xfrm>
          <a:off x="2714082" y="311593"/>
          <a:ext cx="2377306" cy="545514"/>
        </a:xfrm>
        <a:prstGeom prst="rect">
          <a:avLst/>
        </a:prstGeom>
        <a:solidFill>
          <a:schemeClr val="accent5">
            <a:hueOff val="479374"/>
            <a:satOff val="1369"/>
            <a:lumOff val="-915"/>
            <a:alphaOff val="0"/>
          </a:schemeClr>
        </a:solidFill>
        <a:ln w="12700" cap="flat" cmpd="sng" algn="ctr">
          <a:solidFill>
            <a:schemeClr val="accent5">
              <a:hueOff val="479374"/>
              <a:satOff val="1369"/>
              <a:lumOff val="-9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Provide Training to Developers:</a:t>
          </a:r>
        </a:p>
      </dsp:txBody>
      <dsp:txXfrm>
        <a:off x="2714082" y="311593"/>
        <a:ext cx="2377306" cy="545514"/>
      </dsp:txXfrm>
    </dsp:sp>
    <dsp:sp modelId="{37D1B92F-EF85-42D3-B8CA-017729265284}">
      <dsp:nvSpPr>
        <dsp:cNvPr id="0" name=""/>
        <dsp:cNvSpPr/>
      </dsp:nvSpPr>
      <dsp:spPr>
        <a:xfrm>
          <a:off x="2714082" y="857108"/>
          <a:ext cx="2377306" cy="2493660"/>
        </a:xfrm>
        <a:prstGeom prst="rect">
          <a:avLst/>
        </a:prstGeom>
        <a:solidFill>
          <a:schemeClr val="accent5">
            <a:tint val="40000"/>
            <a:alpha val="90000"/>
            <a:hueOff val="493075"/>
            <a:satOff val="864"/>
            <a:lumOff val="-183"/>
            <a:alphaOff val="0"/>
          </a:schemeClr>
        </a:solidFill>
        <a:ln w="12700" cap="flat" cmpd="sng" algn="ctr">
          <a:solidFill>
            <a:schemeClr val="accent5">
              <a:tint val="40000"/>
              <a:alpha val="90000"/>
              <a:hueOff val="493075"/>
              <a:satOff val="864"/>
              <a:lumOff val="-1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Workshops, peer-review/mentorship with senior developers, and good code-documentation are in my experience essential if you want developers to become trained and knowledgeable about security in coding.</a:t>
          </a:r>
        </a:p>
      </dsp:txBody>
      <dsp:txXfrm>
        <a:off x="2714082" y="857108"/>
        <a:ext cx="2377306" cy="2493660"/>
      </dsp:txXfrm>
    </dsp:sp>
    <dsp:sp modelId="{ED34D155-F5CD-48AB-BDAD-DB6F5D16346C}">
      <dsp:nvSpPr>
        <dsp:cNvPr id="0" name=""/>
        <dsp:cNvSpPr/>
      </dsp:nvSpPr>
      <dsp:spPr>
        <a:xfrm>
          <a:off x="5424211" y="311593"/>
          <a:ext cx="2377306" cy="545514"/>
        </a:xfrm>
        <a:prstGeom prst="rect">
          <a:avLst/>
        </a:prstGeom>
        <a:solidFill>
          <a:schemeClr val="accent5">
            <a:hueOff val="958748"/>
            <a:satOff val="2738"/>
            <a:lumOff val="-1830"/>
            <a:alphaOff val="0"/>
          </a:schemeClr>
        </a:solidFill>
        <a:ln w="12700" cap="flat" cmpd="sng" algn="ctr">
          <a:solidFill>
            <a:schemeClr val="accent5">
              <a:hueOff val="958748"/>
              <a:satOff val="2738"/>
              <a:lumOff val="-18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Protect Important IPs:</a:t>
          </a:r>
        </a:p>
      </dsp:txBody>
      <dsp:txXfrm>
        <a:off x="5424211" y="311593"/>
        <a:ext cx="2377306" cy="545514"/>
      </dsp:txXfrm>
    </dsp:sp>
    <dsp:sp modelId="{5918A904-CA8F-4BB3-A202-FE0CBFF0CDBE}">
      <dsp:nvSpPr>
        <dsp:cNvPr id="0" name=""/>
        <dsp:cNvSpPr/>
      </dsp:nvSpPr>
      <dsp:spPr>
        <a:xfrm>
          <a:off x="5424211" y="857108"/>
          <a:ext cx="2377306" cy="2493660"/>
        </a:xfrm>
        <a:prstGeom prst="rect">
          <a:avLst/>
        </a:prstGeom>
        <a:solidFill>
          <a:schemeClr val="accent5">
            <a:tint val="40000"/>
            <a:alpha val="90000"/>
            <a:hueOff val="986151"/>
            <a:satOff val="1729"/>
            <a:lumOff val="-366"/>
            <a:alphaOff val="0"/>
          </a:schemeClr>
        </a:solidFill>
        <a:ln w="12700" cap="flat" cmpd="sng" algn="ctr">
          <a:solidFill>
            <a:schemeClr val="accent5">
              <a:tint val="40000"/>
              <a:alpha val="90000"/>
              <a:hueOff val="986151"/>
              <a:satOff val="1729"/>
              <a:lumOff val="-3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You’ll want to protect important servers, that’s a given (if not all technical assets within your company, as well as patents, algorithms, methods, personal best practices, and other code-related data.</a:t>
          </a:r>
        </a:p>
      </dsp:txBody>
      <dsp:txXfrm>
        <a:off x="5424211" y="857108"/>
        <a:ext cx="2377306" cy="2493660"/>
      </dsp:txXfrm>
    </dsp:sp>
    <dsp:sp modelId="{89F3BE4A-A6E3-4F95-8D1E-E1F69A4F412E}">
      <dsp:nvSpPr>
        <dsp:cNvPr id="0" name=""/>
        <dsp:cNvSpPr/>
      </dsp:nvSpPr>
      <dsp:spPr>
        <a:xfrm>
          <a:off x="8134340" y="311593"/>
          <a:ext cx="2377306" cy="545514"/>
        </a:xfrm>
        <a:prstGeom prst="rect">
          <a:avLst/>
        </a:prstGeom>
        <a:solidFill>
          <a:schemeClr val="accent5">
            <a:hueOff val="1438121"/>
            <a:satOff val="4107"/>
            <a:lumOff val="-2745"/>
            <a:alphaOff val="0"/>
          </a:schemeClr>
        </a:solidFill>
        <a:ln w="12700" cap="flat" cmpd="sng" algn="ctr">
          <a:solidFill>
            <a:schemeClr val="accent5">
              <a:hueOff val="1438121"/>
              <a:satOff val="4107"/>
              <a:lumOff val="-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Update and Enforce Policy Updates:</a:t>
          </a:r>
        </a:p>
      </dsp:txBody>
      <dsp:txXfrm>
        <a:off x="8134340" y="311593"/>
        <a:ext cx="2377306" cy="545514"/>
      </dsp:txXfrm>
    </dsp:sp>
    <dsp:sp modelId="{A1199D0C-9643-4336-A580-B71B5D70AC7D}">
      <dsp:nvSpPr>
        <dsp:cNvPr id="0" name=""/>
        <dsp:cNvSpPr/>
      </dsp:nvSpPr>
      <dsp:spPr>
        <a:xfrm>
          <a:off x="8134340" y="857108"/>
          <a:ext cx="2377306" cy="2493660"/>
        </a:xfrm>
        <a:prstGeom prst="rect">
          <a:avLst/>
        </a:prstGeom>
        <a:solidFill>
          <a:schemeClr val="accent5">
            <a:tint val="40000"/>
            <a:alpha val="90000"/>
            <a:hueOff val="1479226"/>
            <a:satOff val="2593"/>
            <a:lumOff val="-549"/>
            <a:alphaOff val="0"/>
          </a:schemeClr>
        </a:solidFill>
        <a:ln w="12700" cap="flat" cmpd="sng" algn="ctr">
          <a:solidFill>
            <a:schemeClr val="accent5">
              <a:tint val="40000"/>
              <a:alpha val="90000"/>
              <a:hueOff val="1479226"/>
              <a:satOff val="2593"/>
              <a:lumOff val="-5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We’ve all seen policies updated.  These polices are updated to reviewed often to establish and inform about an organizations security policies.</a:t>
          </a:r>
        </a:p>
      </dsp:txBody>
      <dsp:txXfrm>
        <a:off x="8134340" y="857108"/>
        <a:ext cx="2377306" cy="249366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12/15/2024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887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12/15/2024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798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12/15/2024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75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12/15/2024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6425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12/15/2024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30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12/15/2024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291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12/15/2024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0990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12/15/2024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818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12/15/2024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447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12/15/2024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59503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12/15/2024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1691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12/15/2024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3787014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ql.github.com/docs/codeql-overview/about-codeql/" TargetMode="External"/><Relationship Id="rId7" Type="http://schemas.openxmlformats.org/officeDocument/2006/relationships/hyperlink" Target="https://cyberint.com/blog/threat-intelligence/what-you-need-to-know-about-code-repository-threats/" TargetMode="External"/><Relationship Id="rId2" Type="http://schemas.openxmlformats.org/officeDocument/2006/relationships/hyperlink" Target="https://blog.endpointprotector.com/best-practices-for-source-code-security/" TargetMode="External"/><Relationship Id="rId1" Type="http://schemas.openxmlformats.org/officeDocument/2006/relationships/slideLayout" Target="../slideLayouts/slideLayout2.xml"/><Relationship Id="rId6" Type="http://schemas.openxmlformats.org/officeDocument/2006/relationships/hyperlink" Target="https://www.sentinelone.com/blog/exploiting-repos-6-ways-threat-actors-abuse-github-other-devops-platforms/" TargetMode="External"/><Relationship Id="rId5" Type="http://schemas.openxmlformats.org/officeDocument/2006/relationships/hyperlink" Target="https://wellarchitected.github.com/library/application-security/scenarios-and-recommendations/threat-model/" TargetMode="External"/><Relationship Id="rId4" Type="http://schemas.openxmlformats.org/officeDocument/2006/relationships/hyperlink" Target="https://docs.github.com/en/repositories/securing-your-reposi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C10A682F-FB10-3924-37A6-B31CA3D01C5A}"/>
              </a:ext>
            </a:extLst>
          </p:cNvPr>
          <p:cNvPicPr>
            <a:picLocks noChangeAspect="1"/>
          </p:cNvPicPr>
          <p:nvPr/>
        </p:nvPicPr>
        <p:blipFill>
          <a:blip r:embed="rId2">
            <a:alphaModFix amt="60000"/>
          </a:blip>
          <a:srcRect t="25015"/>
          <a:stretch/>
        </p:blipFill>
        <p:spPr>
          <a:xfrm>
            <a:off x="20" y="10"/>
            <a:ext cx="12191980" cy="6856614"/>
          </a:xfrm>
          <a:prstGeom prst="rect">
            <a:avLst/>
          </a:prstGeom>
        </p:spPr>
      </p:pic>
      <p:grpSp>
        <p:nvGrpSpPr>
          <p:cNvPr id="13" name="Group 12">
            <a:extLst>
              <a:ext uri="{FF2B5EF4-FFF2-40B4-BE49-F238E27FC236}">
                <a16:creationId xmlns:a16="http://schemas.microsoft.com/office/drawing/2014/main" id="{5EDAD761-2CF4-463A-AD87-1D4E8549D7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D9DF7D3C-2892-4632-9E66-4D1E023A00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FAD08-001D-4400-AF80-51C864EF74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79547BB-421D-9482-7FD4-E4577D2C2F22}"/>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Security Controls in Shared Source Code Repositories</a:t>
            </a:r>
          </a:p>
        </p:txBody>
      </p:sp>
      <p:sp>
        <p:nvSpPr>
          <p:cNvPr id="3" name="Subtitle 2">
            <a:extLst>
              <a:ext uri="{FF2B5EF4-FFF2-40B4-BE49-F238E27FC236}">
                <a16:creationId xmlns:a16="http://schemas.microsoft.com/office/drawing/2014/main" id="{9A8C441A-2492-7504-65F7-53CF0F613D54}"/>
              </a:ext>
            </a:extLst>
          </p:cNvPr>
          <p:cNvSpPr>
            <a:spLocks noGrp="1"/>
          </p:cNvSpPr>
          <p:nvPr>
            <p:ph type="subTitle" idx="1"/>
          </p:nvPr>
        </p:nvSpPr>
        <p:spPr>
          <a:xfrm>
            <a:off x="838200" y="4074515"/>
            <a:ext cx="7583133" cy="1279124"/>
          </a:xfrm>
        </p:spPr>
        <p:txBody>
          <a:bodyPr>
            <a:normAutofit fontScale="62500" lnSpcReduction="20000"/>
          </a:bodyPr>
          <a:lstStyle/>
          <a:p>
            <a:pPr algn="l"/>
            <a:r>
              <a:rPr lang="en-US" sz="2200" dirty="0">
                <a:solidFill>
                  <a:srgbClr val="FFFFFF"/>
                </a:solidFill>
              </a:rPr>
              <a:t>Joe Huffer</a:t>
            </a:r>
          </a:p>
          <a:p>
            <a:pPr algn="l"/>
            <a:r>
              <a:rPr lang="en-US" sz="2200" dirty="0">
                <a:solidFill>
                  <a:srgbClr val="FFFFFF"/>
                </a:solidFill>
              </a:rPr>
              <a:t>12/15/2025</a:t>
            </a:r>
          </a:p>
          <a:p>
            <a:pPr algn="l"/>
            <a:r>
              <a:rPr lang="en-US" sz="2200" dirty="0">
                <a:solidFill>
                  <a:srgbClr val="FFFFFF"/>
                </a:solidFill>
              </a:rPr>
              <a:t>CSD380</a:t>
            </a:r>
          </a:p>
          <a:p>
            <a:pPr algn="l"/>
            <a:r>
              <a:rPr lang="en-US" sz="2200" dirty="0">
                <a:solidFill>
                  <a:srgbClr val="FFFFFF"/>
                </a:solidFill>
              </a:rPr>
              <a:t>Professor Sampson</a:t>
            </a:r>
          </a:p>
        </p:txBody>
      </p:sp>
    </p:spTree>
    <p:extLst>
      <p:ext uri="{BB962C8B-B14F-4D97-AF65-F5344CB8AC3E}">
        <p14:creationId xmlns:p14="http://schemas.microsoft.com/office/powerpoint/2010/main" val="368127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5" name="Picture 14">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6" name="Picture 15">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226445E-EEB3-9C7B-907A-D8B4E7C760E1}"/>
              </a:ext>
            </a:extLst>
          </p:cNvPr>
          <p:cNvSpPr>
            <a:spLocks noGrp="1"/>
          </p:cNvSpPr>
          <p:nvPr>
            <p:ph type="title"/>
          </p:nvPr>
        </p:nvSpPr>
        <p:spPr>
          <a:xfrm>
            <a:off x="5638800" y="586992"/>
            <a:ext cx="5867400" cy="1664573"/>
          </a:xfrm>
        </p:spPr>
        <p:txBody>
          <a:bodyPr>
            <a:normAutofit/>
          </a:bodyPr>
          <a:lstStyle/>
          <a:p>
            <a:r>
              <a:rPr lang="en-US" dirty="0"/>
              <a:t>Introduction</a:t>
            </a:r>
          </a:p>
        </p:txBody>
      </p:sp>
      <p:pic>
        <p:nvPicPr>
          <p:cNvPr id="7" name="Graphic 6" descr="Laptop Secure">
            <a:extLst>
              <a:ext uri="{FF2B5EF4-FFF2-40B4-BE49-F238E27FC236}">
                <a16:creationId xmlns:a16="http://schemas.microsoft.com/office/drawing/2014/main" id="{D2C4CC80-7A8A-F78C-3E8C-CA0A2D806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057" y="1177004"/>
            <a:ext cx="4724400" cy="4724400"/>
          </a:xfrm>
          <a:prstGeom prst="rect">
            <a:avLst/>
          </a:prstGeom>
        </p:spPr>
      </p:pic>
      <p:sp>
        <p:nvSpPr>
          <p:cNvPr id="3" name="Content Placeholder 2">
            <a:extLst>
              <a:ext uri="{FF2B5EF4-FFF2-40B4-BE49-F238E27FC236}">
                <a16:creationId xmlns:a16="http://schemas.microsoft.com/office/drawing/2014/main" id="{344BD92B-4D00-9F5F-4E86-AAB56B66A171}"/>
              </a:ext>
            </a:extLst>
          </p:cNvPr>
          <p:cNvSpPr>
            <a:spLocks noGrp="1"/>
          </p:cNvSpPr>
          <p:nvPr>
            <p:ph idx="1"/>
          </p:nvPr>
        </p:nvSpPr>
        <p:spPr>
          <a:xfrm>
            <a:off x="4278404" y="1901267"/>
            <a:ext cx="7632622" cy="3928822"/>
          </a:xfrm>
        </p:spPr>
        <p:txBody>
          <a:bodyPr>
            <a:noAutofit/>
          </a:bodyPr>
          <a:lstStyle/>
          <a:p>
            <a:pPr>
              <a:lnSpc>
                <a:spcPct val="100000"/>
              </a:lnSpc>
            </a:pPr>
            <a:r>
              <a:rPr lang="en-US" sz="1600" dirty="0"/>
              <a:t>Defining ‘Secure Source Code Collaboration’: Shared Source Code Repositories are essentially the locations and platforms that we as developers can store code that will then be available for collaboration.  Prefixing the term ‘Secure’ gives the context that we are performing this collaboration, securely!</a:t>
            </a:r>
          </a:p>
          <a:p>
            <a:pPr>
              <a:lnSpc>
                <a:spcPct val="100000"/>
              </a:lnSpc>
            </a:pPr>
            <a:r>
              <a:rPr lang="en-US" sz="1600" dirty="0"/>
              <a:t>The importance of this concept can be captured by:</a:t>
            </a:r>
          </a:p>
          <a:p>
            <a:pPr lvl="1">
              <a:lnSpc>
                <a:spcPct val="100000"/>
              </a:lnSpc>
            </a:pPr>
            <a:r>
              <a:rPr lang="en-US" sz="1600" dirty="0"/>
              <a:t>Using Secure Code Collaboration to protect Intellectual Property.</a:t>
            </a:r>
          </a:p>
          <a:p>
            <a:pPr lvl="1">
              <a:lnSpc>
                <a:spcPct val="100000"/>
              </a:lnSpc>
            </a:pPr>
            <a:r>
              <a:rPr lang="en-US" sz="1600" dirty="0"/>
              <a:t>Secure and preserve a company (or group of developers) reputation.</a:t>
            </a:r>
          </a:p>
          <a:p>
            <a:pPr lvl="1">
              <a:lnSpc>
                <a:spcPct val="100000"/>
              </a:lnSpc>
            </a:pPr>
            <a:r>
              <a:rPr lang="en-US" sz="1600" dirty="0"/>
              <a:t>If unsecure, source code is vulnerable to hackers, which exposes source code to exploitation (or fiscal/workload ramifications).</a:t>
            </a:r>
          </a:p>
          <a:p>
            <a:pPr>
              <a:lnSpc>
                <a:spcPct val="100000"/>
              </a:lnSpc>
            </a:pPr>
            <a:r>
              <a:rPr lang="en-US" sz="1600" dirty="0"/>
              <a:t>The real-world consequences of lack of sufficient security have impacts large companies such as: Adobe, Nissan, and Microsoft – and there are countless others that have suffered from source code being leaked.</a:t>
            </a:r>
          </a:p>
          <a:p>
            <a:pPr lvl="1">
              <a:lnSpc>
                <a:spcPct val="100000"/>
              </a:lnSpc>
            </a:pPr>
            <a:endParaRPr lang="en-US" sz="1600" dirty="0"/>
          </a:p>
        </p:txBody>
      </p:sp>
    </p:spTree>
    <p:extLst>
      <p:ext uri="{BB962C8B-B14F-4D97-AF65-F5344CB8AC3E}">
        <p14:creationId xmlns:p14="http://schemas.microsoft.com/office/powerpoint/2010/main" val="422364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FE9F-19A6-15EF-2466-BAFC2D7E9776}"/>
              </a:ext>
            </a:extLst>
          </p:cNvPr>
          <p:cNvSpPr>
            <a:spLocks noGrp="1"/>
          </p:cNvSpPr>
          <p:nvPr>
            <p:ph type="title"/>
          </p:nvPr>
        </p:nvSpPr>
        <p:spPr/>
        <p:txBody>
          <a:bodyPr/>
          <a:lstStyle/>
          <a:p>
            <a:r>
              <a:rPr lang="en-US" dirty="0"/>
              <a:t>Security Risks in Sharing Repositories</a:t>
            </a:r>
          </a:p>
        </p:txBody>
      </p:sp>
      <p:graphicFrame>
        <p:nvGraphicFramePr>
          <p:cNvPr id="6" name="Content Placeholder 2">
            <a:extLst>
              <a:ext uri="{FF2B5EF4-FFF2-40B4-BE49-F238E27FC236}">
                <a16:creationId xmlns:a16="http://schemas.microsoft.com/office/drawing/2014/main" id="{6F588A50-DB49-C723-4BE6-F222024F20C4}"/>
              </a:ext>
            </a:extLst>
          </p:cNvPr>
          <p:cNvGraphicFramePr>
            <a:graphicFrameLocks noGrp="1"/>
          </p:cNvGraphicFramePr>
          <p:nvPr>
            <p:ph idx="1"/>
          </p:nvPr>
        </p:nvGraphicFramePr>
        <p:xfrm>
          <a:off x="458693" y="2071821"/>
          <a:ext cx="5637307" cy="4073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7D12DD14-70AB-5915-C77E-C81509793334}"/>
              </a:ext>
            </a:extLst>
          </p:cNvPr>
          <p:cNvSpPr txBox="1">
            <a:spLocks/>
          </p:cNvSpPr>
          <p:nvPr/>
        </p:nvSpPr>
        <p:spPr>
          <a:xfrm>
            <a:off x="6064425" y="2071821"/>
            <a:ext cx="5289375" cy="43390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Potential Consequences can include: </a:t>
            </a:r>
          </a:p>
          <a:p>
            <a:pPr lvl="1"/>
            <a:r>
              <a:rPr lang="en-US" dirty="0"/>
              <a:t>Loss of resource or financial impact to companies.</a:t>
            </a:r>
          </a:p>
          <a:p>
            <a:pPr lvl="1"/>
            <a:r>
              <a:rPr lang="en-US" dirty="0"/>
              <a:t>Vulnerabilities that could lead to application or systems being compromised.</a:t>
            </a:r>
          </a:p>
          <a:p>
            <a:pPr lvl="1"/>
            <a:r>
              <a:rPr lang="en-US" dirty="0"/>
              <a:t>Regulatory fines due to exposure of PII data (resulting in lawsuit or other situations)</a:t>
            </a:r>
          </a:p>
        </p:txBody>
      </p:sp>
    </p:spTree>
    <p:extLst>
      <p:ext uri="{BB962C8B-B14F-4D97-AF65-F5344CB8AC3E}">
        <p14:creationId xmlns:p14="http://schemas.microsoft.com/office/powerpoint/2010/main" val="184262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4049254-2BF0-0F2C-F959-AE7601CD1A8B}"/>
              </a:ext>
            </a:extLst>
          </p:cNvPr>
          <p:cNvSpPr>
            <a:spLocks noGrp="1"/>
          </p:cNvSpPr>
          <p:nvPr>
            <p:ph type="title"/>
          </p:nvPr>
        </p:nvSpPr>
        <p:spPr>
          <a:xfrm>
            <a:off x="5281252" y="336883"/>
            <a:ext cx="6766340" cy="1617679"/>
          </a:xfrm>
        </p:spPr>
        <p:txBody>
          <a:bodyPr>
            <a:normAutofit/>
          </a:bodyPr>
          <a:lstStyle/>
          <a:p>
            <a:r>
              <a:rPr lang="en-US" dirty="0">
                <a:solidFill>
                  <a:srgbClr val="FFFFFF"/>
                </a:solidFill>
              </a:rPr>
              <a:t>Best Practices in Repository Access Control</a:t>
            </a:r>
          </a:p>
        </p:txBody>
      </p:sp>
      <p:pic>
        <p:nvPicPr>
          <p:cNvPr id="5" name="Picture 4" descr="Padlock on computer motherboard">
            <a:extLst>
              <a:ext uri="{FF2B5EF4-FFF2-40B4-BE49-F238E27FC236}">
                <a16:creationId xmlns:a16="http://schemas.microsoft.com/office/drawing/2014/main" id="{02944813-0B7B-7823-7BB7-94C7CE23E679}"/>
              </a:ext>
            </a:extLst>
          </p:cNvPr>
          <p:cNvPicPr>
            <a:picLocks noChangeAspect="1"/>
          </p:cNvPicPr>
          <p:nvPr/>
        </p:nvPicPr>
        <p:blipFill>
          <a:blip r:embed="rId2"/>
          <a:srcRect l="9191" r="32545" b="-1"/>
          <a:stretch/>
        </p:blipFill>
        <p:spPr>
          <a:xfrm>
            <a:off x="0" y="10"/>
            <a:ext cx="5139892" cy="6857990"/>
          </a:xfrm>
          <a:prstGeom prst="rect">
            <a:avLst/>
          </a:prstGeom>
        </p:spPr>
      </p:pic>
      <p:grpSp>
        <p:nvGrpSpPr>
          <p:cNvPr id="15" name="Group 14">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16" name="Picture 15">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45616CD3-675F-2866-BFCF-0D23088F7F83}"/>
              </a:ext>
            </a:extLst>
          </p:cNvPr>
          <p:cNvSpPr>
            <a:spLocks noGrp="1"/>
          </p:cNvSpPr>
          <p:nvPr>
            <p:ph idx="1"/>
          </p:nvPr>
        </p:nvSpPr>
        <p:spPr>
          <a:xfrm>
            <a:off x="5151884" y="1954562"/>
            <a:ext cx="6410205" cy="3001906"/>
          </a:xfrm>
        </p:spPr>
        <p:txBody>
          <a:bodyPr>
            <a:noAutofit/>
          </a:bodyPr>
          <a:lstStyle/>
          <a:p>
            <a:pPr>
              <a:lnSpc>
                <a:spcPct val="100000"/>
              </a:lnSpc>
            </a:pPr>
            <a:r>
              <a:rPr lang="en-US" sz="1600" dirty="0">
                <a:solidFill>
                  <a:srgbClr val="FFFFFF"/>
                </a:solidFill>
              </a:rPr>
              <a:t>Role-Based Access:</a:t>
            </a:r>
          </a:p>
          <a:p>
            <a:pPr lvl="1">
              <a:lnSpc>
                <a:spcPct val="100000"/>
              </a:lnSpc>
            </a:pPr>
            <a:r>
              <a:rPr lang="en-US" sz="1600" dirty="0">
                <a:solidFill>
                  <a:srgbClr val="FFFFFF"/>
                </a:solidFill>
              </a:rPr>
              <a:t>Defined as access that is limited to only essential personnel (Developers, Admin, Other Technical Support)</a:t>
            </a:r>
          </a:p>
          <a:p>
            <a:pPr>
              <a:lnSpc>
                <a:spcPct val="100000"/>
              </a:lnSpc>
            </a:pPr>
            <a:r>
              <a:rPr lang="en-US" sz="1600" dirty="0">
                <a:solidFill>
                  <a:srgbClr val="FFFFFF"/>
                </a:solidFill>
              </a:rPr>
              <a:t>Authentication Measures:</a:t>
            </a:r>
          </a:p>
          <a:p>
            <a:pPr lvl="1">
              <a:lnSpc>
                <a:spcPct val="100000"/>
              </a:lnSpc>
            </a:pPr>
            <a:r>
              <a:rPr lang="en-US" sz="1600" dirty="0">
                <a:solidFill>
                  <a:srgbClr val="FFFFFF"/>
                </a:solidFill>
              </a:rPr>
              <a:t>Methods such as 2FA, Two-Factor Authentication, can be implemented to protect access to code repositories.</a:t>
            </a:r>
          </a:p>
          <a:p>
            <a:pPr>
              <a:lnSpc>
                <a:spcPct val="100000"/>
              </a:lnSpc>
            </a:pPr>
            <a:r>
              <a:rPr lang="en-US" sz="1600" dirty="0">
                <a:solidFill>
                  <a:srgbClr val="FFFFFF"/>
                </a:solidFill>
              </a:rPr>
              <a:t>Auditing</a:t>
            </a:r>
          </a:p>
          <a:p>
            <a:pPr lvl="1">
              <a:lnSpc>
                <a:spcPct val="100000"/>
              </a:lnSpc>
            </a:pPr>
            <a:r>
              <a:rPr lang="en-US" sz="1600" dirty="0">
                <a:solidFill>
                  <a:srgbClr val="FFFFFF"/>
                </a:solidFill>
              </a:rPr>
              <a:t>This includes the process of regularly reviewing access permissions to remove inactive users and potentially updating roles.</a:t>
            </a:r>
          </a:p>
          <a:p>
            <a:pPr marL="457200" lvl="1" indent="0">
              <a:lnSpc>
                <a:spcPct val="100000"/>
              </a:lnSpc>
              <a:buNone/>
            </a:pPr>
            <a:endParaRPr lang="en-US" sz="1600" dirty="0">
              <a:solidFill>
                <a:srgbClr val="FFFFFF"/>
              </a:solidFill>
            </a:endParaRPr>
          </a:p>
          <a:p>
            <a:pPr>
              <a:lnSpc>
                <a:spcPct val="100000"/>
              </a:lnSpc>
            </a:pPr>
            <a:r>
              <a:rPr lang="en-US" sz="1600" dirty="0">
                <a:solidFill>
                  <a:srgbClr val="FFFFFF"/>
                </a:solidFill>
              </a:rPr>
              <a:t>Other Tips Specific to </a:t>
            </a:r>
            <a:r>
              <a:rPr lang="en-US" sz="1600" dirty="0" err="1">
                <a:solidFill>
                  <a:srgbClr val="FFFFFF"/>
                </a:solidFill>
              </a:rPr>
              <a:t>Github</a:t>
            </a:r>
            <a:r>
              <a:rPr lang="en-US" sz="1600" dirty="0">
                <a:solidFill>
                  <a:srgbClr val="FFFFFF"/>
                </a:solidFill>
              </a:rPr>
              <a:t>!</a:t>
            </a:r>
          </a:p>
          <a:p>
            <a:pPr lvl="1">
              <a:lnSpc>
                <a:spcPct val="100000"/>
              </a:lnSpc>
            </a:pPr>
            <a:r>
              <a:rPr lang="en-US" sz="1200" dirty="0">
                <a:solidFill>
                  <a:srgbClr val="FFFFFF"/>
                </a:solidFill>
              </a:rPr>
              <a:t>You can Manage Visibility Settings to restrict access to the public.</a:t>
            </a:r>
          </a:p>
          <a:p>
            <a:pPr lvl="1">
              <a:lnSpc>
                <a:spcPct val="100000"/>
              </a:lnSpc>
            </a:pPr>
            <a:r>
              <a:rPr lang="en-US" sz="1200" dirty="0">
                <a:solidFill>
                  <a:srgbClr val="FFFFFF"/>
                </a:solidFill>
              </a:rPr>
              <a:t>You can also carve members into teams, define roles, and this helps streamline permissions in the repository interface menus.</a:t>
            </a:r>
          </a:p>
          <a:p>
            <a:pPr lvl="1">
              <a:lnSpc>
                <a:spcPct val="100000"/>
              </a:lnSpc>
            </a:pPr>
            <a:endParaRPr lang="en-US" sz="1600" dirty="0">
              <a:solidFill>
                <a:srgbClr val="FFFFFF"/>
              </a:solidFill>
            </a:endParaRPr>
          </a:p>
        </p:txBody>
      </p:sp>
    </p:spTree>
    <p:extLst>
      <p:ext uri="{BB962C8B-B14F-4D97-AF65-F5344CB8AC3E}">
        <p14:creationId xmlns:p14="http://schemas.microsoft.com/office/powerpoint/2010/main" val="131358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1" name="Group 20">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14" name="Picture 13">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2" name="Picture 21">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66FB872-A261-7ACD-B6EE-FCA1B183AD16}"/>
              </a:ext>
            </a:extLst>
          </p:cNvPr>
          <p:cNvSpPr>
            <a:spLocks noGrp="1"/>
          </p:cNvSpPr>
          <p:nvPr>
            <p:ph type="title"/>
          </p:nvPr>
        </p:nvSpPr>
        <p:spPr>
          <a:xfrm>
            <a:off x="838200" y="586992"/>
            <a:ext cx="5638800" cy="2461008"/>
          </a:xfrm>
        </p:spPr>
        <p:txBody>
          <a:bodyPr>
            <a:normAutofit/>
          </a:bodyPr>
          <a:lstStyle/>
          <a:p>
            <a:r>
              <a:rPr lang="en-US"/>
              <a:t>Secure Code Scanning </a:t>
            </a:r>
            <a:endParaRPr lang="en-US" dirty="0"/>
          </a:p>
        </p:txBody>
      </p:sp>
      <p:sp>
        <p:nvSpPr>
          <p:cNvPr id="3" name="Content Placeholder 2">
            <a:extLst>
              <a:ext uri="{FF2B5EF4-FFF2-40B4-BE49-F238E27FC236}">
                <a16:creationId xmlns:a16="http://schemas.microsoft.com/office/drawing/2014/main" id="{E436AE48-95E6-3677-72A9-90473B7CF2A4}"/>
              </a:ext>
            </a:extLst>
          </p:cNvPr>
          <p:cNvSpPr>
            <a:spLocks noGrp="1"/>
          </p:cNvSpPr>
          <p:nvPr>
            <p:ph idx="1"/>
          </p:nvPr>
        </p:nvSpPr>
        <p:spPr>
          <a:xfrm>
            <a:off x="26752" y="2127792"/>
            <a:ext cx="6832772" cy="4364939"/>
          </a:xfrm>
        </p:spPr>
        <p:txBody>
          <a:bodyPr anchor="ctr">
            <a:noAutofit/>
          </a:bodyPr>
          <a:lstStyle/>
          <a:p>
            <a:pPr>
              <a:lnSpc>
                <a:spcPct val="100000"/>
              </a:lnSpc>
            </a:pPr>
            <a:r>
              <a:rPr lang="en-US" sz="1600" dirty="0"/>
              <a:t>Static Application Security Testing (SAST):</a:t>
            </a:r>
          </a:p>
          <a:p>
            <a:pPr lvl="1">
              <a:lnSpc>
                <a:spcPct val="100000"/>
              </a:lnSpc>
            </a:pPr>
            <a:r>
              <a:rPr lang="en-US" sz="1600" dirty="0"/>
              <a:t>Involves scanning source code during development to detect vulnerabilities.</a:t>
            </a:r>
          </a:p>
          <a:p>
            <a:pPr lvl="1">
              <a:lnSpc>
                <a:spcPct val="100000"/>
              </a:lnSpc>
            </a:pPr>
            <a:r>
              <a:rPr lang="en-US" sz="1600" dirty="0"/>
              <a:t>Examples online presented this as SQL Injections, using Cross Site Scripting, and “buffer overflows” (</a:t>
            </a:r>
            <a:r>
              <a:rPr lang="en-US" sz="1600" dirty="0" err="1"/>
              <a:t>Berecki</a:t>
            </a:r>
            <a:r>
              <a:rPr lang="en-US" sz="1600" dirty="0"/>
              <a:t>, 2022)</a:t>
            </a:r>
          </a:p>
          <a:p>
            <a:pPr>
              <a:lnSpc>
                <a:spcPct val="100000"/>
              </a:lnSpc>
            </a:pPr>
            <a:r>
              <a:rPr lang="en-US" sz="1600" dirty="0"/>
              <a:t>Dynamic Application Security Testing (DAST)</a:t>
            </a:r>
          </a:p>
          <a:p>
            <a:pPr lvl="1">
              <a:lnSpc>
                <a:spcPct val="100000"/>
              </a:lnSpc>
            </a:pPr>
            <a:r>
              <a:rPr lang="en-US" sz="1600" dirty="0"/>
              <a:t>Used for to assist in identifying vulnerabilities during runtime.</a:t>
            </a:r>
          </a:p>
          <a:p>
            <a:pPr lvl="1">
              <a:lnSpc>
                <a:spcPct val="100000"/>
              </a:lnSpc>
            </a:pPr>
            <a:r>
              <a:rPr lang="en-US" sz="1600" dirty="0"/>
              <a:t>You would see examples of this to test server configurations for stability.</a:t>
            </a:r>
          </a:p>
          <a:p>
            <a:pPr>
              <a:lnSpc>
                <a:spcPct val="100000"/>
              </a:lnSpc>
            </a:pPr>
            <a:r>
              <a:rPr lang="en-US" sz="1600" dirty="0" err="1"/>
              <a:t>Github</a:t>
            </a:r>
            <a:r>
              <a:rPr lang="en-US" sz="1600" dirty="0"/>
              <a:t>-Specific Code Scanning</a:t>
            </a:r>
          </a:p>
          <a:p>
            <a:pPr lvl="1">
              <a:lnSpc>
                <a:spcPct val="100000"/>
              </a:lnSpc>
            </a:pPr>
            <a:r>
              <a:rPr lang="en-US" sz="1600" dirty="0"/>
              <a:t>Software integrations like </a:t>
            </a:r>
            <a:r>
              <a:rPr lang="en-US" sz="1600" dirty="0" err="1"/>
              <a:t>CodeQL</a:t>
            </a:r>
            <a:r>
              <a:rPr lang="en-US" sz="1600" dirty="0"/>
              <a:t> can automatically analyze code and identify potential security vulnerabilities.</a:t>
            </a:r>
          </a:p>
          <a:p>
            <a:pPr lvl="1">
              <a:lnSpc>
                <a:spcPct val="100000"/>
              </a:lnSpc>
            </a:pPr>
            <a:r>
              <a:rPr lang="en-US" sz="1600" dirty="0"/>
              <a:t>Advanced tooltips can be used to establish custom rules for those </a:t>
            </a:r>
            <a:r>
              <a:rPr lang="en-US" sz="1600" dirty="0" err="1"/>
              <a:t>scannings</a:t>
            </a:r>
            <a:r>
              <a:rPr lang="en-US" sz="1600" dirty="0"/>
              <a:t>, also </a:t>
            </a:r>
          </a:p>
        </p:txBody>
      </p:sp>
      <p:pic>
        <p:nvPicPr>
          <p:cNvPr id="23" name="Picture 22" descr="Computer script on a screen">
            <a:extLst>
              <a:ext uri="{FF2B5EF4-FFF2-40B4-BE49-F238E27FC236}">
                <a16:creationId xmlns:a16="http://schemas.microsoft.com/office/drawing/2014/main" id="{EFF591A1-F81F-DD08-9FC8-31B5562073B4}"/>
              </a:ext>
            </a:extLst>
          </p:cNvPr>
          <p:cNvPicPr>
            <a:picLocks noChangeAspect="1"/>
          </p:cNvPicPr>
          <p:nvPr/>
        </p:nvPicPr>
        <p:blipFill>
          <a:blip r:embed="rId4"/>
          <a:srcRect l="4170" r="43942" b="-2"/>
          <a:stretch/>
        </p:blipFill>
        <p:spPr>
          <a:xfrm>
            <a:off x="6861048" y="1"/>
            <a:ext cx="5330952" cy="6858000"/>
          </a:xfrm>
          <a:prstGeom prst="rect">
            <a:avLst/>
          </a:prstGeom>
        </p:spPr>
      </p:pic>
    </p:spTree>
    <p:extLst>
      <p:ext uri="{BB962C8B-B14F-4D97-AF65-F5344CB8AC3E}">
        <p14:creationId xmlns:p14="http://schemas.microsoft.com/office/powerpoint/2010/main" val="330330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14" name="Picture 13">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8BAD1F10-DE36-6514-7BD1-84A3768BF96F}"/>
              </a:ext>
            </a:extLst>
          </p:cNvPr>
          <p:cNvSpPr>
            <a:spLocks noGrp="1"/>
          </p:cNvSpPr>
          <p:nvPr>
            <p:ph type="title"/>
          </p:nvPr>
        </p:nvSpPr>
        <p:spPr>
          <a:xfrm>
            <a:off x="1198182" y="381000"/>
            <a:ext cx="10003218" cy="1600124"/>
          </a:xfrm>
        </p:spPr>
        <p:txBody>
          <a:bodyPr>
            <a:normAutofit/>
          </a:bodyPr>
          <a:lstStyle/>
          <a:p>
            <a:r>
              <a:rPr lang="en-US" dirty="0"/>
              <a:t>Encryption and Network Security</a:t>
            </a:r>
          </a:p>
        </p:txBody>
      </p:sp>
      <p:graphicFrame>
        <p:nvGraphicFramePr>
          <p:cNvPr id="5" name="Content Placeholder 2">
            <a:extLst>
              <a:ext uri="{FF2B5EF4-FFF2-40B4-BE49-F238E27FC236}">
                <a16:creationId xmlns:a16="http://schemas.microsoft.com/office/drawing/2014/main" id="{955BEF25-588B-C0CC-AEFD-7068A8173A53}"/>
              </a:ext>
            </a:extLst>
          </p:cNvPr>
          <p:cNvGraphicFramePr>
            <a:graphicFrameLocks noGrp="1"/>
          </p:cNvGraphicFramePr>
          <p:nvPr>
            <p:ph idx="1"/>
            <p:extLst>
              <p:ext uri="{D42A27DB-BD31-4B8C-83A1-F6EECF244321}">
                <p14:modId xmlns:p14="http://schemas.microsoft.com/office/powerpoint/2010/main" val="2486506422"/>
              </p:ext>
            </p:extLst>
          </p:nvPr>
        </p:nvGraphicFramePr>
        <p:xfrm>
          <a:off x="376687" y="1981198"/>
          <a:ext cx="10824713" cy="3962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628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5471ED55-FCB0-74F8-2146-DDBF09BD0B64}"/>
              </a:ext>
            </a:extLst>
          </p:cNvPr>
          <p:cNvSpPr>
            <a:spLocks noGrp="1"/>
          </p:cNvSpPr>
          <p:nvPr>
            <p:ph type="title"/>
          </p:nvPr>
        </p:nvSpPr>
        <p:spPr>
          <a:xfrm>
            <a:off x="1198182" y="381000"/>
            <a:ext cx="10003218" cy="1600124"/>
          </a:xfrm>
        </p:spPr>
        <p:txBody>
          <a:bodyPr>
            <a:normAutofit/>
          </a:bodyPr>
          <a:lstStyle/>
          <a:p>
            <a:r>
              <a:rPr lang="en-US">
                <a:solidFill>
                  <a:srgbClr val="FFFFFF"/>
                </a:solidFill>
              </a:rPr>
              <a:t>Security Policies, and Legal Protection</a:t>
            </a:r>
          </a:p>
        </p:txBody>
      </p:sp>
      <p:graphicFrame>
        <p:nvGraphicFramePr>
          <p:cNvPr id="5" name="Content Placeholder 2">
            <a:extLst>
              <a:ext uri="{FF2B5EF4-FFF2-40B4-BE49-F238E27FC236}">
                <a16:creationId xmlns:a16="http://schemas.microsoft.com/office/drawing/2014/main" id="{C8D32040-B12F-F492-2A45-52CB3037B049}"/>
              </a:ext>
            </a:extLst>
          </p:cNvPr>
          <p:cNvGraphicFramePr>
            <a:graphicFrameLocks noGrp="1"/>
          </p:cNvGraphicFramePr>
          <p:nvPr>
            <p:ph idx="1"/>
            <p:extLst>
              <p:ext uri="{D42A27DB-BD31-4B8C-83A1-F6EECF244321}">
                <p14:modId xmlns:p14="http://schemas.microsoft.com/office/powerpoint/2010/main" val="3989854611"/>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147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D768E3-B9B5-01B4-2BC3-642A042367DE}"/>
              </a:ext>
            </a:extLst>
          </p:cNvPr>
          <p:cNvSpPr>
            <a:spLocks noGrp="1"/>
          </p:cNvSpPr>
          <p:nvPr>
            <p:ph type="title"/>
          </p:nvPr>
        </p:nvSpPr>
        <p:spPr>
          <a:xfrm>
            <a:off x="1143318" y="914400"/>
            <a:ext cx="4952681" cy="5105400"/>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E17E21CE-B65F-13C4-555E-416FE1125253}"/>
              </a:ext>
            </a:extLst>
          </p:cNvPr>
          <p:cNvSpPr>
            <a:spLocks noGrp="1"/>
          </p:cNvSpPr>
          <p:nvPr>
            <p:ph idx="1"/>
          </p:nvPr>
        </p:nvSpPr>
        <p:spPr>
          <a:xfrm>
            <a:off x="4225490" y="1295400"/>
            <a:ext cx="7015214" cy="5105400"/>
          </a:xfrm>
        </p:spPr>
        <p:txBody>
          <a:bodyPr anchor="ctr">
            <a:normAutofit/>
          </a:bodyPr>
          <a:lstStyle/>
          <a:p>
            <a:r>
              <a:rPr lang="en-US" sz="1800" dirty="0"/>
              <a:t>To wrap up, we’ve covered the following topics:</a:t>
            </a:r>
          </a:p>
          <a:p>
            <a:pPr lvl="1"/>
            <a:r>
              <a:rPr lang="en-US" sz="1800" dirty="0"/>
              <a:t>Combining elements of access control, scanning tools, encryption + endpoint + network security elements, as well as policies and legal protection.  </a:t>
            </a:r>
          </a:p>
          <a:p>
            <a:pPr lvl="1"/>
            <a:r>
              <a:rPr lang="en-US" sz="1800" dirty="0"/>
              <a:t>And that in doing all of this, we can help ensure that a repository and other online/e – assets are protected via a multi-layered approach!</a:t>
            </a:r>
          </a:p>
          <a:p>
            <a:pPr lvl="2"/>
            <a:endParaRPr lang="en-US" sz="1800" dirty="0"/>
          </a:p>
        </p:txBody>
      </p:sp>
    </p:spTree>
    <p:extLst>
      <p:ext uri="{BB962C8B-B14F-4D97-AF65-F5344CB8AC3E}">
        <p14:creationId xmlns:p14="http://schemas.microsoft.com/office/powerpoint/2010/main" val="6061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D443-0BA7-332A-E68D-5148B5704AF5}"/>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BF2D1860-C781-E6FD-3B71-699F70EEB633}"/>
              </a:ext>
            </a:extLst>
          </p:cNvPr>
          <p:cNvSpPr>
            <a:spLocks noGrp="1"/>
          </p:cNvSpPr>
          <p:nvPr>
            <p:ph idx="1"/>
          </p:nvPr>
        </p:nvSpPr>
        <p:spPr/>
        <p:txBody>
          <a:bodyPr>
            <a:normAutofit fontScale="92500" lnSpcReduction="10000"/>
          </a:bodyPr>
          <a:lstStyle/>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Berecki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Balázs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"Best Practices for Source Code Security."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Endpoint Protector Blog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8 Apr. 2022. </a:t>
            </a:r>
            <a:r>
              <a:rPr lang="en-US" sz="1800" kern="100" dirty="0">
                <a:effectLst/>
                <a:latin typeface="Aptos" panose="020B0004020202020204" pitchFamily="34" charset="0"/>
                <a:ea typeface="Aptos" panose="020B0004020202020204" pitchFamily="34" charset="0"/>
                <a:cs typeface="Times New Roman" panose="02020603050405020304" pitchFamily="18" charset="0"/>
                <a:hlinkClick r:id="rId2"/>
              </a:rPr>
              <a:t>https://blog.endpointprotector.com/best-practices-for-source-code-security/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"About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CodeQL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CodeQL</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Documentation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GitHub.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https://codeql.github.com/docs/codeql-overview/about-codeql/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Quickstart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Securing Your Repository."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GitHub Docs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https://docs.github.com/en/repositories/securing-your-repository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"GitHub Repositories Threat Model."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GitHub Well-Architected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https://wellarchitected.github.com/library/application-security/scenarios-and-recommendations/threat-model/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"Exploiting Repos: 6 Ways Threat Actors Abuse GitHub and Other DevOps Platforms."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SentinelOne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https://www.sentinelone.com/blog/exploiting-repos-6-ways-threat-actors-abuse-github-other-devops-platforms/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"What You Need to Know About Code Repository Threats."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Cyberint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https://cyberint.com/blog/threat-intelligence/what-you-need-to-know-about-code-repository-threats/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7585707"/>
      </p:ext>
    </p:extLst>
  </p:cSld>
  <p:clrMapOvr>
    <a:masterClrMapping/>
  </p:clrMapOvr>
</p:sld>
</file>

<file path=ppt/theme/theme1.xml><?xml version="1.0" encoding="utf-8"?>
<a:theme xmlns:a="http://schemas.openxmlformats.org/drawingml/2006/main" name="Dappled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314</TotalTime>
  <Words>991</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Avenir Next LT Pro</vt:lpstr>
      <vt:lpstr>AvenirNext LT Pro Medium</vt:lpstr>
      <vt:lpstr>Sabon Next LT</vt:lpstr>
      <vt:lpstr>DappledVTI</vt:lpstr>
      <vt:lpstr>Security Controls in Shared Source Code Repositories</vt:lpstr>
      <vt:lpstr>Introduction</vt:lpstr>
      <vt:lpstr>Security Risks in Sharing Repositories</vt:lpstr>
      <vt:lpstr>Best Practices in Repository Access Control</vt:lpstr>
      <vt:lpstr>Secure Code Scanning </vt:lpstr>
      <vt:lpstr>Encryption and Network Security</vt:lpstr>
      <vt:lpstr>Security Policies, and Legal Protection</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Huffer</dc:creator>
  <cp:lastModifiedBy>Joe Huffer</cp:lastModifiedBy>
  <cp:revision>2</cp:revision>
  <dcterms:created xsi:type="dcterms:W3CDTF">2024-12-15T19:13:10Z</dcterms:created>
  <dcterms:modified xsi:type="dcterms:W3CDTF">2024-12-16T00:27:52Z</dcterms:modified>
</cp:coreProperties>
</file>