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9"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3481">
          <p15:clr>
            <a:srgbClr val="A4A3A4"/>
          </p15:clr>
        </p15:guide>
        <p15:guide id="2" pos="95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63" autoAdjust="0"/>
    <p:restoredTop sz="99811" autoAdjust="0"/>
  </p:normalViewPr>
  <p:slideViewPr>
    <p:cSldViewPr snapToGrid="0">
      <p:cViewPr>
        <p:scale>
          <a:sx n="30" d="100"/>
          <a:sy n="30" d="100"/>
        </p:scale>
        <p:origin x="1086" y="3306"/>
      </p:cViewPr>
      <p:guideLst>
        <p:guide orient="horz" pos="13481"/>
        <p:guide pos="95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ja-JP" altLang="en-US"/>
              <a:t>マスター タイトルの書式設定</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00993BA-F375-4894-8E00-264927C11CED}" type="datetimeFigureOut">
              <a:rPr kumimoji="1" lang="ja-JP" altLang="en-US" smtClean="0"/>
              <a:t>2017/2/27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1913F7D-9BBF-4EDA-BBBA-D19B3DE8373E}" type="slidenum">
              <a:rPr kumimoji="1" lang="ja-JP" altLang="en-US" smtClean="0"/>
              <a:t>‹#›</a:t>
            </a:fld>
            <a:endParaRPr kumimoji="1" lang="ja-JP" altLang="en-US"/>
          </a:p>
        </p:txBody>
      </p:sp>
    </p:spTree>
    <p:extLst>
      <p:ext uri="{BB962C8B-B14F-4D97-AF65-F5344CB8AC3E}">
        <p14:creationId xmlns:p14="http://schemas.microsoft.com/office/powerpoint/2010/main" val="4131319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00993BA-F375-4894-8E00-264927C11CED}" type="datetimeFigureOut">
              <a:rPr kumimoji="1" lang="ja-JP" altLang="en-US" smtClean="0"/>
              <a:t>2017/2/27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1913F7D-9BBF-4EDA-BBBA-D19B3DE8373E}" type="slidenum">
              <a:rPr kumimoji="1" lang="ja-JP" altLang="en-US" smtClean="0"/>
              <a:t>‹#›</a:t>
            </a:fld>
            <a:endParaRPr kumimoji="1" lang="ja-JP" altLang="en-US"/>
          </a:p>
        </p:txBody>
      </p:sp>
    </p:spTree>
    <p:extLst>
      <p:ext uri="{BB962C8B-B14F-4D97-AF65-F5344CB8AC3E}">
        <p14:creationId xmlns:p14="http://schemas.microsoft.com/office/powerpoint/2010/main" val="970706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00993BA-F375-4894-8E00-264927C11CED}" type="datetimeFigureOut">
              <a:rPr kumimoji="1" lang="ja-JP" altLang="en-US" smtClean="0"/>
              <a:t>2017/2/27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1913F7D-9BBF-4EDA-BBBA-D19B3DE8373E}" type="slidenum">
              <a:rPr kumimoji="1" lang="ja-JP" altLang="en-US" smtClean="0"/>
              <a:t>‹#›</a:t>
            </a:fld>
            <a:endParaRPr kumimoji="1" lang="ja-JP" altLang="en-US"/>
          </a:p>
        </p:txBody>
      </p:sp>
    </p:spTree>
    <p:extLst>
      <p:ext uri="{BB962C8B-B14F-4D97-AF65-F5344CB8AC3E}">
        <p14:creationId xmlns:p14="http://schemas.microsoft.com/office/powerpoint/2010/main" val="3736775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00993BA-F375-4894-8E00-264927C11CED}" type="datetimeFigureOut">
              <a:rPr kumimoji="1" lang="ja-JP" altLang="en-US" smtClean="0"/>
              <a:t>2017/2/27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1913F7D-9BBF-4EDA-BBBA-D19B3DE8373E}" type="slidenum">
              <a:rPr kumimoji="1" lang="ja-JP" altLang="en-US" smtClean="0"/>
              <a:t>‹#›</a:t>
            </a:fld>
            <a:endParaRPr kumimoji="1" lang="ja-JP" altLang="en-US"/>
          </a:p>
        </p:txBody>
      </p:sp>
    </p:spTree>
    <p:extLst>
      <p:ext uri="{BB962C8B-B14F-4D97-AF65-F5344CB8AC3E}">
        <p14:creationId xmlns:p14="http://schemas.microsoft.com/office/powerpoint/2010/main" val="2336950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00993BA-F375-4894-8E00-264927C11CED}" type="datetimeFigureOut">
              <a:rPr kumimoji="1" lang="ja-JP" altLang="en-US" smtClean="0"/>
              <a:t>2017/2/27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1913F7D-9BBF-4EDA-BBBA-D19B3DE8373E}" type="slidenum">
              <a:rPr kumimoji="1" lang="ja-JP" altLang="en-US" smtClean="0"/>
              <a:t>‹#›</a:t>
            </a:fld>
            <a:endParaRPr kumimoji="1" lang="ja-JP" altLang="en-US"/>
          </a:p>
        </p:txBody>
      </p:sp>
    </p:spTree>
    <p:extLst>
      <p:ext uri="{BB962C8B-B14F-4D97-AF65-F5344CB8AC3E}">
        <p14:creationId xmlns:p14="http://schemas.microsoft.com/office/powerpoint/2010/main" val="1960723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00993BA-F375-4894-8E00-264927C11CED}" type="datetimeFigureOut">
              <a:rPr kumimoji="1" lang="ja-JP" altLang="en-US" smtClean="0"/>
              <a:t>2017/2/27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1913F7D-9BBF-4EDA-BBBA-D19B3DE8373E}" type="slidenum">
              <a:rPr kumimoji="1" lang="ja-JP" altLang="en-US" smtClean="0"/>
              <a:t>‹#›</a:t>
            </a:fld>
            <a:endParaRPr kumimoji="1" lang="ja-JP" altLang="en-US"/>
          </a:p>
        </p:txBody>
      </p:sp>
    </p:spTree>
    <p:extLst>
      <p:ext uri="{BB962C8B-B14F-4D97-AF65-F5344CB8AC3E}">
        <p14:creationId xmlns:p14="http://schemas.microsoft.com/office/powerpoint/2010/main" val="766396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ja-JP" altLang="en-US"/>
              <a:t>マスター テキストの書式設定</a:t>
            </a:r>
          </a:p>
        </p:txBody>
      </p:sp>
      <p:sp>
        <p:nvSpPr>
          <p:cNvPr id="4" name="Content Placeholder 3"/>
          <p:cNvSpPr>
            <a:spLocks noGrp="1"/>
          </p:cNvSpPr>
          <p:nvPr>
            <p:ph sz="half" idx="2"/>
          </p:nvPr>
        </p:nvSpPr>
        <p:spPr>
          <a:xfrm>
            <a:off x="2085368" y="15635264"/>
            <a:ext cx="12807832" cy="2299711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ja-JP" altLang="en-US"/>
              <a:t>マスター テキストの書式設定</a:t>
            </a:r>
          </a:p>
        </p:txBody>
      </p:sp>
      <p:sp>
        <p:nvSpPr>
          <p:cNvPr id="6" name="Content Placeholder 5"/>
          <p:cNvSpPr>
            <a:spLocks noGrp="1"/>
          </p:cNvSpPr>
          <p:nvPr>
            <p:ph sz="quarter" idx="4"/>
          </p:nvPr>
        </p:nvSpPr>
        <p:spPr>
          <a:xfrm>
            <a:off x="15326828" y="15635264"/>
            <a:ext cx="12870909" cy="2299711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00993BA-F375-4894-8E00-264927C11CED}" type="datetimeFigureOut">
              <a:rPr kumimoji="1" lang="ja-JP" altLang="en-US" smtClean="0"/>
              <a:t>2017/2/27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1913F7D-9BBF-4EDA-BBBA-D19B3DE8373E}" type="slidenum">
              <a:rPr kumimoji="1" lang="ja-JP" altLang="en-US" smtClean="0"/>
              <a:t>‹#›</a:t>
            </a:fld>
            <a:endParaRPr kumimoji="1" lang="ja-JP" altLang="en-US"/>
          </a:p>
        </p:txBody>
      </p:sp>
    </p:spTree>
    <p:extLst>
      <p:ext uri="{BB962C8B-B14F-4D97-AF65-F5344CB8AC3E}">
        <p14:creationId xmlns:p14="http://schemas.microsoft.com/office/powerpoint/2010/main" val="1277953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00993BA-F375-4894-8E00-264927C11CED}" type="datetimeFigureOut">
              <a:rPr kumimoji="1" lang="ja-JP" altLang="en-US" smtClean="0"/>
              <a:t>2017/2/27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21913F7D-9BBF-4EDA-BBBA-D19B3DE8373E}" type="slidenum">
              <a:rPr kumimoji="1" lang="ja-JP" altLang="en-US" smtClean="0"/>
              <a:t>‹#›</a:t>
            </a:fld>
            <a:endParaRPr kumimoji="1" lang="ja-JP" altLang="en-US"/>
          </a:p>
        </p:txBody>
      </p:sp>
    </p:spTree>
    <p:extLst>
      <p:ext uri="{BB962C8B-B14F-4D97-AF65-F5344CB8AC3E}">
        <p14:creationId xmlns:p14="http://schemas.microsoft.com/office/powerpoint/2010/main" val="2827387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0993BA-F375-4894-8E00-264927C11CED}" type="datetimeFigureOut">
              <a:rPr kumimoji="1" lang="ja-JP" altLang="en-US" smtClean="0"/>
              <a:t>2017/2/27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21913F7D-9BBF-4EDA-BBBA-D19B3DE8373E}" type="slidenum">
              <a:rPr kumimoji="1" lang="ja-JP" altLang="en-US" smtClean="0"/>
              <a:t>‹#›</a:t>
            </a:fld>
            <a:endParaRPr kumimoji="1" lang="ja-JP" altLang="en-US"/>
          </a:p>
        </p:txBody>
      </p:sp>
    </p:spTree>
    <p:extLst>
      <p:ext uri="{BB962C8B-B14F-4D97-AF65-F5344CB8AC3E}">
        <p14:creationId xmlns:p14="http://schemas.microsoft.com/office/powerpoint/2010/main" val="2199618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ja-JP" altLang="en-US"/>
              <a:t>マスター タイトルの書式設定</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00993BA-F375-4894-8E00-264927C11CED}" type="datetimeFigureOut">
              <a:rPr kumimoji="1" lang="ja-JP" altLang="en-US" smtClean="0"/>
              <a:t>2017/2/27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1913F7D-9BBF-4EDA-BBBA-D19B3DE8373E}" type="slidenum">
              <a:rPr kumimoji="1" lang="ja-JP" altLang="en-US" smtClean="0"/>
              <a:t>‹#›</a:t>
            </a:fld>
            <a:endParaRPr kumimoji="1" lang="ja-JP" altLang="en-US"/>
          </a:p>
        </p:txBody>
      </p:sp>
    </p:spTree>
    <p:extLst>
      <p:ext uri="{BB962C8B-B14F-4D97-AF65-F5344CB8AC3E}">
        <p14:creationId xmlns:p14="http://schemas.microsoft.com/office/powerpoint/2010/main" val="4018130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ja-JP" altLang="en-US"/>
              <a:t>図を追加</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00993BA-F375-4894-8E00-264927C11CED}" type="datetimeFigureOut">
              <a:rPr kumimoji="1" lang="ja-JP" altLang="en-US" smtClean="0"/>
              <a:t>2017/2/27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1913F7D-9BBF-4EDA-BBBA-D19B3DE8373E}" type="slidenum">
              <a:rPr kumimoji="1" lang="ja-JP" altLang="en-US" smtClean="0"/>
              <a:t>‹#›</a:t>
            </a:fld>
            <a:endParaRPr kumimoji="1" lang="ja-JP" altLang="en-US"/>
          </a:p>
        </p:txBody>
      </p:sp>
    </p:spTree>
    <p:extLst>
      <p:ext uri="{BB962C8B-B14F-4D97-AF65-F5344CB8AC3E}">
        <p14:creationId xmlns:p14="http://schemas.microsoft.com/office/powerpoint/2010/main" val="3106469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alpha val="42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C00993BA-F375-4894-8E00-264927C11CED}" type="datetimeFigureOut">
              <a:rPr kumimoji="1" lang="ja-JP" altLang="en-US" smtClean="0"/>
              <a:t>2017/2/27</a:t>
            </a:fld>
            <a:endParaRPr kumimoji="1" lang="ja-JP" alt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21913F7D-9BBF-4EDA-BBBA-D19B3DE8373E}" type="slidenum">
              <a:rPr kumimoji="1" lang="ja-JP" altLang="en-US" smtClean="0"/>
              <a:t>‹#›</a:t>
            </a:fld>
            <a:endParaRPr kumimoji="1" lang="ja-JP" altLang="en-US"/>
          </a:p>
        </p:txBody>
      </p:sp>
    </p:spTree>
    <p:extLst>
      <p:ext uri="{BB962C8B-B14F-4D97-AF65-F5344CB8AC3E}">
        <p14:creationId xmlns:p14="http://schemas.microsoft.com/office/powerpoint/2010/main" val="258503646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3027487" rtl="0" eaLnBrk="1" latinLnBrk="0" hangingPunct="1">
        <a:lnSpc>
          <a:spcPct val="90000"/>
        </a:lnSpc>
        <a:spcBef>
          <a:spcPct val="0"/>
        </a:spcBef>
        <a:buNone/>
        <a:defRPr kumimoji="1"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kumimoji="1"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kumimoji="1"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kumimoji="1"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9pPr>
    </p:bodyStyle>
    <p:otherStyle>
      <a:defPPr>
        <a:defRPr lang="en-US"/>
      </a:defPPr>
      <a:lvl1pPr marL="0" algn="l" defTabSz="3027487" rtl="0" eaLnBrk="1" latinLnBrk="0" hangingPunct="1">
        <a:defRPr kumimoji="1" sz="5960" kern="1200">
          <a:solidFill>
            <a:schemeClr val="tx1"/>
          </a:solidFill>
          <a:latin typeface="+mn-lt"/>
          <a:ea typeface="+mn-ea"/>
          <a:cs typeface="+mn-cs"/>
        </a:defRPr>
      </a:lvl1pPr>
      <a:lvl2pPr marL="1513743" algn="l" defTabSz="3027487" rtl="0" eaLnBrk="1" latinLnBrk="0" hangingPunct="1">
        <a:defRPr kumimoji="1" sz="5960" kern="1200">
          <a:solidFill>
            <a:schemeClr val="tx1"/>
          </a:solidFill>
          <a:latin typeface="+mn-lt"/>
          <a:ea typeface="+mn-ea"/>
          <a:cs typeface="+mn-cs"/>
        </a:defRPr>
      </a:lvl2pPr>
      <a:lvl3pPr marL="3027487" algn="l" defTabSz="3027487" rtl="0" eaLnBrk="1" latinLnBrk="0" hangingPunct="1">
        <a:defRPr kumimoji="1" sz="5960" kern="1200">
          <a:solidFill>
            <a:schemeClr val="tx1"/>
          </a:solidFill>
          <a:latin typeface="+mn-lt"/>
          <a:ea typeface="+mn-ea"/>
          <a:cs typeface="+mn-cs"/>
        </a:defRPr>
      </a:lvl3pPr>
      <a:lvl4pPr marL="4541230" algn="l" defTabSz="3027487" rtl="0" eaLnBrk="1" latinLnBrk="0" hangingPunct="1">
        <a:defRPr kumimoji="1" sz="5960" kern="1200">
          <a:solidFill>
            <a:schemeClr val="tx1"/>
          </a:solidFill>
          <a:latin typeface="+mn-lt"/>
          <a:ea typeface="+mn-ea"/>
          <a:cs typeface="+mn-cs"/>
        </a:defRPr>
      </a:lvl4pPr>
      <a:lvl5pPr marL="6054974" algn="l" defTabSz="3027487" rtl="0" eaLnBrk="1" latinLnBrk="0" hangingPunct="1">
        <a:defRPr kumimoji="1" sz="5960" kern="1200">
          <a:solidFill>
            <a:schemeClr val="tx1"/>
          </a:solidFill>
          <a:latin typeface="+mn-lt"/>
          <a:ea typeface="+mn-ea"/>
          <a:cs typeface="+mn-cs"/>
        </a:defRPr>
      </a:lvl5pPr>
      <a:lvl6pPr marL="7568717" algn="l" defTabSz="3027487" rtl="0" eaLnBrk="1" latinLnBrk="0" hangingPunct="1">
        <a:defRPr kumimoji="1" sz="5960" kern="1200">
          <a:solidFill>
            <a:schemeClr val="tx1"/>
          </a:solidFill>
          <a:latin typeface="+mn-lt"/>
          <a:ea typeface="+mn-ea"/>
          <a:cs typeface="+mn-cs"/>
        </a:defRPr>
      </a:lvl6pPr>
      <a:lvl7pPr marL="9082461" algn="l" defTabSz="3027487" rtl="0" eaLnBrk="1" latinLnBrk="0" hangingPunct="1">
        <a:defRPr kumimoji="1" sz="5960" kern="1200">
          <a:solidFill>
            <a:schemeClr val="tx1"/>
          </a:solidFill>
          <a:latin typeface="+mn-lt"/>
          <a:ea typeface="+mn-ea"/>
          <a:cs typeface="+mn-cs"/>
        </a:defRPr>
      </a:lvl7pPr>
      <a:lvl8pPr marL="10596204" algn="l" defTabSz="3027487" rtl="0" eaLnBrk="1" latinLnBrk="0" hangingPunct="1">
        <a:defRPr kumimoji="1" sz="5960" kern="1200">
          <a:solidFill>
            <a:schemeClr val="tx1"/>
          </a:solidFill>
          <a:latin typeface="+mn-lt"/>
          <a:ea typeface="+mn-ea"/>
          <a:cs typeface="+mn-cs"/>
        </a:defRPr>
      </a:lvl8pPr>
      <a:lvl9pPr marL="12109948" algn="l" defTabSz="3027487" rtl="0" eaLnBrk="1" latinLnBrk="0" hangingPunct="1">
        <a:defRPr kumimoji="1"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6" Type="http://schemas.openxmlformats.org/officeDocument/2006/relationships/image" Target="../media/image15.jp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emf"/><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角丸四角形 119"/>
          <p:cNvSpPr/>
          <p:nvPr/>
        </p:nvSpPr>
        <p:spPr>
          <a:xfrm>
            <a:off x="18418" y="30062002"/>
            <a:ext cx="30202771" cy="7623466"/>
          </a:xfrm>
          <a:prstGeom prst="roundRect">
            <a:avLst/>
          </a:prstGeom>
          <a:solidFill>
            <a:schemeClr val="accent1">
              <a:lumMod val="20000"/>
              <a:lumOff val="8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角丸四角形 123"/>
          <p:cNvSpPr/>
          <p:nvPr/>
        </p:nvSpPr>
        <p:spPr>
          <a:xfrm>
            <a:off x="12311462" y="30107824"/>
            <a:ext cx="17986564" cy="7577644"/>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3" name="角丸四角形 122"/>
          <p:cNvSpPr/>
          <p:nvPr/>
        </p:nvSpPr>
        <p:spPr>
          <a:xfrm>
            <a:off x="14551" y="31204087"/>
            <a:ext cx="12224756" cy="6432084"/>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1" name="正方形/長方形 1030"/>
          <p:cNvSpPr/>
          <p:nvPr/>
        </p:nvSpPr>
        <p:spPr>
          <a:xfrm>
            <a:off x="70980" y="8261167"/>
            <a:ext cx="30150210" cy="21800835"/>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mc:Choice xmlns:a14="http://schemas.microsoft.com/office/drawing/2010/main" Requires="a14">
          <p:sp>
            <p:nvSpPr>
              <p:cNvPr id="1026" name="テキスト ボックス 1025"/>
              <p:cNvSpPr txBox="1"/>
              <p:nvPr/>
            </p:nvSpPr>
            <p:spPr>
              <a:xfrm>
                <a:off x="417987" y="13967106"/>
                <a:ext cx="21474402" cy="5624938"/>
              </a:xfrm>
              <a:prstGeom prst="rect">
                <a:avLst/>
              </a:prstGeom>
              <a:noFill/>
            </p:spPr>
            <p:txBody>
              <a:bodyPr wrap="square" rtlCol="0">
                <a:spAutoFit/>
              </a:bodyPr>
              <a:lstStyle/>
              <a:p>
                <a:pPr lvl="0"/>
                <a:r>
                  <a:rPr kumimoji="1" lang="ja-JP" altLang="en-US" sz="3600" dirty="0">
                    <a:solidFill>
                      <a:prstClr val="black"/>
                    </a:solidFill>
                    <a:latin typeface="メイリオ" panose="020B0604030504040204" pitchFamily="50" charset="-128"/>
                    <a:ea typeface="メイリオ" panose="020B0604030504040204" pitchFamily="50" charset="-128"/>
                  </a:rPr>
                  <a:t>各ピクセルの適切な閾値を計算する適応閾値処理である</a:t>
                </a:r>
                <a:r>
                  <a:rPr kumimoji="1" lang="en-US" altLang="ja-JP" sz="3600" dirty="0" smtClean="0">
                    <a:solidFill>
                      <a:prstClr val="black"/>
                    </a:solidFill>
                    <a:latin typeface="メイリオ" panose="020B0604030504040204" pitchFamily="50" charset="-128"/>
                    <a:ea typeface="メイリオ" panose="020B0604030504040204" pitchFamily="50" charset="-128"/>
                  </a:rPr>
                  <a:t>,</a:t>
                </a:r>
                <a:r>
                  <a:rPr kumimoji="1" lang="en-US" altLang="ja-JP" sz="3600" dirty="0" err="1" smtClean="0">
                    <a:solidFill>
                      <a:prstClr val="black"/>
                    </a:solidFill>
                    <a:latin typeface="メイリオ" panose="020B0604030504040204" pitchFamily="50" charset="-128"/>
                    <a:ea typeface="メイリオ" panose="020B0604030504040204" pitchFamily="50" charset="-128"/>
                  </a:rPr>
                  <a:t>Sauvola</a:t>
                </a:r>
                <a:r>
                  <a:rPr kumimoji="1" lang="ja-JP" altLang="en-US" sz="3600" dirty="0">
                    <a:solidFill>
                      <a:prstClr val="black"/>
                    </a:solidFill>
                    <a:latin typeface="メイリオ" panose="020B0604030504040204" pitchFamily="50" charset="-128"/>
                    <a:ea typeface="メイリオ" panose="020B0604030504040204" pitchFamily="50" charset="-128"/>
                  </a:rPr>
                  <a:t>の手法を</a:t>
                </a:r>
                <a:r>
                  <a:rPr kumimoji="1" lang="ja-JP" altLang="en-US" sz="3600" dirty="0" smtClean="0">
                    <a:solidFill>
                      <a:prstClr val="black"/>
                    </a:solidFill>
                    <a:latin typeface="メイリオ" panose="020B0604030504040204" pitchFamily="50" charset="-128"/>
                    <a:ea typeface="メイリオ" panose="020B0604030504040204" pitchFamily="50" charset="-128"/>
                  </a:rPr>
                  <a:t>使い</a:t>
                </a:r>
                <a:endParaRPr kumimoji="1" lang="en-US" altLang="ja-JP" sz="3600" dirty="0" smtClean="0">
                  <a:solidFill>
                    <a:prstClr val="black"/>
                  </a:solidFill>
                  <a:latin typeface="メイリオ" panose="020B0604030504040204" pitchFamily="50" charset="-128"/>
                  <a:ea typeface="メイリオ" panose="020B0604030504040204" pitchFamily="50" charset="-128"/>
                </a:endParaRPr>
              </a:p>
              <a:p>
                <a:pPr lvl="0"/>
                <a:r>
                  <a:rPr kumimoji="1" lang="ja-JP" altLang="en-US" sz="3600" dirty="0" smtClean="0">
                    <a:solidFill>
                      <a:prstClr val="black"/>
                    </a:solidFill>
                    <a:latin typeface="メイリオ" panose="020B0604030504040204" pitchFamily="50" charset="-128"/>
                    <a:ea typeface="メイリオ" panose="020B0604030504040204" pitchFamily="50" charset="-128"/>
                  </a:rPr>
                  <a:t>二値化</a:t>
                </a:r>
                <a:r>
                  <a:rPr kumimoji="1" lang="ja-JP" altLang="en-US" sz="3600" dirty="0">
                    <a:solidFill>
                      <a:prstClr val="black"/>
                    </a:solidFill>
                    <a:latin typeface="メイリオ" panose="020B0604030504040204" pitchFamily="50" charset="-128"/>
                    <a:ea typeface="メイリオ" panose="020B0604030504040204" pitchFamily="50" charset="-128"/>
                  </a:rPr>
                  <a:t>する</a:t>
                </a:r>
                <a:r>
                  <a:rPr kumimoji="1" lang="en-US" altLang="ja-JP" sz="3600" dirty="0" smtClean="0">
                    <a:solidFill>
                      <a:prstClr val="black"/>
                    </a:solidFill>
                    <a:latin typeface="メイリオ" panose="020B0604030504040204" pitchFamily="50" charset="-128"/>
                    <a:ea typeface="メイリオ" panose="020B0604030504040204" pitchFamily="50" charset="-128"/>
                  </a:rPr>
                  <a:t>.</a:t>
                </a:r>
                <a:r>
                  <a:rPr kumimoji="1" lang="ja-JP" altLang="en-US" sz="3600" dirty="0">
                    <a:solidFill>
                      <a:prstClr val="black"/>
                    </a:solidFill>
                    <a:latin typeface="メイリオ" panose="020B0604030504040204" pitchFamily="50" charset="-128"/>
                    <a:ea typeface="メイリオ" panose="020B0604030504040204" pitchFamily="50" charset="-128"/>
                  </a:rPr>
                  <a:t>閾値の計算には次の式を用いる</a:t>
                </a:r>
                <a:r>
                  <a:rPr kumimoji="1" lang="en-US" altLang="ja-JP" sz="3600" dirty="0" smtClean="0">
                    <a:solidFill>
                      <a:prstClr val="black"/>
                    </a:solidFill>
                    <a:latin typeface="メイリオ" panose="020B0604030504040204" pitchFamily="50" charset="-128"/>
                    <a:ea typeface="メイリオ" panose="020B0604030504040204" pitchFamily="50" charset="-128"/>
                  </a:rPr>
                  <a:t>.</a:t>
                </a:r>
                <a:endParaRPr kumimoji="1" lang="en-US" altLang="ja-JP" sz="1600" dirty="0">
                  <a:solidFill>
                    <a:prstClr val="black"/>
                  </a:solidFill>
                  <a:latin typeface="メイリオ" panose="020B0604030504040204" pitchFamily="50" charset="-128"/>
                  <a:ea typeface="メイリオ" panose="020B0604030504040204" pitchFamily="50" charset="-128"/>
                </a:endParaRPr>
              </a:p>
              <a:p>
                <a:pPr lvl="0"/>
                <a:endParaRPr kumimoji="1" lang="en-US" altLang="ja-JP" sz="3600" dirty="0">
                  <a:solidFill>
                    <a:prstClr val="black"/>
                  </a:solidFill>
                  <a:latin typeface="メイリオ" panose="020B0604030504040204" pitchFamily="50" charset="-128"/>
                  <a:ea typeface="メイリオ" panose="020B0604030504040204" pitchFamily="50" charset="-128"/>
                </a:endParaRPr>
              </a:p>
              <a:p>
                <a:pPr lvl="0"/>
                <a14:m>
                  <m:oMath xmlns:m="http://schemas.openxmlformats.org/officeDocument/2006/math">
                    <m:r>
                      <m:rPr>
                        <m:sty m:val="p"/>
                      </m:rPr>
                      <a:rPr lang="en-US" altLang="ja-JP" sz="3200">
                        <a:solidFill>
                          <a:prstClr val="black"/>
                        </a:solidFill>
                        <a:latin typeface="Cambria Math"/>
                      </a:rPr>
                      <m:t>T</m:t>
                    </m:r>
                    <m:d>
                      <m:dPr>
                        <m:ctrlPr>
                          <a:rPr lang="ja-JP" altLang="ja-JP" sz="3200" i="1">
                            <a:solidFill>
                              <a:prstClr val="black"/>
                            </a:solidFill>
                            <a:latin typeface="Cambria Math"/>
                          </a:rPr>
                        </m:ctrlPr>
                      </m:dPr>
                      <m:e>
                        <m:r>
                          <m:rPr>
                            <m:sty m:val="p"/>
                          </m:rPr>
                          <a:rPr lang="en-US" altLang="ja-JP" sz="3200">
                            <a:solidFill>
                              <a:prstClr val="black"/>
                            </a:solidFill>
                            <a:latin typeface="Cambria Math"/>
                          </a:rPr>
                          <m:t>x</m:t>
                        </m:r>
                        <m:r>
                          <a:rPr lang="en-US" altLang="ja-JP" sz="3200">
                            <a:solidFill>
                              <a:prstClr val="black"/>
                            </a:solidFill>
                            <a:latin typeface="Cambria Math"/>
                          </a:rPr>
                          <m:t>,</m:t>
                        </m:r>
                        <m:r>
                          <m:rPr>
                            <m:sty m:val="p"/>
                          </m:rPr>
                          <a:rPr lang="en-US" altLang="ja-JP" sz="3200">
                            <a:solidFill>
                              <a:prstClr val="black"/>
                            </a:solidFill>
                            <a:latin typeface="Cambria Math"/>
                          </a:rPr>
                          <m:t>y</m:t>
                        </m:r>
                      </m:e>
                    </m:d>
                    <m:r>
                      <a:rPr lang="en-US" altLang="ja-JP" sz="3200">
                        <a:solidFill>
                          <a:prstClr val="black"/>
                        </a:solidFill>
                        <a:latin typeface="Cambria Math"/>
                      </a:rPr>
                      <m:t>=</m:t>
                    </m:r>
                    <m:r>
                      <m:rPr>
                        <m:sty m:val="p"/>
                      </m:rPr>
                      <a:rPr lang="en-US" altLang="ja-JP" sz="3200">
                        <a:solidFill>
                          <a:prstClr val="black"/>
                        </a:solidFill>
                        <a:latin typeface="Cambria Math"/>
                      </a:rPr>
                      <m:t>m</m:t>
                    </m:r>
                    <m:d>
                      <m:dPr>
                        <m:ctrlPr>
                          <a:rPr lang="ja-JP" altLang="ja-JP" sz="3200" i="1">
                            <a:solidFill>
                              <a:prstClr val="black"/>
                            </a:solidFill>
                            <a:latin typeface="Cambria Math"/>
                          </a:rPr>
                        </m:ctrlPr>
                      </m:dPr>
                      <m:e>
                        <m:r>
                          <a:rPr lang="en-US" altLang="ja-JP" sz="3200" i="1">
                            <a:solidFill>
                              <a:prstClr val="black"/>
                            </a:solidFill>
                            <a:latin typeface="Cambria Math"/>
                          </a:rPr>
                          <m:t>𝑥</m:t>
                        </m:r>
                        <m:r>
                          <a:rPr lang="en-US" altLang="ja-JP" sz="3200" i="1">
                            <a:solidFill>
                              <a:prstClr val="black"/>
                            </a:solidFill>
                            <a:latin typeface="Cambria Math"/>
                          </a:rPr>
                          <m:t>,</m:t>
                        </m:r>
                        <m:r>
                          <a:rPr lang="en-US" altLang="ja-JP" sz="3200" i="1">
                            <a:solidFill>
                              <a:prstClr val="black"/>
                            </a:solidFill>
                            <a:latin typeface="Cambria Math"/>
                          </a:rPr>
                          <m:t>𝑦</m:t>
                        </m:r>
                      </m:e>
                    </m:d>
                    <m:r>
                      <a:rPr lang="ja-JP" altLang="ja-JP" sz="3200" i="1">
                        <a:solidFill>
                          <a:prstClr val="black"/>
                        </a:solidFill>
                        <a:latin typeface="Cambria Math"/>
                      </a:rPr>
                      <m:t>×</m:t>
                    </m:r>
                    <m:r>
                      <a:rPr lang="en-US" altLang="ja-JP" sz="3200" i="1">
                        <a:solidFill>
                          <a:prstClr val="black"/>
                        </a:solidFill>
                        <a:latin typeface="Cambria Math"/>
                      </a:rPr>
                      <m:t>[1+</m:t>
                    </m:r>
                    <m:r>
                      <a:rPr lang="en-US" altLang="ja-JP" sz="3200" i="1">
                        <a:solidFill>
                          <a:prstClr val="black"/>
                        </a:solidFill>
                        <a:latin typeface="Cambria Math"/>
                      </a:rPr>
                      <m:t>𝑘</m:t>
                    </m:r>
                    <m:r>
                      <a:rPr lang="ja-JP" altLang="ja-JP" sz="3200" i="1">
                        <a:solidFill>
                          <a:prstClr val="black"/>
                        </a:solidFill>
                        <a:latin typeface="Cambria Math"/>
                      </a:rPr>
                      <m:t>×</m:t>
                    </m:r>
                    <m:r>
                      <a:rPr lang="en-US" altLang="ja-JP" sz="3200" i="1">
                        <a:solidFill>
                          <a:prstClr val="black"/>
                        </a:solidFill>
                        <a:latin typeface="Cambria Math"/>
                      </a:rPr>
                      <m:t>(</m:t>
                    </m:r>
                    <m:f>
                      <m:fPr>
                        <m:ctrlPr>
                          <a:rPr lang="ja-JP" altLang="ja-JP" sz="3200" i="1">
                            <a:solidFill>
                              <a:prstClr val="black"/>
                            </a:solidFill>
                            <a:latin typeface="Cambria Math"/>
                          </a:rPr>
                        </m:ctrlPr>
                      </m:fPr>
                      <m:num>
                        <m:r>
                          <a:rPr lang="en-US" altLang="ja-JP" sz="3200" i="1">
                            <a:solidFill>
                              <a:prstClr val="black"/>
                            </a:solidFill>
                            <a:latin typeface="Cambria Math"/>
                          </a:rPr>
                          <m:t>𝑠</m:t>
                        </m:r>
                        <m:d>
                          <m:dPr>
                            <m:ctrlPr>
                              <a:rPr lang="ja-JP" altLang="ja-JP" sz="3200" i="1">
                                <a:solidFill>
                                  <a:prstClr val="black"/>
                                </a:solidFill>
                                <a:latin typeface="Cambria Math"/>
                              </a:rPr>
                            </m:ctrlPr>
                          </m:dPr>
                          <m:e>
                            <m:r>
                              <a:rPr lang="en-US" altLang="ja-JP" sz="3200" i="1">
                                <a:solidFill>
                                  <a:prstClr val="black"/>
                                </a:solidFill>
                                <a:latin typeface="Cambria Math"/>
                              </a:rPr>
                              <m:t>𝑥</m:t>
                            </m:r>
                            <m:r>
                              <a:rPr lang="en-US" altLang="ja-JP" sz="3200" i="1">
                                <a:solidFill>
                                  <a:prstClr val="black"/>
                                </a:solidFill>
                                <a:latin typeface="Cambria Math"/>
                              </a:rPr>
                              <m:t>,</m:t>
                            </m:r>
                            <m:r>
                              <a:rPr lang="en-US" altLang="ja-JP" sz="3200" i="1">
                                <a:solidFill>
                                  <a:prstClr val="black"/>
                                </a:solidFill>
                                <a:latin typeface="Cambria Math"/>
                              </a:rPr>
                              <m:t>𝑦</m:t>
                            </m:r>
                          </m:e>
                        </m:d>
                      </m:num>
                      <m:den>
                        <m:r>
                          <a:rPr lang="en-US" altLang="ja-JP" sz="3200" i="1">
                            <a:solidFill>
                              <a:prstClr val="black"/>
                            </a:solidFill>
                            <a:latin typeface="Cambria Math"/>
                          </a:rPr>
                          <m:t>𝑅</m:t>
                        </m:r>
                      </m:den>
                    </m:f>
                  </m:oMath>
                </a14:m>
                <a:r>
                  <a:rPr lang="en-US" altLang="ja-JP" sz="3200" dirty="0">
                    <a:solidFill>
                      <a:prstClr val="black"/>
                    </a:solidFill>
                  </a:rPr>
                  <a:t> - 1</a:t>
                </a:r>
                <a14:m>
                  <m:oMath xmlns:m="http://schemas.openxmlformats.org/officeDocument/2006/math">
                    <m:r>
                      <a:rPr lang="en-US" altLang="ja-JP" sz="3200" i="1">
                        <a:solidFill>
                          <a:prstClr val="black"/>
                        </a:solidFill>
                        <a:latin typeface="Cambria Math"/>
                      </a:rPr>
                      <m:t>)]</m:t>
                    </m:r>
                  </m:oMath>
                </a14:m>
                <a:r>
                  <a:rPr lang="ja-JP" altLang="ja-JP" sz="3200" dirty="0">
                    <a:solidFill>
                      <a:prstClr val="black"/>
                    </a:solidFill>
                  </a:rPr>
                  <a:t>・・・</a:t>
                </a:r>
                <a:r>
                  <a:rPr lang="en-US" altLang="ja-JP" sz="3200" dirty="0">
                    <a:solidFill>
                      <a:prstClr val="black"/>
                    </a:solidFill>
                  </a:rPr>
                  <a:t>(1)</a:t>
                </a:r>
              </a:p>
              <a:p>
                <a:pPr lvl="0"/>
                <a:endParaRPr lang="ja-JP" altLang="ja-JP" sz="3200" dirty="0">
                  <a:solidFill>
                    <a:prstClr val="black"/>
                  </a:solidFill>
                </a:endParaRPr>
              </a:p>
              <a:p>
                <a:pPr lvl="0"/>
                <a:r>
                  <a:rPr kumimoji="1" lang="ja-JP" altLang="en-US" sz="3200" dirty="0">
                    <a:solidFill>
                      <a:prstClr val="black"/>
                    </a:solidFill>
                    <a:latin typeface="メイリオ" panose="020B0604030504040204" pitchFamily="50" charset="-128"/>
                    <a:ea typeface="メイリオ" panose="020B0604030504040204" pitchFamily="50" charset="-128"/>
                  </a:rPr>
                  <a:t>あるピクセル </a:t>
                </a:r>
                <a:r>
                  <a:rPr kumimoji="1" lang="en-US" altLang="ja-JP" sz="3200" dirty="0">
                    <a:solidFill>
                      <a:prstClr val="black"/>
                    </a:solidFill>
                    <a:latin typeface="メイリオ" panose="020B0604030504040204" pitchFamily="50" charset="-128"/>
                    <a:ea typeface="メイリオ" panose="020B0604030504040204" pitchFamily="50" charset="-128"/>
                  </a:rPr>
                  <a:t>(x, y) </a:t>
                </a:r>
                <a:r>
                  <a:rPr kumimoji="1" lang="ja-JP" altLang="en-US" sz="3200" dirty="0">
                    <a:solidFill>
                      <a:prstClr val="black"/>
                    </a:solidFill>
                    <a:latin typeface="メイリオ" panose="020B0604030504040204" pitchFamily="50" charset="-128"/>
                    <a:ea typeface="メイリオ" panose="020B0604030504040204" pitchFamily="50" charset="-128"/>
                  </a:rPr>
                  <a:t>の閾値 </a:t>
                </a:r>
                <a:r>
                  <a:rPr kumimoji="1" lang="en-US" altLang="ja-JP" sz="3200" dirty="0">
                    <a:solidFill>
                      <a:prstClr val="black"/>
                    </a:solidFill>
                    <a:latin typeface="メイリオ" panose="020B0604030504040204" pitchFamily="50" charset="-128"/>
                    <a:ea typeface="メイリオ" panose="020B0604030504040204" pitchFamily="50" charset="-128"/>
                  </a:rPr>
                  <a:t>T(x, y)</a:t>
                </a:r>
                <a:r>
                  <a:rPr kumimoji="1" lang="ja-JP" altLang="en-US" sz="3200" dirty="0">
                    <a:solidFill>
                      <a:prstClr val="black"/>
                    </a:solidFill>
                    <a:latin typeface="メイリオ" panose="020B0604030504040204" pitchFamily="50" charset="-128"/>
                    <a:ea typeface="メイリオ" panose="020B0604030504040204" pitchFamily="50" charset="-128"/>
                  </a:rPr>
                  <a:t>  </a:t>
                </a:r>
                <a:r>
                  <a:rPr kumimoji="1" lang="ja-JP" altLang="en-US" sz="3200" dirty="0" smtClean="0">
                    <a:solidFill>
                      <a:prstClr val="black"/>
                    </a:solidFill>
                    <a:latin typeface="メイリオ" panose="020B0604030504040204" pitchFamily="50" charset="-128"/>
                    <a:ea typeface="メイリオ" panose="020B0604030504040204" pitchFamily="50" charset="-128"/>
                  </a:rPr>
                  <a:t>を指定</a:t>
                </a:r>
                <a:r>
                  <a:rPr kumimoji="1" lang="ja-JP" altLang="en-US" sz="3200" dirty="0">
                    <a:solidFill>
                      <a:prstClr val="black"/>
                    </a:solidFill>
                    <a:latin typeface="メイリオ" panose="020B0604030504040204" pitchFamily="50" charset="-128"/>
                    <a:ea typeface="メイリオ" panose="020B0604030504040204" pitchFamily="50" charset="-128"/>
                  </a:rPr>
                  <a:t>した</a:t>
                </a:r>
                <a:r>
                  <a:rPr kumimoji="1" lang="ja-JP" altLang="en-US" sz="3200" dirty="0" smtClean="0">
                    <a:solidFill>
                      <a:prstClr val="black"/>
                    </a:solidFill>
                    <a:latin typeface="メイリオ" panose="020B0604030504040204" pitchFamily="50" charset="-128"/>
                    <a:ea typeface="メイリオ" panose="020B0604030504040204" pitchFamily="50" charset="-128"/>
                  </a:rPr>
                  <a:t>範囲</a:t>
                </a:r>
                <a:r>
                  <a:rPr kumimoji="1" lang="en-US" altLang="ja-JP" sz="3200" dirty="0" smtClean="0">
                    <a:solidFill>
                      <a:prstClr val="black"/>
                    </a:solidFill>
                    <a:latin typeface="メイリオ" panose="020B0604030504040204" pitchFamily="50" charset="-128"/>
                    <a:ea typeface="メイリオ" panose="020B0604030504040204" pitchFamily="50" charset="-128"/>
                  </a:rPr>
                  <a:t>(</a:t>
                </a:r>
                <a:r>
                  <a:rPr kumimoji="1" lang="ja-JP" altLang="en-US" sz="3200" dirty="0" smtClean="0">
                    <a:solidFill>
                      <a:prstClr val="black"/>
                    </a:solidFill>
                    <a:latin typeface="メイリオ" panose="020B0604030504040204" pitchFamily="50" charset="-128"/>
                    <a:ea typeface="メイリオ" panose="020B0604030504040204" pitchFamily="50" charset="-128"/>
                  </a:rPr>
                  <a:t>今回</a:t>
                </a:r>
                <a:r>
                  <a:rPr kumimoji="1" lang="ja-JP" altLang="en-US" sz="3200" dirty="0">
                    <a:solidFill>
                      <a:prstClr val="black"/>
                    </a:solidFill>
                    <a:latin typeface="メイリオ" panose="020B0604030504040204" pitchFamily="50" charset="-128"/>
                    <a:ea typeface="メイリオ" panose="020B0604030504040204" pitchFamily="50" charset="-128"/>
                  </a:rPr>
                  <a:t>は画像内</a:t>
                </a:r>
                <a:r>
                  <a:rPr kumimoji="1" lang="ja-JP" altLang="en-US" sz="3200" dirty="0" smtClean="0">
                    <a:solidFill>
                      <a:prstClr val="black"/>
                    </a:solidFill>
                    <a:latin typeface="メイリオ" panose="020B0604030504040204" pitchFamily="50" charset="-128"/>
                    <a:ea typeface="メイリオ" panose="020B0604030504040204" pitchFamily="50" charset="-128"/>
                  </a:rPr>
                  <a:t>のヒートスポットより大</a:t>
                </a:r>
                <a:endParaRPr kumimoji="1" lang="en-US" altLang="ja-JP" sz="3200" dirty="0" smtClean="0">
                  <a:solidFill>
                    <a:prstClr val="black"/>
                  </a:solidFill>
                  <a:latin typeface="メイリオ" panose="020B0604030504040204" pitchFamily="50" charset="-128"/>
                  <a:ea typeface="メイリオ" panose="020B0604030504040204" pitchFamily="50" charset="-128"/>
                </a:endParaRPr>
              </a:p>
              <a:p>
                <a:pPr lvl="0"/>
                <a:r>
                  <a:rPr kumimoji="1" lang="ja-JP" altLang="en-US" sz="3200" dirty="0" smtClean="0">
                    <a:solidFill>
                      <a:prstClr val="black"/>
                    </a:solidFill>
                    <a:latin typeface="メイリオ" panose="020B0604030504040204" pitchFamily="50" charset="-128"/>
                    <a:ea typeface="メイリオ" panose="020B0604030504040204" pitchFamily="50" charset="-128"/>
                  </a:rPr>
                  <a:t>きめの</a:t>
                </a:r>
                <a:r>
                  <a:rPr kumimoji="1" lang="ja-JP" altLang="en-US" sz="3200" dirty="0">
                    <a:solidFill>
                      <a:prstClr val="black"/>
                    </a:solidFill>
                    <a:latin typeface="メイリオ" panose="020B0604030504040204" pitchFamily="50" charset="-128"/>
                    <a:ea typeface="メイリオ" panose="020B0604030504040204" pitchFamily="50" charset="-128"/>
                  </a:rPr>
                  <a:t>ピクセル数</a:t>
                </a:r>
                <a:r>
                  <a:rPr kumimoji="1" lang="ja-JP" altLang="en-US" sz="3200" dirty="0" smtClean="0">
                    <a:solidFill>
                      <a:prstClr val="black"/>
                    </a:solidFill>
                    <a:latin typeface="メイリオ" panose="020B0604030504040204" pitchFamily="50" charset="-128"/>
                    <a:ea typeface="メイリオ" panose="020B0604030504040204" pitchFamily="50" charset="-128"/>
                  </a:rPr>
                  <a:t>を指定</a:t>
                </a:r>
                <a:r>
                  <a:rPr kumimoji="1" lang="en-US" altLang="ja-JP" sz="3200" dirty="0" smtClean="0">
                    <a:solidFill>
                      <a:prstClr val="black"/>
                    </a:solidFill>
                    <a:latin typeface="メイリオ" panose="020B0604030504040204" pitchFamily="50" charset="-128"/>
                    <a:ea typeface="メイリオ" panose="020B0604030504040204" pitchFamily="50" charset="-128"/>
                  </a:rPr>
                  <a:t>)</a:t>
                </a:r>
                <a:r>
                  <a:rPr kumimoji="1" lang="ja-JP" altLang="en-US" sz="3200" dirty="0">
                    <a:solidFill>
                      <a:prstClr val="black"/>
                    </a:solidFill>
                    <a:latin typeface="メイリオ" panose="020B0604030504040204" pitchFamily="50" charset="-128"/>
                    <a:ea typeface="メイリオ" panose="020B0604030504040204" pitchFamily="50" charset="-128"/>
                  </a:rPr>
                  <a:t>における</a:t>
                </a:r>
                <a:r>
                  <a:rPr kumimoji="1" lang="ja-JP" altLang="en-US" sz="3200" dirty="0" smtClean="0">
                    <a:solidFill>
                      <a:prstClr val="black"/>
                    </a:solidFill>
                    <a:latin typeface="メイリオ" panose="020B0604030504040204" pitchFamily="50" charset="-128"/>
                    <a:ea typeface="メイリオ" panose="020B0604030504040204" pitchFamily="50" charset="-128"/>
                  </a:rPr>
                  <a:t>平均値 </a:t>
                </a:r>
                <a:r>
                  <a:rPr kumimoji="1" lang="en-US" altLang="ja-JP" sz="3200" dirty="0">
                    <a:solidFill>
                      <a:prstClr val="black"/>
                    </a:solidFill>
                    <a:latin typeface="メイリオ" panose="020B0604030504040204" pitchFamily="50" charset="-128"/>
                    <a:ea typeface="メイリオ" panose="020B0604030504040204" pitchFamily="50" charset="-128"/>
                  </a:rPr>
                  <a:t>m(x, y) </a:t>
                </a:r>
                <a:r>
                  <a:rPr kumimoji="1" lang="ja-JP" altLang="en-US" sz="3200" dirty="0">
                    <a:solidFill>
                      <a:prstClr val="black"/>
                    </a:solidFill>
                    <a:latin typeface="メイリオ" panose="020B0604030504040204" pitchFamily="50" charset="-128"/>
                    <a:ea typeface="メイリオ" panose="020B0604030504040204" pitchFamily="50" charset="-128"/>
                  </a:rPr>
                  <a:t> 指定した</a:t>
                </a:r>
                <a:r>
                  <a:rPr kumimoji="1" lang="ja-JP" altLang="en-US" sz="3200" dirty="0" smtClean="0">
                    <a:solidFill>
                      <a:prstClr val="black"/>
                    </a:solidFill>
                    <a:latin typeface="メイリオ" panose="020B0604030504040204" pitchFamily="50" charset="-128"/>
                    <a:ea typeface="メイリオ" panose="020B0604030504040204" pitchFamily="50" charset="-128"/>
                  </a:rPr>
                  <a:t>範囲内における</a:t>
                </a:r>
                <a:endParaRPr kumimoji="1" lang="en-US" altLang="ja-JP" sz="3200" dirty="0" smtClean="0">
                  <a:solidFill>
                    <a:prstClr val="black"/>
                  </a:solidFill>
                  <a:latin typeface="メイリオ" panose="020B0604030504040204" pitchFamily="50" charset="-128"/>
                  <a:ea typeface="メイリオ" panose="020B0604030504040204" pitchFamily="50" charset="-128"/>
                </a:endParaRPr>
              </a:p>
              <a:p>
                <a:pPr lvl="0"/>
                <a:r>
                  <a:rPr kumimoji="1" lang="ja-JP" altLang="en-US" sz="3200" dirty="0" smtClean="0">
                    <a:solidFill>
                      <a:prstClr val="black"/>
                    </a:solidFill>
                    <a:latin typeface="メイリオ" panose="020B0604030504040204" pitchFamily="50" charset="-128"/>
                    <a:ea typeface="メイリオ" panose="020B0604030504040204" pitchFamily="50" charset="-128"/>
                  </a:rPr>
                  <a:t>標準</a:t>
                </a:r>
                <a:r>
                  <a:rPr kumimoji="1" lang="ja-JP" altLang="en-US" sz="3200" dirty="0">
                    <a:solidFill>
                      <a:prstClr val="black"/>
                    </a:solidFill>
                    <a:latin typeface="メイリオ" panose="020B0604030504040204" pitchFamily="50" charset="-128"/>
                    <a:ea typeface="メイリオ" panose="020B0604030504040204" pitchFamily="50" charset="-128"/>
                  </a:rPr>
                  <a:t>偏差 </a:t>
                </a:r>
                <a:r>
                  <a:rPr kumimoji="1" lang="en-US" altLang="ja-JP" sz="3200" dirty="0">
                    <a:solidFill>
                      <a:prstClr val="black"/>
                    </a:solidFill>
                    <a:latin typeface="メイリオ" panose="020B0604030504040204" pitchFamily="50" charset="-128"/>
                    <a:ea typeface="メイリオ" panose="020B0604030504040204" pitchFamily="50" charset="-128"/>
                  </a:rPr>
                  <a:t>s(x, y) </a:t>
                </a:r>
                <a:r>
                  <a:rPr kumimoji="1" lang="en-US" altLang="ja-JP" sz="3600" dirty="0" smtClean="0">
                    <a:solidFill>
                      <a:prstClr val="black"/>
                    </a:solidFill>
                    <a:latin typeface="メイリオ" panose="020B0604030504040204" pitchFamily="50" charset="-128"/>
                    <a:ea typeface="メイリオ" panose="020B0604030504040204" pitchFamily="50" charset="-128"/>
                  </a:rPr>
                  <a:t>,</a:t>
                </a:r>
                <a:r>
                  <a:rPr kumimoji="1" lang="ja-JP" altLang="en-US" sz="3600" dirty="0" smtClean="0">
                    <a:solidFill>
                      <a:prstClr val="black"/>
                    </a:solidFill>
                    <a:latin typeface="メイリオ" panose="020B0604030504040204" pitchFamily="50" charset="-128"/>
                    <a:ea typeface="メイリオ" panose="020B0604030504040204" pitchFamily="50" charset="-128"/>
                  </a:rPr>
                  <a:t>画像によって</a:t>
                </a:r>
                <a:r>
                  <a:rPr kumimoji="1" lang="ja-JP" altLang="en-US" sz="3600" dirty="0">
                    <a:solidFill>
                      <a:prstClr val="black"/>
                    </a:solidFill>
                    <a:latin typeface="メイリオ" panose="020B0604030504040204" pitchFamily="50" charset="-128"/>
                    <a:ea typeface="メイリオ" panose="020B0604030504040204" pitchFamily="50" charset="-128"/>
                  </a:rPr>
                  <a:t>変化</a:t>
                </a:r>
                <a:r>
                  <a:rPr kumimoji="1" lang="ja-JP" altLang="en-US" sz="3600" dirty="0" smtClean="0">
                    <a:solidFill>
                      <a:prstClr val="black"/>
                    </a:solidFill>
                    <a:latin typeface="メイリオ" panose="020B0604030504040204" pitchFamily="50" charset="-128"/>
                    <a:ea typeface="メイリオ" panose="020B0604030504040204" pitchFamily="50" charset="-128"/>
                  </a:rPr>
                  <a:t>を与える</a:t>
                </a:r>
                <a:r>
                  <a:rPr kumimoji="1" lang="ja-JP" altLang="en-US" sz="3600" dirty="0" smtClean="0">
                    <a:solidFill>
                      <a:prstClr val="black"/>
                    </a:solidFill>
                    <a:latin typeface="メイリオ" panose="020B0604030504040204" pitchFamily="50" charset="-128"/>
                    <a:ea typeface="メイリオ" panose="020B0604030504040204" pitchFamily="50" charset="-128"/>
                  </a:rPr>
                  <a:t>ため係数</a:t>
                </a:r>
                <a:r>
                  <a:rPr kumimoji="1" lang="ja-JP" altLang="en-US" sz="3600" dirty="0">
                    <a:solidFill>
                      <a:prstClr val="black"/>
                    </a:solidFill>
                    <a:latin typeface="メイリオ" panose="020B0604030504040204" pitchFamily="50" charset="-128"/>
                    <a:ea typeface="メイリオ" panose="020B0604030504040204" pitchFamily="50" charset="-128"/>
                  </a:rPr>
                  <a:t>を変化</a:t>
                </a:r>
                <a:r>
                  <a:rPr kumimoji="1" lang="ja-JP" altLang="en-US" sz="3600" dirty="0" smtClean="0">
                    <a:solidFill>
                      <a:prstClr val="black"/>
                    </a:solidFill>
                    <a:latin typeface="メイリオ" panose="020B0604030504040204" pitchFamily="50" charset="-128"/>
                    <a:ea typeface="メイリオ" panose="020B0604030504040204" pitchFamily="50" charset="-128"/>
                  </a:rPr>
                  <a:t>させる．</a:t>
                </a:r>
                <a:endParaRPr kumimoji="1" lang="en-US" altLang="ja-JP" sz="3600" dirty="0" smtClean="0">
                  <a:solidFill>
                    <a:prstClr val="black"/>
                  </a:solidFill>
                  <a:latin typeface="メイリオ" panose="020B0604030504040204" pitchFamily="50" charset="-128"/>
                  <a:ea typeface="メイリオ" panose="020B0604030504040204" pitchFamily="50" charset="-128"/>
                </a:endParaRPr>
              </a:p>
              <a:p>
                <a:pPr lvl="0"/>
                <a:r>
                  <a:rPr kumimoji="1" lang="ja-JP" altLang="en-US" sz="3200" dirty="0" err="1" smtClean="0">
                    <a:solidFill>
                      <a:prstClr val="black"/>
                    </a:solidFill>
                    <a:latin typeface="メイリオ" panose="020B0604030504040204" pitchFamily="50" charset="-128"/>
                    <a:ea typeface="メイリオ" panose="020B0604030504040204" pitchFamily="50" charset="-128"/>
                  </a:rPr>
                  <a:t>．</a:t>
                </a:r>
                <a:endParaRPr kumimoji="1" lang="en-US" altLang="ja-JP" sz="3200" dirty="0" smtClean="0">
                  <a:solidFill>
                    <a:prstClr val="black"/>
                  </a:solidFill>
                  <a:latin typeface="メイリオ" panose="020B0604030504040204" pitchFamily="50" charset="-128"/>
                  <a:ea typeface="メイリオ" panose="020B0604030504040204" pitchFamily="50" charset="-128"/>
                </a:endParaRPr>
              </a:p>
              <a:p>
                <a:pPr lvl="0"/>
                <a:endParaRPr kumimoji="1" lang="en-US" altLang="ja-JP" sz="3600" dirty="0">
                  <a:solidFill>
                    <a:prstClr val="black"/>
                  </a:solidFill>
                  <a:latin typeface="メイリオ" panose="020B0604030504040204" pitchFamily="50" charset="-128"/>
                  <a:ea typeface="メイリオ" panose="020B0604030504040204" pitchFamily="50" charset="-128"/>
                </a:endParaRPr>
              </a:p>
            </p:txBody>
          </p:sp>
        </mc:Choice>
        <mc:Fallback>
          <p:sp>
            <p:nvSpPr>
              <p:cNvPr id="1026" name="テキスト ボックス 1025"/>
              <p:cNvSpPr txBox="1">
                <a:spLocks noRot="1" noChangeAspect="1" noMove="1" noResize="1" noEditPoints="1" noAdjustHandles="1" noChangeArrowheads="1" noChangeShapeType="1" noTextEdit="1"/>
              </p:cNvSpPr>
              <p:nvPr/>
            </p:nvSpPr>
            <p:spPr>
              <a:xfrm>
                <a:off x="417987" y="13967106"/>
                <a:ext cx="21474402" cy="5624938"/>
              </a:xfrm>
              <a:prstGeom prst="rect">
                <a:avLst/>
              </a:prstGeom>
              <a:blipFill rotWithShape="1">
                <a:blip r:embed="rId2"/>
                <a:stretch>
                  <a:fillRect l="-880" t="-1625"/>
                </a:stretch>
              </a:blipFill>
            </p:spPr>
            <p:txBody>
              <a:bodyPr/>
              <a:lstStyle/>
              <a:p>
                <a:r>
                  <a:rPr lang="ja-JP" altLang="en-US">
                    <a:noFill/>
                  </a:rPr>
                  <a:t> </a:t>
                </a:r>
              </a:p>
            </p:txBody>
          </p:sp>
        </mc:Fallback>
      </mc:AlternateContent>
      <p:sp>
        <p:nvSpPr>
          <p:cNvPr id="2" name="タイトル 1"/>
          <p:cNvSpPr>
            <a:spLocks noGrp="1"/>
          </p:cNvSpPr>
          <p:nvPr>
            <p:ph type="ctrTitle"/>
          </p:nvPr>
        </p:nvSpPr>
        <p:spPr>
          <a:xfrm>
            <a:off x="-15018452" y="679368"/>
            <a:ext cx="60516903" cy="1894596"/>
          </a:xfrm>
        </p:spPr>
        <p:txBody>
          <a:bodyPr>
            <a:normAutofit/>
          </a:bodyPr>
          <a:lstStyle/>
          <a:p>
            <a:r>
              <a:rPr lang="ja-JP" altLang="en-US" sz="6600" dirty="0">
                <a:latin typeface="メイリオ" panose="020B0604030504040204" pitchFamily="50" charset="-128"/>
                <a:ea typeface="メイリオ" panose="020B0604030504040204" pitchFamily="50" charset="-128"/>
              </a:rPr>
              <a:t>サーモカメラシステムによる太陽電池のヒートスポット自動検出方法の</a:t>
            </a:r>
            <a:r>
              <a:rPr lang="ja-JP" altLang="en-US" sz="6600" dirty="0" smtClean="0">
                <a:latin typeface="メイリオ" panose="020B0604030504040204" pitchFamily="50" charset="-128"/>
                <a:ea typeface="メイリオ" panose="020B0604030504040204" pitchFamily="50" charset="-128"/>
              </a:rPr>
              <a:t>検討</a:t>
            </a:r>
            <a:endParaRPr lang="en-US" altLang="ja-JP" sz="4800" dirty="0">
              <a:latin typeface="メイリオ" panose="020B0604030504040204" pitchFamily="50" charset="-128"/>
              <a:ea typeface="メイリオ" panose="020B0604030504040204" pitchFamily="50" charset="-128"/>
            </a:endParaRPr>
          </a:p>
        </p:txBody>
      </p:sp>
      <p:sp>
        <p:nvSpPr>
          <p:cNvPr id="5" name="正方形/長方形 4"/>
          <p:cNvSpPr/>
          <p:nvPr/>
        </p:nvSpPr>
        <p:spPr>
          <a:xfrm>
            <a:off x="2549114" y="2741524"/>
            <a:ext cx="27838606" cy="830997"/>
          </a:xfrm>
          <a:prstGeom prst="rect">
            <a:avLst/>
          </a:prstGeom>
        </p:spPr>
        <p:txBody>
          <a:bodyPr wrap="square">
            <a:spAutoFit/>
          </a:bodyPr>
          <a:lstStyle/>
          <a:p>
            <a:r>
              <a:rPr lang="ja-JP" altLang="en-US" sz="4800" dirty="0" smtClean="0">
                <a:latin typeface="メイリオ" panose="020B0604030504040204" pitchFamily="50" charset="-128"/>
                <a:ea typeface="メイリオ" panose="020B0604030504040204" pitchFamily="50" charset="-128"/>
              </a:rPr>
              <a:t>　　　　　　　　阿南</a:t>
            </a:r>
            <a:r>
              <a:rPr lang="zh-TW" altLang="en-US" sz="4800" dirty="0" smtClean="0">
                <a:latin typeface="メイリオ" panose="020B0604030504040204" pitchFamily="50" charset="-128"/>
                <a:ea typeface="メイリオ" panose="020B0604030504040204" pitchFamily="50" charset="-128"/>
              </a:rPr>
              <a:t>工業</a:t>
            </a:r>
            <a:r>
              <a:rPr lang="zh-TW" altLang="en-US" sz="4800" dirty="0">
                <a:latin typeface="メイリオ" panose="020B0604030504040204" pitchFamily="50" charset="-128"/>
                <a:ea typeface="メイリオ" panose="020B0604030504040204" pitchFamily="50" charset="-128"/>
              </a:rPr>
              <a:t>高等専門</a:t>
            </a:r>
            <a:r>
              <a:rPr lang="zh-TW" altLang="en-US" sz="4800" dirty="0" smtClean="0">
                <a:latin typeface="メイリオ" panose="020B0604030504040204" pitchFamily="50" charset="-128"/>
                <a:ea typeface="メイリオ" panose="020B0604030504040204" pitchFamily="50" charset="-128"/>
              </a:rPr>
              <a:t>学校</a:t>
            </a:r>
            <a:r>
              <a:rPr lang="ja-JP" altLang="en-US" sz="4800" dirty="0">
                <a:latin typeface="メイリオ" panose="020B0604030504040204" pitchFamily="50" charset="-128"/>
                <a:ea typeface="メイリオ" panose="020B0604030504040204" pitchFamily="50" charset="-128"/>
              </a:rPr>
              <a:t> </a:t>
            </a:r>
            <a:r>
              <a:rPr lang="ja-JP" altLang="en-US" sz="4800" dirty="0" smtClean="0">
                <a:latin typeface="メイリオ" panose="020B0604030504040204" pitchFamily="50" charset="-128"/>
                <a:ea typeface="メイリオ" panose="020B0604030504040204" pitchFamily="50" charset="-128"/>
              </a:rPr>
              <a:t>制御情報工学科　利</a:t>
            </a:r>
            <a:r>
              <a:rPr lang="ja-JP" altLang="ja-JP" sz="4800" dirty="0" smtClean="0">
                <a:latin typeface="メイリオ" panose="020B0604030504040204" pitchFamily="50" charset="-128"/>
                <a:ea typeface="メイリオ" panose="020B0604030504040204" pitchFamily="50" charset="-128"/>
              </a:rPr>
              <a:t>穂 </a:t>
            </a:r>
            <a:r>
              <a:rPr lang="ja-JP" altLang="ja-JP" sz="4800" dirty="0">
                <a:latin typeface="メイリオ" panose="020B0604030504040204" pitchFamily="50" charset="-128"/>
                <a:ea typeface="メイリオ" panose="020B0604030504040204" pitchFamily="50" charset="-128"/>
              </a:rPr>
              <a:t>虹</a:t>
            </a:r>
            <a:r>
              <a:rPr lang="ja-JP" altLang="ja-JP" sz="4800" dirty="0" smtClean="0">
                <a:latin typeface="メイリオ" panose="020B0604030504040204" pitchFamily="50" charset="-128"/>
                <a:ea typeface="メイリオ" panose="020B0604030504040204" pitchFamily="50" charset="-128"/>
              </a:rPr>
              <a:t>希</a:t>
            </a:r>
            <a:r>
              <a:rPr lang="ja-JP" altLang="ja-JP" sz="4800" dirty="0">
                <a:latin typeface="メイリオ" panose="020B0604030504040204" pitchFamily="50" charset="-128"/>
                <a:ea typeface="メイリオ" panose="020B0604030504040204" pitchFamily="50" charset="-128"/>
              </a:rPr>
              <a:t>　吉田 </a:t>
            </a:r>
            <a:r>
              <a:rPr lang="ja-JP" altLang="ja-JP" sz="4800" dirty="0" smtClean="0">
                <a:latin typeface="メイリオ" panose="020B0604030504040204" pitchFamily="50" charset="-128"/>
                <a:ea typeface="メイリオ" panose="020B0604030504040204" pitchFamily="50" charset="-128"/>
              </a:rPr>
              <a:t>晋 </a:t>
            </a:r>
            <a:r>
              <a:rPr lang="ja-JP" altLang="ja-JP" sz="4800" dirty="0">
                <a:latin typeface="メイリオ" panose="020B0604030504040204" pitchFamily="50" charset="-128"/>
                <a:ea typeface="メイリオ" panose="020B0604030504040204" pitchFamily="50" charset="-128"/>
              </a:rPr>
              <a:t>田中 </a:t>
            </a:r>
            <a:r>
              <a:rPr lang="ja-JP" altLang="ja-JP" sz="4800" dirty="0" smtClean="0">
                <a:latin typeface="メイリオ" panose="020B0604030504040204" pitchFamily="50" charset="-128"/>
                <a:ea typeface="メイリオ" panose="020B0604030504040204" pitchFamily="50" charset="-128"/>
              </a:rPr>
              <a:t>達治 </a:t>
            </a:r>
            <a:r>
              <a:rPr lang="ja-JP" altLang="ja-JP" sz="4800" dirty="0">
                <a:latin typeface="メイリオ" panose="020B0604030504040204" pitchFamily="50" charset="-128"/>
                <a:ea typeface="メイリオ" panose="020B0604030504040204" pitchFamily="50" charset="-128"/>
              </a:rPr>
              <a:t>松浦 </a:t>
            </a:r>
            <a:r>
              <a:rPr lang="ja-JP" altLang="ja-JP" sz="4800" dirty="0" smtClean="0">
                <a:latin typeface="メイリオ" panose="020B0604030504040204" pitchFamily="50" charset="-128"/>
                <a:ea typeface="メイリオ" panose="020B0604030504040204" pitchFamily="50" charset="-128"/>
              </a:rPr>
              <a:t>史法</a:t>
            </a:r>
            <a:endParaRPr lang="ja-JP" altLang="ja-JP" sz="4800" dirty="0">
              <a:latin typeface="メイリオ" panose="020B0604030504040204" pitchFamily="50" charset="-128"/>
              <a:ea typeface="メイリオ" panose="020B0604030504040204" pitchFamily="50" charset="-128"/>
            </a:endParaRPr>
          </a:p>
        </p:txBody>
      </p:sp>
      <p:grpSp>
        <p:nvGrpSpPr>
          <p:cNvPr id="1024" name="グループ化 1023"/>
          <p:cNvGrpSpPr/>
          <p:nvPr/>
        </p:nvGrpSpPr>
        <p:grpSpPr>
          <a:xfrm>
            <a:off x="0" y="3572522"/>
            <a:ext cx="30337718" cy="4530634"/>
            <a:chOff x="404895" y="3482605"/>
            <a:chExt cx="30337718" cy="4530634"/>
          </a:xfrm>
        </p:grpSpPr>
        <p:sp>
          <p:nvSpPr>
            <p:cNvPr id="7" name="角丸四角形 6"/>
            <p:cNvSpPr/>
            <p:nvPr/>
          </p:nvSpPr>
          <p:spPr>
            <a:xfrm>
              <a:off x="404895" y="3482605"/>
              <a:ext cx="30337718" cy="4530634"/>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ja-JP" altLang="en-US" dirty="0"/>
            </a:p>
          </p:txBody>
        </p:sp>
        <p:sp>
          <p:nvSpPr>
            <p:cNvPr id="6" name="テキスト ボックス 5"/>
            <p:cNvSpPr txBox="1"/>
            <p:nvPr/>
          </p:nvSpPr>
          <p:spPr>
            <a:xfrm>
              <a:off x="611861" y="3581255"/>
              <a:ext cx="5105400" cy="1015663"/>
            </a:xfrm>
            <a:prstGeom prst="rect">
              <a:avLst/>
            </a:prstGeom>
            <a:noFill/>
          </p:spPr>
          <p:txBody>
            <a:bodyPr wrap="square" rtlCol="0">
              <a:spAutoFit/>
            </a:bodyPr>
            <a:lstStyle/>
            <a:p>
              <a:r>
                <a:rPr kumimoji="1" lang="ja-JP" altLang="en-US" sz="6000" dirty="0" smtClean="0">
                  <a:latin typeface="メイリオ" panose="020B0604030504040204" pitchFamily="50" charset="-128"/>
                  <a:ea typeface="メイリオ" panose="020B0604030504040204" pitchFamily="50" charset="-128"/>
                </a:rPr>
                <a:t>■目的</a:t>
              </a:r>
              <a:endParaRPr kumimoji="1" lang="ja-JP" altLang="en-US" sz="6000" dirty="0">
                <a:latin typeface="メイリオ" panose="020B0604030504040204" pitchFamily="50" charset="-128"/>
                <a:ea typeface="メイリオ" panose="020B0604030504040204" pitchFamily="50" charset="-128"/>
              </a:endParaRPr>
            </a:p>
          </p:txBody>
        </p:sp>
        <p:sp>
          <p:nvSpPr>
            <p:cNvPr id="11" name="テキスト ボックス 10"/>
            <p:cNvSpPr txBox="1"/>
            <p:nvPr/>
          </p:nvSpPr>
          <p:spPr>
            <a:xfrm>
              <a:off x="475877" y="4585629"/>
              <a:ext cx="26613113" cy="3170099"/>
            </a:xfrm>
            <a:prstGeom prst="rect">
              <a:avLst/>
            </a:prstGeom>
            <a:noFill/>
          </p:spPr>
          <p:txBody>
            <a:bodyPr wrap="square" rtlCol="0">
              <a:spAutoFit/>
            </a:bodyPr>
            <a:lstStyle/>
            <a:p>
              <a:r>
                <a:rPr kumimoji="1" lang="ja-JP" altLang="en-US" sz="4000" dirty="0">
                  <a:latin typeface="メイリオ" panose="020B0604030504040204" pitchFamily="50" charset="-128"/>
                  <a:ea typeface="メイリオ" panose="020B0604030504040204" pitchFamily="50" charset="-128"/>
                </a:rPr>
                <a:t>　太陽光</a:t>
              </a:r>
              <a:r>
                <a:rPr kumimoji="1" lang="ja-JP" altLang="en-US" sz="4000" dirty="0" smtClean="0">
                  <a:latin typeface="メイリオ" panose="020B0604030504040204" pitchFamily="50" charset="-128"/>
                  <a:ea typeface="メイリオ" panose="020B0604030504040204" pitchFamily="50" charset="-128"/>
                </a:rPr>
                <a:t>パネルが故障すると，</a:t>
              </a:r>
              <a:r>
                <a:rPr kumimoji="1" lang="ja-JP" altLang="en-US" sz="4000" dirty="0">
                  <a:latin typeface="メイリオ" panose="020B0604030504040204" pitchFamily="50" charset="-128"/>
                  <a:ea typeface="メイリオ" panose="020B0604030504040204" pitchFamily="50" charset="-128"/>
                </a:rPr>
                <a:t>故障部分が抵抗となり発熱してしまう</a:t>
              </a:r>
              <a:r>
                <a:rPr kumimoji="1" lang="ja-JP" altLang="en-US" sz="4000" dirty="0" smtClean="0">
                  <a:latin typeface="メイリオ" panose="020B0604030504040204" pitchFamily="50" charset="-128"/>
                  <a:ea typeface="メイリオ" panose="020B0604030504040204" pitchFamily="50" charset="-128"/>
                </a:rPr>
                <a:t>ヒートスポット現象が</a:t>
              </a:r>
              <a:r>
                <a:rPr kumimoji="1" lang="ja-JP" altLang="en-US" sz="4000" dirty="0">
                  <a:latin typeface="メイリオ" panose="020B0604030504040204" pitchFamily="50" charset="-128"/>
                  <a:ea typeface="メイリオ" panose="020B0604030504040204" pitchFamily="50" charset="-128"/>
                </a:rPr>
                <a:t>発生する</a:t>
              </a:r>
              <a:r>
                <a:rPr kumimoji="1" lang="ja-JP" altLang="en-US" sz="4000" dirty="0" smtClean="0">
                  <a:latin typeface="メイリオ" panose="020B0604030504040204" pitchFamily="50" charset="-128"/>
                  <a:ea typeface="メイリオ" panose="020B0604030504040204" pitchFamily="50" charset="-128"/>
                </a:rPr>
                <a:t>．一般的な電気的な点検方法ではストリング単位での検出となり，故障パネル</a:t>
              </a:r>
              <a:r>
                <a:rPr kumimoji="1" lang="ja-JP" altLang="en-US" sz="4000" dirty="0">
                  <a:latin typeface="メイリオ" panose="020B0604030504040204" pitchFamily="50" charset="-128"/>
                  <a:ea typeface="メイリオ" panose="020B0604030504040204" pitchFamily="50" charset="-128"/>
                </a:rPr>
                <a:t>の特定は難しい</a:t>
              </a:r>
              <a:r>
                <a:rPr kumimoji="1" lang="ja-JP" altLang="en-US" sz="4000" dirty="0" smtClean="0">
                  <a:latin typeface="メイリオ" panose="020B0604030504040204" pitchFamily="50" charset="-128"/>
                  <a:ea typeface="メイリオ" panose="020B0604030504040204" pitchFamily="50" charset="-128"/>
                </a:rPr>
                <a:t>．ヒートスポット</a:t>
              </a:r>
              <a:r>
                <a:rPr kumimoji="1" lang="ja-JP" altLang="en-US" sz="4000" dirty="0">
                  <a:latin typeface="メイリオ" panose="020B0604030504040204" pitchFamily="50" charset="-128"/>
                  <a:ea typeface="メイリオ" panose="020B0604030504040204" pitchFamily="50" charset="-128"/>
                </a:rPr>
                <a:t>の検出には，サーモカメラが有効だが，赤外線画像から</a:t>
              </a:r>
              <a:r>
                <a:rPr kumimoji="1" lang="ja-JP" altLang="en-US" sz="4000" dirty="0" smtClean="0">
                  <a:latin typeface="メイリオ" panose="020B0604030504040204" pitchFamily="50" charset="-128"/>
                  <a:ea typeface="メイリオ" panose="020B0604030504040204" pitchFamily="50" charset="-128"/>
                </a:rPr>
                <a:t>ヒートスポットの有無を判別する</a:t>
              </a:r>
              <a:r>
                <a:rPr kumimoji="1" lang="ja-JP" altLang="en-US" sz="4000" dirty="0">
                  <a:latin typeface="メイリオ" panose="020B0604030504040204" pitchFamily="50" charset="-128"/>
                  <a:ea typeface="メイリオ" panose="020B0604030504040204" pitchFamily="50" charset="-128"/>
                </a:rPr>
                <a:t>には</a:t>
              </a:r>
              <a:r>
                <a:rPr kumimoji="1" lang="ja-JP" altLang="en-US" sz="4000" dirty="0" smtClean="0">
                  <a:latin typeface="メイリオ" panose="020B0604030504040204" pitchFamily="50" charset="-128"/>
                  <a:ea typeface="メイリオ" panose="020B0604030504040204" pitchFamily="50" charset="-128"/>
                </a:rPr>
                <a:t>，経験が</a:t>
              </a:r>
              <a:r>
                <a:rPr kumimoji="1" lang="ja-JP" altLang="en-US" sz="4000" dirty="0">
                  <a:latin typeface="メイリオ" panose="020B0604030504040204" pitchFamily="50" charset="-128"/>
                  <a:ea typeface="メイリオ" panose="020B0604030504040204" pitchFamily="50" charset="-128"/>
                </a:rPr>
                <a:t>必要となる．メガソーラー向けにドローンを用いたサーモカメラ点検方法は既に提案されているが，撮影した赤外線画像を専門家が見て故障を判断しているのが現状である．画像処理によってヒートスポットの自動判定を実現することを目的としている． </a:t>
              </a:r>
            </a:p>
          </p:txBody>
        </p:sp>
      </p:grpSp>
      <p:sp>
        <p:nvSpPr>
          <p:cNvPr id="16" name="Rectangle 4"/>
          <p:cNvSpPr>
            <a:spLocks noChangeArrowheads="1"/>
          </p:cNvSpPr>
          <p:nvPr/>
        </p:nvSpPr>
        <p:spPr bwMode="auto">
          <a:xfrm flipH="1" flipV="1">
            <a:off x="37574856" y="17621695"/>
            <a:ext cx="21254520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ja-JP" altLang="en-US"/>
          </a:p>
        </p:txBody>
      </p:sp>
      <p:sp>
        <p:nvSpPr>
          <p:cNvPr id="57" name="角丸四角形 56"/>
          <p:cNvSpPr/>
          <p:nvPr/>
        </p:nvSpPr>
        <p:spPr>
          <a:xfrm>
            <a:off x="-89951" y="37685468"/>
            <a:ext cx="14255485" cy="4411938"/>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角丸四角形 79"/>
          <p:cNvSpPr/>
          <p:nvPr/>
        </p:nvSpPr>
        <p:spPr>
          <a:xfrm>
            <a:off x="14400555" y="37685468"/>
            <a:ext cx="15262005" cy="4411937"/>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テキスト ボックス 82"/>
          <p:cNvSpPr txBox="1"/>
          <p:nvPr/>
        </p:nvSpPr>
        <p:spPr>
          <a:xfrm>
            <a:off x="70981" y="38871609"/>
            <a:ext cx="13386050" cy="2308324"/>
          </a:xfrm>
          <a:prstGeom prst="rect">
            <a:avLst/>
          </a:prstGeom>
          <a:noFill/>
        </p:spPr>
        <p:txBody>
          <a:bodyPr wrap="square" rtlCol="0">
            <a:spAutoFit/>
          </a:bodyPr>
          <a:lstStyle/>
          <a:p>
            <a:r>
              <a:rPr kumimoji="1" lang="ja-JP" altLang="en-US" sz="3600" dirty="0" smtClean="0"/>
              <a:t>・赤外線画像の</a:t>
            </a:r>
            <a:r>
              <a:rPr kumimoji="1" lang="ja-JP" altLang="en-US" sz="3600" dirty="0" smtClean="0">
                <a:solidFill>
                  <a:prstClr val="black"/>
                </a:solidFill>
                <a:latin typeface="メイリオ" panose="020B0604030504040204" pitchFamily="50" charset="-128"/>
                <a:ea typeface="メイリオ" panose="020B0604030504040204" pitchFamily="50" charset="-128"/>
              </a:rPr>
              <a:t>二値化処理に</a:t>
            </a:r>
            <a:r>
              <a:rPr kumimoji="1" lang="en-US" altLang="ja-JP" sz="3600" dirty="0" err="1" smtClean="0">
                <a:solidFill>
                  <a:prstClr val="black"/>
                </a:solidFill>
                <a:latin typeface="メイリオ" panose="020B0604030504040204" pitchFamily="50" charset="-128"/>
                <a:ea typeface="メイリオ" panose="020B0604030504040204" pitchFamily="50" charset="-128"/>
              </a:rPr>
              <a:t>Sauvola</a:t>
            </a:r>
            <a:r>
              <a:rPr kumimoji="1" lang="ja-JP" altLang="en-US" sz="3600" dirty="0">
                <a:solidFill>
                  <a:prstClr val="black"/>
                </a:solidFill>
                <a:latin typeface="メイリオ" panose="020B0604030504040204" pitchFamily="50" charset="-128"/>
                <a:ea typeface="メイリオ" panose="020B0604030504040204" pitchFamily="50" charset="-128"/>
              </a:rPr>
              <a:t>の</a:t>
            </a:r>
            <a:r>
              <a:rPr kumimoji="1" lang="ja-JP" altLang="en-US" sz="3600" dirty="0" smtClean="0">
                <a:solidFill>
                  <a:prstClr val="black"/>
                </a:solidFill>
                <a:latin typeface="メイリオ" panose="020B0604030504040204" pitchFamily="50" charset="-128"/>
                <a:ea typeface="メイリオ" panose="020B0604030504040204" pitchFamily="50" charset="-128"/>
              </a:rPr>
              <a:t>手法を適用し、</a:t>
            </a:r>
            <a:r>
              <a:rPr kumimoji="1" lang="ja-JP" altLang="en-US" sz="3600" dirty="0" smtClean="0"/>
              <a:t>係数</a:t>
            </a:r>
            <a:r>
              <a:rPr kumimoji="1" lang="en-US" altLang="ja-JP" sz="3600" dirty="0" smtClean="0"/>
              <a:t>k</a:t>
            </a:r>
            <a:r>
              <a:rPr kumimoji="1" lang="ja-JP" altLang="en-US" sz="3600" dirty="0"/>
              <a:t>を輝度を用いて</a:t>
            </a:r>
            <a:r>
              <a:rPr kumimoji="1" lang="ja-JP" altLang="en-US" sz="3600" dirty="0" smtClean="0"/>
              <a:t>自動調整することで、ヒートスポットの判定が可能となった。</a:t>
            </a:r>
            <a:endParaRPr kumimoji="1" lang="en-US" altLang="ja-JP" sz="3600" dirty="0" smtClean="0"/>
          </a:p>
          <a:p>
            <a:r>
              <a:rPr kumimoji="1" lang="ja-JP" altLang="en-US" sz="3600" dirty="0" smtClean="0"/>
              <a:t>・別のカメラを搭載したドローン撮影画像に適用した場合は、再度係数</a:t>
            </a:r>
            <a:r>
              <a:rPr kumimoji="1" lang="en-US" altLang="ja-JP" sz="3600" dirty="0" smtClean="0"/>
              <a:t>k</a:t>
            </a:r>
            <a:r>
              <a:rPr kumimoji="1" lang="ja-JP" altLang="en-US" sz="3600" dirty="0" smtClean="0"/>
              <a:t>を調整する必要があることが分かった。</a:t>
            </a:r>
            <a:endParaRPr kumimoji="1" lang="en-US" altLang="ja-JP" sz="3600" dirty="0" smtClean="0"/>
          </a:p>
        </p:txBody>
      </p:sp>
      <p:sp>
        <p:nvSpPr>
          <p:cNvPr id="84" name="テキスト ボックス 83"/>
          <p:cNvSpPr txBox="1"/>
          <p:nvPr/>
        </p:nvSpPr>
        <p:spPr>
          <a:xfrm>
            <a:off x="15386506" y="38681085"/>
            <a:ext cx="14339384" cy="3970318"/>
          </a:xfrm>
          <a:prstGeom prst="rect">
            <a:avLst/>
          </a:prstGeom>
          <a:noFill/>
        </p:spPr>
        <p:txBody>
          <a:bodyPr wrap="square" rtlCol="0">
            <a:spAutoFit/>
          </a:bodyPr>
          <a:lstStyle/>
          <a:p>
            <a:r>
              <a:rPr kumimoji="1" lang="ja-JP" altLang="en-US" sz="3600" dirty="0" smtClean="0">
                <a:latin typeface="メイリオ" panose="020B0604030504040204" pitchFamily="50" charset="-128"/>
                <a:ea typeface="メイリオ" panose="020B0604030504040204" pitchFamily="50" charset="-128"/>
                <a:cs typeface="メイリオ" panose="020B0604030504040204" pitchFamily="50" charset="-128"/>
              </a:rPr>
              <a:t>・射影変換を自動で行う必要がある</a:t>
            </a:r>
            <a:endParaRPr kumimoji="1"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3600" dirty="0" smtClean="0">
                <a:latin typeface="メイリオ" panose="020B0604030504040204" pitchFamily="50" charset="-128"/>
                <a:ea typeface="メイリオ" panose="020B0604030504040204" pitchFamily="50" charset="-128"/>
                <a:cs typeface="メイリオ" panose="020B0604030504040204" pitchFamily="50" charset="-128"/>
              </a:rPr>
              <a:t>・ドローンに搭載したカメラで撮った写真用に係数を決定するための式を得る</a:t>
            </a:r>
            <a:r>
              <a:rPr kumimoji="1" lang="ja-JP" altLang="en-US" sz="3600" dirty="0">
                <a:latin typeface="メイリオ" panose="020B0604030504040204" pitchFamily="50" charset="-128"/>
                <a:ea typeface="メイリオ" panose="020B0604030504040204" pitchFamily="50" charset="-128"/>
                <a:cs typeface="メイリオ" panose="020B0604030504040204" pitchFamily="50" charset="-128"/>
              </a:rPr>
              <a:t>必要が</a:t>
            </a:r>
            <a:r>
              <a:rPr kumimoji="1" lang="ja-JP" altLang="en-US" sz="3600" dirty="0" smtClean="0">
                <a:latin typeface="メイリオ" panose="020B0604030504040204" pitchFamily="50" charset="-128"/>
                <a:ea typeface="メイリオ" panose="020B0604030504040204" pitchFamily="50" charset="-128"/>
                <a:cs typeface="メイリオ" panose="020B0604030504040204" pitchFamily="50" charset="-128"/>
              </a:rPr>
              <a:t>ある．そのために複数回ドローン撮影実験が必要</a:t>
            </a:r>
            <a:r>
              <a:rPr kumimoji="1" lang="ja-JP" altLang="en-US" sz="3600" dirty="0" smtClean="0">
                <a:latin typeface="メイリオ" panose="020B0604030504040204" pitchFamily="50" charset="-128"/>
                <a:ea typeface="メイリオ" panose="020B0604030504040204" pitchFamily="50" charset="-128"/>
                <a:cs typeface="メイリオ" panose="020B0604030504040204" pitchFamily="50" charset="-128"/>
              </a:rPr>
              <a:t>．</a:t>
            </a:r>
            <a:endParaRPr kumimoji="1"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3600" dirty="0" smtClean="0">
                <a:latin typeface="メイリオ" panose="020B0604030504040204" pitchFamily="50" charset="-128"/>
                <a:ea typeface="メイリオ" panose="020B0604030504040204" pitchFamily="50" charset="-128"/>
                <a:cs typeface="メイリオ" panose="020B0604030504040204" pitchFamily="50" charset="-128"/>
              </a:rPr>
              <a:t>・ドローンで撮影した画像に対して適切に処理をするための考察</a:t>
            </a:r>
            <a:endParaRPr kumimoji="1"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3600" dirty="0" smtClean="0">
                <a:latin typeface="メイリオ" panose="020B0604030504040204" pitchFamily="50" charset="-128"/>
                <a:ea typeface="メイリオ" panose="020B0604030504040204" pitchFamily="50" charset="-128"/>
                <a:cs typeface="メイリオ" panose="020B0604030504040204" pitchFamily="50" charset="-128"/>
              </a:rPr>
              <a:t>・画像処理結果からヒートスポットの有無をプログラムで自動判定できるようにする為の判定方法の確立</a:t>
            </a:r>
            <a:endParaRPr kumimoji="1"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4" name="Rectangle 2"/>
          <p:cNvSpPr>
            <a:spLocks noChangeArrowheads="1"/>
          </p:cNvSpPr>
          <p:nvPr/>
        </p:nvSpPr>
        <p:spPr bwMode="auto">
          <a:xfrm>
            <a:off x="3931891" y="19159419"/>
            <a:ext cx="302752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ja-JP" altLang="en-US"/>
          </a:p>
        </p:txBody>
      </p:sp>
      <p:grpSp>
        <p:nvGrpSpPr>
          <p:cNvPr id="26" name="グループ化 25"/>
          <p:cNvGrpSpPr/>
          <p:nvPr/>
        </p:nvGrpSpPr>
        <p:grpSpPr>
          <a:xfrm>
            <a:off x="450857" y="8871701"/>
            <a:ext cx="34543653" cy="22569905"/>
            <a:chOff x="622717" y="3951455"/>
            <a:chExt cx="34543653" cy="22569905"/>
          </a:xfrm>
        </p:grpSpPr>
        <p:sp>
          <p:nvSpPr>
            <p:cNvPr id="164" name="テキスト ボックス 163"/>
            <p:cNvSpPr txBox="1"/>
            <p:nvPr/>
          </p:nvSpPr>
          <p:spPr>
            <a:xfrm>
              <a:off x="728867" y="6128900"/>
              <a:ext cx="15964864" cy="655109"/>
            </a:xfrm>
            <a:prstGeom prst="rect">
              <a:avLst/>
            </a:prstGeom>
            <a:noFill/>
          </p:spPr>
          <p:txBody>
            <a:bodyPr wrap="square" rtlCol="0">
              <a:spAutoFit/>
            </a:bodyPr>
            <a:lstStyle/>
            <a:p>
              <a:r>
                <a:rPr kumimoji="1" lang="ja-JP" altLang="en-US" sz="3600" b="1" dirty="0" smtClean="0">
                  <a:latin typeface="メイリオ" panose="020B0604030504040204" pitchFamily="50" charset="-128"/>
                  <a:ea typeface="メイリオ" panose="020B0604030504040204" pitchFamily="50" charset="-128"/>
                </a:rPr>
                <a:t>射影変換</a:t>
              </a:r>
              <a:endParaRPr kumimoji="1" lang="en-US" altLang="ja-JP" sz="3600" dirty="0">
                <a:latin typeface="メイリオ" panose="020B0604030504040204" pitchFamily="50" charset="-128"/>
                <a:ea typeface="メイリオ" panose="020B0604030504040204" pitchFamily="50" charset="-128"/>
              </a:endParaRPr>
            </a:p>
          </p:txBody>
        </p:sp>
        <p:sp>
          <p:nvSpPr>
            <p:cNvPr id="163" name="テキスト ボックス 162"/>
            <p:cNvSpPr txBox="1"/>
            <p:nvPr/>
          </p:nvSpPr>
          <p:spPr>
            <a:xfrm>
              <a:off x="712338" y="3951455"/>
              <a:ext cx="17010927" cy="646331"/>
            </a:xfrm>
            <a:prstGeom prst="rect">
              <a:avLst/>
            </a:prstGeom>
            <a:noFill/>
          </p:spPr>
          <p:txBody>
            <a:bodyPr wrap="square" rtlCol="0">
              <a:spAutoFit/>
            </a:bodyPr>
            <a:lstStyle/>
            <a:p>
              <a:r>
                <a:rPr kumimoji="1" lang="ja-JP" altLang="en-US" sz="3600" b="1" dirty="0" smtClean="0">
                  <a:latin typeface="メイリオ" panose="020B0604030504040204" pitchFamily="50" charset="-128"/>
                  <a:ea typeface="メイリオ" panose="020B0604030504040204" pitchFamily="50" charset="-128"/>
                </a:rPr>
                <a:t>画像の用意</a:t>
              </a:r>
              <a:endParaRPr kumimoji="1" lang="en-US" altLang="ja-JP" sz="3600" dirty="0">
                <a:latin typeface="メイリオ" panose="020B0604030504040204" pitchFamily="50" charset="-128"/>
                <a:ea typeface="メイリオ" panose="020B0604030504040204" pitchFamily="50" charset="-128"/>
              </a:endParaRPr>
            </a:p>
          </p:txBody>
        </p:sp>
        <p:sp>
          <p:nvSpPr>
            <p:cNvPr id="166" name="テキスト ボックス 165"/>
            <p:cNvSpPr txBox="1"/>
            <p:nvPr/>
          </p:nvSpPr>
          <p:spPr>
            <a:xfrm>
              <a:off x="761737" y="13532418"/>
              <a:ext cx="17010927" cy="646331"/>
            </a:xfrm>
            <a:prstGeom prst="rect">
              <a:avLst/>
            </a:prstGeom>
            <a:noFill/>
          </p:spPr>
          <p:txBody>
            <a:bodyPr wrap="square" rtlCol="0">
              <a:spAutoFit/>
            </a:bodyPr>
            <a:lstStyle/>
            <a:p>
              <a:r>
                <a:rPr kumimoji="1" lang="ja-JP" altLang="en-US" sz="3600" b="1" dirty="0" smtClean="0">
                  <a:latin typeface="メイリオ" panose="020B0604030504040204" pitchFamily="50" charset="-128"/>
                  <a:ea typeface="メイリオ" panose="020B0604030504040204" pitchFamily="50" charset="-128"/>
                </a:rPr>
                <a:t>画像の合成</a:t>
              </a:r>
              <a:endParaRPr kumimoji="1" lang="en-US" altLang="ja-JP" sz="3600" b="1" dirty="0" smtClean="0">
                <a:latin typeface="メイリオ" panose="020B0604030504040204" pitchFamily="50" charset="-128"/>
                <a:ea typeface="メイリオ" panose="020B0604030504040204" pitchFamily="50" charset="-128"/>
              </a:endParaRPr>
            </a:p>
          </p:txBody>
        </p:sp>
        <p:sp>
          <p:nvSpPr>
            <p:cNvPr id="167" name="テキスト ボックス 166"/>
            <p:cNvSpPr txBox="1"/>
            <p:nvPr/>
          </p:nvSpPr>
          <p:spPr>
            <a:xfrm>
              <a:off x="728867" y="8084363"/>
              <a:ext cx="17010927" cy="646331"/>
            </a:xfrm>
            <a:prstGeom prst="rect">
              <a:avLst/>
            </a:prstGeom>
            <a:noFill/>
          </p:spPr>
          <p:txBody>
            <a:bodyPr wrap="square" rtlCol="0">
              <a:spAutoFit/>
            </a:bodyPr>
            <a:lstStyle/>
            <a:p>
              <a:r>
                <a:rPr kumimoji="1" lang="ja-JP" altLang="en-US" sz="3600" b="1" dirty="0" smtClean="0">
                  <a:latin typeface="メイリオ" panose="020B0604030504040204" pitchFamily="50" charset="-128"/>
                  <a:ea typeface="メイリオ" panose="020B0604030504040204" pitchFamily="50" charset="-128"/>
                </a:rPr>
                <a:t>二値化処理</a:t>
              </a:r>
              <a:endParaRPr kumimoji="1" lang="en-US" altLang="ja-JP" sz="3600" b="1" dirty="0" smtClean="0">
                <a:latin typeface="メイリオ" panose="020B0604030504040204" pitchFamily="50" charset="-128"/>
                <a:ea typeface="メイリオ" panose="020B0604030504040204" pitchFamily="50" charset="-128"/>
              </a:endParaRPr>
            </a:p>
          </p:txBody>
        </p:sp>
        <p:sp>
          <p:nvSpPr>
            <p:cNvPr id="111" name="テキスト ボックス 110"/>
            <p:cNvSpPr txBox="1"/>
            <p:nvPr/>
          </p:nvSpPr>
          <p:spPr>
            <a:xfrm>
              <a:off x="622717" y="16128836"/>
              <a:ext cx="17010927" cy="646331"/>
            </a:xfrm>
            <a:prstGeom prst="rect">
              <a:avLst/>
            </a:prstGeom>
            <a:noFill/>
          </p:spPr>
          <p:txBody>
            <a:bodyPr wrap="square" rtlCol="0">
              <a:spAutoFit/>
            </a:bodyPr>
            <a:lstStyle/>
            <a:p>
              <a:r>
                <a:rPr kumimoji="1" lang="ja-JP" altLang="en-US" sz="3600" b="1" dirty="0" smtClean="0">
                  <a:latin typeface="メイリオ" panose="020B0604030504040204" pitchFamily="50" charset="-128"/>
                  <a:ea typeface="メイリオ" panose="020B0604030504040204" pitchFamily="50" charset="-128"/>
                </a:rPr>
                <a:t>二値化に用いる係数の自動調整検討</a:t>
              </a:r>
              <a:endParaRPr kumimoji="1" lang="en-US" altLang="ja-JP" sz="3600" b="1" dirty="0" smtClean="0">
                <a:latin typeface="メイリオ" panose="020B0604030504040204" pitchFamily="50" charset="-128"/>
                <a:ea typeface="メイリオ" panose="020B0604030504040204" pitchFamily="50" charset="-128"/>
              </a:endParaRPr>
            </a:p>
          </p:txBody>
        </p:sp>
        <p:sp>
          <p:nvSpPr>
            <p:cNvPr id="131" name="テキスト ボックス 130"/>
            <p:cNvSpPr txBox="1"/>
            <p:nvPr/>
          </p:nvSpPr>
          <p:spPr>
            <a:xfrm>
              <a:off x="14339645" y="25265502"/>
              <a:ext cx="17010927" cy="646331"/>
            </a:xfrm>
            <a:prstGeom prst="rect">
              <a:avLst/>
            </a:prstGeom>
            <a:noFill/>
          </p:spPr>
          <p:txBody>
            <a:bodyPr wrap="square" rtlCol="0">
              <a:spAutoFit/>
            </a:bodyPr>
            <a:lstStyle/>
            <a:p>
              <a:r>
                <a:rPr kumimoji="1" lang="ja-JP" altLang="en-US" sz="3600" b="1" dirty="0" smtClean="0">
                  <a:latin typeface="メイリオ" panose="020B0604030504040204" pitchFamily="50" charset="-128"/>
                  <a:ea typeface="メイリオ" panose="020B0604030504040204" pitchFamily="50" charset="-128"/>
                </a:rPr>
                <a:t>●別カメラによるドローンを用い空中から撮影した赤外線画像</a:t>
              </a:r>
              <a:endParaRPr kumimoji="1" lang="en-US" altLang="ja-JP" sz="3600" b="1" dirty="0" smtClean="0">
                <a:latin typeface="メイリオ" panose="020B0604030504040204" pitchFamily="50" charset="-128"/>
                <a:ea typeface="メイリオ" panose="020B0604030504040204" pitchFamily="50" charset="-128"/>
              </a:endParaRPr>
            </a:p>
          </p:txBody>
        </p:sp>
        <p:sp>
          <p:nvSpPr>
            <p:cNvPr id="133" name="テキスト ボックス 132"/>
            <p:cNvSpPr txBox="1"/>
            <p:nvPr/>
          </p:nvSpPr>
          <p:spPr>
            <a:xfrm>
              <a:off x="12638660" y="25875029"/>
              <a:ext cx="5358570" cy="646331"/>
            </a:xfrm>
            <a:prstGeom prst="rect">
              <a:avLst/>
            </a:prstGeom>
            <a:noFill/>
          </p:spPr>
          <p:txBody>
            <a:bodyPr wrap="square" rtlCol="0">
              <a:spAutoFit/>
            </a:bodyPr>
            <a:lstStyle/>
            <a:p>
              <a:r>
                <a:rPr kumimoji="1" lang="ja-JP" altLang="en-US" sz="3600" b="1" dirty="0" smtClean="0">
                  <a:latin typeface="メイリオ" panose="020B0604030504040204" pitchFamily="50" charset="-128"/>
                  <a:ea typeface="メイリオ" panose="020B0604030504040204" pitchFamily="50" charset="-128"/>
                </a:rPr>
                <a:t>▲ヒートスポットの検出</a:t>
              </a:r>
              <a:endParaRPr kumimoji="1" lang="en-US" altLang="ja-JP" sz="3600" b="1" dirty="0" smtClean="0">
                <a:latin typeface="メイリオ" panose="020B0604030504040204" pitchFamily="50" charset="-128"/>
                <a:ea typeface="メイリオ" panose="020B0604030504040204" pitchFamily="50" charset="-128"/>
              </a:endParaRPr>
            </a:p>
          </p:txBody>
        </p:sp>
        <p:sp>
          <p:nvSpPr>
            <p:cNvPr id="141" name="テキスト ボックス 140"/>
            <p:cNvSpPr txBox="1"/>
            <p:nvPr/>
          </p:nvSpPr>
          <p:spPr>
            <a:xfrm>
              <a:off x="18155443" y="25868884"/>
              <a:ext cx="17010927" cy="646331"/>
            </a:xfrm>
            <a:prstGeom prst="rect">
              <a:avLst/>
            </a:prstGeom>
            <a:noFill/>
          </p:spPr>
          <p:txBody>
            <a:bodyPr wrap="square" rtlCol="0">
              <a:spAutoFit/>
            </a:bodyPr>
            <a:lstStyle/>
            <a:p>
              <a:r>
                <a:rPr kumimoji="1" lang="ja-JP" altLang="en-US" sz="3600" b="1" dirty="0" smtClean="0">
                  <a:latin typeface="メイリオ" panose="020B0604030504040204" pitchFamily="50" charset="-128"/>
                  <a:ea typeface="メイリオ" panose="020B0604030504040204" pitchFamily="50" charset="-128"/>
                </a:rPr>
                <a:t>▲写りこむドローンの除去</a:t>
              </a:r>
              <a:endParaRPr kumimoji="1" lang="en-US" altLang="ja-JP" sz="3600" b="1" dirty="0" smtClean="0">
                <a:latin typeface="メイリオ" panose="020B0604030504040204" pitchFamily="50" charset="-128"/>
                <a:ea typeface="メイリオ" panose="020B0604030504040204" pitchFamily="50" charset="-128"/>
              </a:endParaRPr>
            </a:p>
          </p:txBody>
        </p:sp>
      </p:grpSp>
      <p:sp>
        <p:nvSpPr>
          <p:cNvPr id="95" name="正方形/長方形 94"/>
          <p:cNvSpPr/>
          <p:nvPr/>
        </p:nvSpPr>
        <p:spPr>
          <a:xfrm>
            <a:off x="17461784" y="12255193"/>
            <a:ext cx="11667712" cy="26291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2" name="グループ化 101"/>
          <p:cNvGrpSpPr/>
          <p:nvPr/>
        </p:nvGrpSpPr>
        <p:grpSpPr>
          <a:xfrm>
            <a:off x="17336464" y="8783373"/>
            <a:ext cx="11667712" cy="2629106"/>
            <a:chOff x="13492762" y="9119798"/>
            <a:chExt cx="12753135" cy="3580075"/>
          </a:xfrm>
        </p:grpSpPr>
        <p:sp>
          <p:nvSpPr>
            <p:cNvPr id="103" name="正方形/長方形 102"/>
            <p:cNvSpPr/>
            <p:nvPr/>
          </p:nvSpPr>
          <p:spPr>
            <a:xfrm>
              <a:off x="13492762" y="9119798"/>
              <a:ext cx="12753135" cy="35800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4" name="図 10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188496" y="9345177"/>
              <a:ext cx="3367388" cy="3129317"/>
            </a:xfrm>
            <a:prstGeom prst="rect">
              <a:avLst/>
            </a:prstGeom>
          </p:spPr>
        </p:pic>
        <p:pic>
          <p:nvPicPr>
            <p:cNvPr id="105"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rot="10800000" flipH="1" flipV="1">
              <a:off x="22622171" y="9336660"/>
              <a:ext cx="3216598" cy="3019373"/>
            </a:xfrm>
            <a:prstGeom prst="rect">
              <a:avLst/>
            </a:prstGeom>
            <a:noFill/>
            <a:extLst>
              <a:ext uri="{909E8E84-426E-40DD-AFC4-6F175D3DCCD1}">
                <a14:hiddenFill xmlns:a14="http://schemas.microsoft.com/office/drawing/2010/main">
                  <a:solidFill>
                    <a:srgbClr val="FFFFFF"/>
                  </a:solidFill>
                </a14:hiddenFill>
              </a:ext>
            </a:extLst>
          </p:spPr>
        </p:pic>
        <p:pic>
          <p:nvPicPr>
            <p:cNvPr id="106" name="コンテンツ プレースホルダー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336609" y="9325303"/>
              <a:ext cx="3339398" cy="3120198"/>
            </a:xfrm>
            <a:prstGeom prst="rect">
              <a:avLst/>
            </a:prstGeom>
          </p:spPr>
        </p:pic>
      </p:grpSp>
      <p:sp>
        <p:nvSpPr>
          <p:cNvPr id="112" name="テキスト ボックス 111"/>
          <p:cNvSpPr txBox="1"/>
          <p:nvPr/>
        </p:nvSpPr>
        <p:spPr>
          <a:xfrm>
            <a:off x="21854814" y="11529442"/>
            <a:ext cx="2630848" cy="584775"/>
          </a:xfrm>
          <a:prstGeom prst="rect">
            <a:avLst/>
          </a:prstGeom>
          <a:noFill/>
        </p:spPr>
        <p:txBody>
          <a:bodyPr wrap="none" rtlCol="0">
            <a:spAutoFit/>
          </a:bodyPr>
          <a:lstStyle/>
          <a:p>
            <a:r>
              <a:rPr lang="ja-JP" altLang="ja-JP" sz="3200" dirty="0" smtClean="0">
                <a:latin typeface="メイリオ" panose="020B0604030504040204" pitchFamily="50" charset="-128"/>
                <a:ea typeface="メイリオ" panose="020B0604030504040204" pitchFamily="50" charset="-128"/>
              </a:rPr>
              <a:t>図</a:t>
            </a:r>
            <a:r>
              <a:rPr lang="en-US" altLang="ja-JP" sz="3200" dirty="0">
                <a:latin typeface="メイリオ" panose="020B0604030504040204" pitchFamily="50" charset="-128"/>
                <a:ea typeface="メイリオ" panose="020B0604030504040204" pitchFamily="50" charset="-128"/>
              </a:rPr>
              <a:t>2</a:t>
            </a:r>
            <a:r>
              <a:rPr lang="en-US" altLang="ja-JP" sz="3200" dirty="0" smtClean="0">
                <a:latin typeface="メイリオ" panose="020B0604030504040204" pitchFamily="50" charset="-128"/>
                <a:ea typeface="メイリオ" panose="020B0604030504040204" pitchFamily="50" charset="-128"/>
              </a:rPr>
              <a:t> </a:t>
            </a:r>
            <a:r>
              <a:rPr lang="ja-JP" altLang="en-US" sz="3200" dirty="0">
                <a:latin typeface="メイリオ" panose="020B0604030504040204" pitchFamily="50" charset="-128"/>
                <a:ea typeface="メイリオ" panose="020B0604030504040204" pitchFamily="50" charset="-128"/>
              </a:rPr>
              <a:t>入力</a:t>
            </a:r>
            <a:r>
              <a:rPr lang="ja-JP" altLang="en-US" sz="3200" dirty="0" smtClean="0">
                <a:latin typeface="メイリオ" panose="020B0604030504040204" pitchFamily="50" charset="-128"/>
                <a:ea typeface="メイリオ" panose="020B0604030504040204" pitchFamily="50" charset="-128"/>
              </a:rPr>
              <a:t>画像</a:t>
            </a:r>
            <a:endParaRPr kumimoji="1" lang="ja-JP" altLang="en-US" sz="3200" dirty="0"/>
          </a:p>
        </p:txBody>
      </p:sp>
      <p:sp>
        <p:nvSpPr>
          <p:cNvPr id="118" name="テキスト ボックス 117"/>
          <p:cNvSpPr txBox="1"/>
          <p:nvPr/>
        </p:nvSpPr>
        <p:spPr>
          <a:xfrm>
            <a:off x="21712945" y="18175640"/>
            <a:ext cx="3861955" cy="584775"/>
          </a:xfrm>
          <a:prstGeom prst="rect">
            <a:avLst/>
          </a:prstGeom>
          <a:noFill/>
        </p:spPr>
        <p:txBody>
          <a:bodyPr wrap="none" rtlCol="0">
            <a:spAutoFit/>
          </a:bodyPr>
          <a:lstStyle/>
          <a:p>
            <a:r>
              <a:rPr lang="ja-JP" altLang="ja-JP" sz="3200" dirty="0" smtClean="0">
                <a:latin typeface="メイリオ" panose="020B0604030504040204" pitchFamily="50" charset="-128"/>
                <a:ea typeface="メイリオ" panose="020B0604030504040204" pitchFamily="50" charset="-128"/>
              </a:rPr>
              <a:t>図</a:t>
            </a:r>
            <a:r>
              <a:rPr lang="en-US" altLang="ja-JP" sz="3200" dirty="0">
                <a:latin typeface="メイリオ" panose="020B0604030504040204" pitchFamily="50" charset="-128"/>
                <a:ea typeface="メイリオ" panose="020B0604030504040204" pitchFamily="50" charset="-128"/>
              </a:rPr>
              <a:t>4</a:t>
            </a:r>
            <a:r>
              <a:rPr lang="ja-JP" altLang="en-US" sz="3200" dirty="0" smtClean="0">
                <a:latin typeface="メイリオ" panose="020B0604030504040204" pitchFamily="50" charset="-128"/>
                <a:ea typeface="メイリオ" panose="020B0604030504040204" pitchFamily="50" charset="-128"/>
              </a:rPr>
              <a:t> </a:t>
            </a:r>
            <a:r>
              <a:rPr lang="ja-JP" altLang="en-US" sz="3200" dirty="0">
                <a:latin typeface="メイリオ" panose="020B0604030504040204" pitchFamily="50" charset="-128"/>
                <a:ea typeface="メイリオ" panose="020B0604030504040204" pitchFamily="50" charset="-128"/>
              </a:rPr>
              <a:t>二値化</a:t>
            </a:r>
            <a:r>
              <a:rPr lang="ja-JP" altLang="en-US" sz="3200" dirty="0" smtClean="0">
                <a:latin typeface="メイリオ" panose="020B0604030504040204" pitchFamily="50" charset="-128"/>
                <a:ea typeface="メイリオ" panose="020B0604030504040204" pitchFamily="50" charset="-128"/>
              </a:rPr>
              <a:t>した画像</a:t>
            </a:r>
            <a:endParaRPr kumimoji="1" lang="ja-JP" altLang="en-US" sz="3200" dirty="0"/>
          </a:p>
        </p:txBody>
      </p:sp>
      <p:sp>
        <p:nvSpPr>
          <p:cNvPr id="33" name="テキスト ボックス 32"/>
          <p:cNvSpPr txBox="1"/>
          <p:nvPr/>
        </p:nvSpPr>
        <p:spPr>
          <a:xfrm>
            <a:off x="62500" y="8261167"/>
            <a:ext cx="9491287" cy="1015663"/>
          </a:xfrm>
          <a:prstGeom prst="rect">
            <a:avLst/>
          </a:prstGeom>
          <a:noFill/>
        </p:spPr>
        <p:txBody>
          <a:bodyPr wrap="square" rtlCol="0">
            <a:spAutoFit/>
          </a:bodyPr>
          <a:lstStyle/>
          <a:p>
            <a:r>
              <a:rPr kumimoji="1" lang="ja-JP" altLang="en-US" sz="6000" dirty="0" smtClean="0">
                <a:latin typeface="メイリオ" panose="020B0604030504040204" pitchFamily="50" charset="-128"/>
                <a:ea typeface="メイリオ" panose="020B0604030504040204" pitchFamily="50" charset="-128"/>
              </a:rPr>
              <a:t>■画像処理</a:t>
            </a:r>
            <a:endParaRPr kumimoji="1" lang="ja-JP" altLang="en-US" sz="6000" dirty="0">
              <a:latin typeface="メイリオ" panose="020B0604030504040204" pitchFamily="50" charset="-128"/>
              <a:ea typeface="メイリオ" panose="020B0604030504040204" pitchFamily="50" charset="-128"/>
            </a:endParaRPr>
          </a:p>
        </p:txBody>
      </p:sp>
      <p:sp>
        <p:nvSpPr>
          <p:cNvPr id="119" name="テキスト ボックス 118"/>
          <p:cNvSpPr txBox="1"/>
          <p:nvPr/>
        </p:nvSpPr>
        <p:spPr>
          <a:xfrm>
            <a:off x="21681769" y="23131587"/>
            <a:ext cx="3591048" cy="584775"/>
          </a:xfrm>
          <a:prstGeom prst="rect">
            <a:avLst/>
          </a:prstGeom>
          <a:noFill/>
        </p:spPr>
        <p:txBody>
          <a:bodyPr wrap="none" rtlCol="0">
            <a:spAutoFit/>
          </a:bodyPr>
          <a:lstStyle/>
          <a:p>
            <a:r>
              <a:rPr lang="ja-JP" altLang="en-US" sz="3200" dirty="0" smtClean="0">
                <a:latin typeface="メイリオ" panose="020B0604030504040204" pitchFamily="50" charset="-128"/>
                <a:ea typeface="メイリオ" panose="020B0604030504040204" pitchFamily="50" charset="-128"/>
              </a:rPr>
              <a:t>図</a:t>
            </a:r>
            <a:r>
              <a:rPr lang="en-US" altLang="ja-JP" sz="3200" dirty="0">
                <a:latin typeface="メイリオ" panose="020B0604030504040204" pitchFamily="50" charset="-128"/>
                <a:ea typeface="メイリオ" panose="020B0604030504040204" pitchFamily="50" charset="-128"/>
              </a:rPr>
              <a:t>5</a:t>
            </a:r>
            <a:r>
              <a:rPr lang="ja-JP" altLang="en-US" sz="3200" dirty="0" smtClean="0">
                <a:latin typeface="メイリオ" panose="020B0604030504040204" pitchFamily="50" charset="-128"/>
                <a:ea typeface="メイリオ" panose="020B0604030504040204" pitchFamily="50" charset="-128"/>
              </a:rPr>
              <a:t>  合成した画像</a:t>
            </a:r>
            <a:endParaRPr lang="ja-JP" altLang="en-US" sz="3200" dirty="0">
              <a:latin typeface="メイリオ" panose="020B0604030504040204" pitchFamily="50" charset="-128"/>
              <a:ea typeface="メイリオ" panose="020B0604030504040204" pitchFamily="50" charset="-128"/>
            </a:endParaRPr>
          </a:p>
        </p:txBody>
      </p:sp>
      <p:sp>
        <p:nvSpPr>
          <p:cNvPr id="39" name="テキスト ボックス 38"/>
          <p:cNvSpPr txBox="1"/>
          <p:nvPr/>
        </p:nvSpPr>
        <p:spPr>
          <a:xfrm>
            <a:off x="3720100" y="7958370"/>
            <a:ext cx="12910794" cy="3416320"/>
          </a:xfrm>
          <a:prstGeom prst="rect">
            <a:avLst/>
          </a:prstGeom>
          <a:noFill/>
        </p:spPr>
        <p:txBody>
          <a:bodyPr wrap="square" rtlCol="0">
            <a:spAutoFit/>
          </a:bodyPr>
          <a:lstStyle/>
          <a:p>
            <a:endParaRPr kumimoji="1" lang="en-US" altLang="ja-JP" sz="3600" dirty="0" smtClean="0">
              <a:latin typeface="メイリオ" panose="020B0604030504040204" pitchFamily="50" charset="-128"/>
              <a:ea typeface="メイリオ" panose="020B0604030504040204" pitchFamily="50" charset="-128"/>
            </a:endParaRPr>
          </a:p>
          <a:p>
            <a:endParaRPr kumimoji="1" lang="en-US" altLang="ja-JP" sz="3600" dirty="0">
              <a:latin typeface="メイリオ" panose="020B0604030504040204" pitchFamily="50" charset="-128"/>
              <a:ea typeface="メイリオ" panose="020B0604030504040204" pitchFamily="50" charset="-128"/>
            </a:endParaRPr>
          </a:p>
          <a:p>
            <a:r>
              <a:rPr kumimoji="1" lang="ja-JP" altLang="en-US" sz="3600" dirty="0" smtClean="0">
                <a:latin typeface="メイリオ" panose="020B0604030504040204" pitchFamily="50" charset="-128"/>
                <a:ea typeface="メイリオ" panose="020B0604030504040204" pitchFamily="50" charset="-128"/>
              </a:rPr>
              <a:t>一枚の</a:t>
            </a:r>
            <a:r>
              <a:rPr kumimoji="1" lang="ja-JP" altLang="en-US" sz="3600" dirty="0">
                <a:latin typeface="メイリオ" panose="020B0604030504040204" pitchFamily="50" charset="-128"/>
                <a:ea typeface="メイリオ" panose="020B0604030504040204" pitchFamily="50" charset="-128"/>
              </a:rPr>
              <a:t>画像に</a:t>
            </a:r>
            <a:r>
              <a:rPr kumimoji="1" lang="ja-JP" altLang="en-US" sz="3600" dirty="0" smtClean="0">
                <a:latin typeface="メイリオ" panose="020B0604030504040204" pitchFamily="50" charset="-128"/>
                <a:ea typeface="メイリオ" panose="020B0604030504040204" pitchFamily="50" charset="-128"/>
              </a:rPr>
              <a:t>対し違う方向から</a:t>
            </a:r>
            <a:r>
              <a:rPr kumimoji="1" lang="en-US" altLang="ja-JP" sz="3600" dirty="0" smtClean="0">
                <a:latin typeface="メイリオ" panose="020B0604030504040204" pitchFamily="50" charset="-128"/>
                <a:ea typeface="メイリオ" panose="020B0604030504040204" pitchFamily="50" charset="-128"/>
              </a:rPr>
              <a:t>3</a:t>
            </a:r>
            <a:r>
              <a:rPr kumimoji="1" lang="ja-JP" altLang="en-US" sz="3600" dirty="0" smtClean="0">
                <a:latin typeface="メイリオ" panose="020B0604030504040204" pitchFamily="50" charset="-128"/>
                <a:ea typeface="メイリオ" panose="020B0604030504040204" pitchFamily="50" charset="-128"/>
              </a:rPr>
              <a:t>枚撮影した赤外線画像を用意する</a:t>
            </a:r>
            <a:r>
              <a:rPr kumimoji="1" lang="en-US" altLang="ja-JP" sz="3600" dirty="0" smtClean="0">
                <a:latin typeface="メイリオ" panose="020B0604030504040204" pitchFamily="50" charset="-128"/>
                <a:ea typeface="メイリオ" panose="020B0604030504040204" pitchFamily="50" charset="-128"/>
              </a:rPr>
              <a:t>(0~255</a:t>
            </a:r>
            <a:r>
              <a:rPr kumimoji="1" lang="ja-JP" altLang="en-US" sz="3600" dirty="0" smtClean="0">
                <a:latin typeface="メイリオ" panose="020B0604030504040204" pitchFamily="50" charset="-128"/>
                <a:ea typeface="メイリオ" panose="020B0604030504040204" pitchFamily="50" charset="-128"/>
              </a:rPr>
              <a:t>の範囲でオートスケールで撮影された熱画像データ</a:t>
            </a:r>
            <a:r>
              <a:rPr kumimoji="1" lang="en-US" altLang="ja-JP" sz="3600" dirty="0" smtClean="0">
                <a:latin typeface="メイリオ" panose="020B0604030504040204" pitchFamily="50" charset="-128"/>
                <a:ea typeface="メイリオ" panose="020B0604030504040204" pitchFamily="50" charset="-128"/>
              </a:rPr>
              <a:t>).</a:t>
            </a:r>
            <a:r>
              <a:rPr kumimoji="1" lang="ja-JP" altLang="en-US" sz="3600" dirty="0" smtClean="0">
                <a:latin typeface="メイリオ" panose="020B0604030504040204" pitchFamily="50" charset="-128"/>
                <a:ea typeface="メイリオ" panose="020B0604030504040204" pitchFamily="50" charset="-128"/>
              </a:rPr>
              <a:t>ヒートスポットを</a:t>
            </a:r>
            <a:r>
              <a:rPr kumimoji="1" lang="ja-JP" altLang="en-US" sz="3600" dirty="0" smtClean="0">
                <a:latin typeface="メイリオ" panose="020B0604030504040204" pitchFamily="50" charset="-128"/>
                <a:ea typeface="メイリオ" panose="020B0604030504040204" pitchFamily="50" charset="-128"/>
              </a:rPr>
              <a:t>黒として抽出するために</a:t>
            </a:r>
            <a:r>
              <a:rPr kumimoji="1" lang="ja-JP" altLang="en-US" sz="3600" dirty="0">
                <a:latin typeface="メイリオ" panose="020B0604030504040204" pitchFamily="50" charset="-128"/>
                <a:ea typeface="メイリオ" panose="020B0604030504040204" pitchFamily="50" charset="-128"/>
              </a:rPr>
              <a:t>白黒</a:t>
            </a:r>
            <a:r>
              <a:rPr kumimoji="1" lang="ja-JP" altLang="en-US" sz="3600" dirty="0" smtClean="0">
                <a:latin typeface="メイリオ" panose="020B0604030504040204" pitchFamily="50" charset="-128"/>
                <a:ea typeface="メイリオ" panose="020B0604030504040204" pitchFamily="50" charset="-128"/>
              </a:rPr>
              <a:t>を反転させる</a:t>
            </a:r>
            <a:r>
              <a:rPr kumimoji="1" lang="en-US" altLang="ja-JP" sz="3600" dirty="0" smtClean="0">
                <a:latin typeface="メイリオ" panose="020B0604030504040204" pitchFamily="50" charset="-128"/>
                <a:ea typeface="メイリオ" panose="020B0604030504040204" pitchFamily="50" charset="-128"/>
              </a:rPr>
              <a:t>.</a:t>
            </a:r>
          </a:p>
        </p:txBody>
      </p:sp>
      <p:sp>
        <p:nvSpPr>
          <p:cNvPr id="34" name="正方形/長方形 33"/>
          <p:cNvSpPr/>
          <p:nvPr/>
        </p:nvSpPr>
        <p:spPr>
          <a:xfrm>
            <a:off x="17461784" y="15489113"/>
            <a:ext cx="11667712" cy="26424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p:cNvSpPr txBox="1"/>
          <p:nvPr/>
        </p:nvSpPr>
        <p:spPr>
          <a:xfrm>
            <a:off x="21304744" y="14919769"/>
            <a:ext cx="4678356" cy="584775"/>
          </a:xfrm>
          <a:prstGeom prst="rect">
            <a:avLst/>
          </a:prstGeom>
          <a:noFill/>
        </p:spPr>
        <p:txBody>
          <a:bodyPr wrap="square" rtlCol="0">
            <a:spAutoFit/>
          </a:bodyPr>
          <a:lstStyle/>
          <a:p>
            <a:r>
              <a:rPr lang="ja-JP" altLang="ja-JP" sz="3200" dirty="0" smtClean="0">
                <a:latin typeface="メイリオ" panose="020B0604030504040204" pitchFamily="50" charset="-128"/>
                <a:ea typeface="メイリオ" panose="020B0604030504040204" pitchFamily="50" charset="-128"/>
              </a:rPr>
              <a:t>図</a:t>
            </a:r>
            <a:r>
              <a:rPr lang="en-US" altLang="ja-JP" sz="3200" dirty="0">
                <a:latin typeface="メイリオ" panose="020B0604030504040204" pitchFamily="50" charset="-128"/>
                <a:ea typeface="メイリオ" panose="020B0604030504040204" pitchFamily="50" charset="-128"/>
              </a:rPr>
              <a:t>3</a:t>
            </a:r>
            <a:r>
              <a:rPr lang="ja-JP" altLang="en-US" sz="3200" dirty="0" smtClean="0">
                <a:latin typeface="メイリオ" panose="020B0604030504040204" pitchFamily="50" charset="-128"/>
                <a:ea typeface="メイリオ" panose="020B0604030504040204" pitchFamily="50" charset="-128"/>
              </a:rPr>
              <a:t> 射影変換した画像</a:t>
            </a:r>
            <a:r>
              <a:rPr lang="ja-JP" altLang="ja-JP" sz="3200" dirty="0">
                <a:latin typeface="メイリオ" panose="020B0604030504040204" pitchFamily="50" charset="-128"/>
                <a:ea typeface="メイリオ" panose="020B0604030504040204" pitchFamily="50" charset="-128"/>
              </a:rPr>
              <a:t>　</a:t>
            </a:r>
            <a:r>
              <a:rPr lang="ja-JP" altLang="en-US" sz="3200" dirty="0">
                <a:latin typeface="メイリオ" panose="020B0604030504040204" pitchFamily="50" charset="-128"/>
                <a:ea typeface="メイリオ" panose="020B0604030504040204" pitchFamily="50" charset="-128"/>
              </a:rPr>
              <a:t>　　</a:t>
            </a:r>
            <a:r>
              <a:rPr lang="ja-JP" altLang="en-US" sz="3200" dirty="0" smtClean="0">
                <a:latin typeface="メイリオ" panose="020B0604030504040204" pitchFamily="50" charset="-128"/>
                <a:ea typeface="メイリオ" panose="020B0604030504040204" pitchFamily="50" charset="-128"/>
              </a:rPr>
              <a:t>      　　　　　　　　　　　　　　　　　　　　　　　　　　　　　　</a:t>
            </a:r>
            <a:endParaRPr lang="ja-JP" altLang="ja-JP" sz="3200" dirty="0">
              <a:latin typeface="メイリオ" panose="020B0604030504040204" pitchFamily="50" charset="-128"/>
              <a:ea typeface="メイリオ" panose="020B0604030504040204" pitchFamily="50" charset="-128"/>
            </a:endParaRPr>
          </a:p>
        </p:txBody>
      </p:sp>
      <p:sp>
        <p:nvSpPr>
          <p:cNvPr id="35" name="正方形/長方形 34"/>
          <p:cNvSpPr/>
          <p:nvPr/>
        </p:nvSpPr>
        <p:spPr>
          <a:xfrm>
            <a:off x="21153749" y="19117711"/>
            <a:ext cx="4829351" cy="398792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上カーブ矢印 125"/>
          <p:cNvSpPr/>
          <p:nvPr/>
        </p:nvSpPr>
        <p:spPr>
          <a:xfrm rot="5400000">
            <a:off x="15174432" y="11105863"/>
            <a:ext cx="2173409" cy="1749260"/>
          </a:xfrm>
          <a:prstGeom prst="curvedUp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8" name="上カーブ矢印 127"/>
          <p:cNvSpPr/>
          <p:nvPr/>
        </p:nvSpPr>
        <p:spPr>
          <a:xfrm rot="5400000">
            <a:off x="15174432" y="14563373"/>
            <a:ext cx="2173409" cy="1749260"/>
          </a:xfrm>
          <a:prstGeom prst="curvedUp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0" name="上カーブ矢印 129"/>
          <p:cNvSpPr/>
          <p:nvPr/>
        </p:nvSpPr>
        <p:spPr>
          <a:xfrm rot="5400000">
            <a:off x="15467579" y="17879489"/>
            <a:ext cx="2173409" cy="1749260"/>
          </a:xfrm>
          <a:prstGeom prst="curvedUp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5" name="テキスト ボックス 124"/>
          <p:cNvSpPr txBox="1"/>
          <p:nvPr/>
        </p:nvSpPr>
        <p:spPr>
          <a:xfrm>
            <a:off x="3808565" y="11622399"/>
            <a:ext cx="11588202" cy="1200329"/>
          </a:xfrm>
          <a:prstGeom prst="rect">
            <a:avLst/>
          </a:prstGeom>
          <a:noFill/>
        </p:spPr>
        <p:txBody>
          <a:bodyPr wrap="square" rtlCol="0">
            <a:spAutoFit/>
          </a:bodyPr>
          <a:lstStyle/>
          <a:p>
            <a:r>
              <a:rPr kumimoji="1" lang="en-US" altLang="ja-JP" sz="3600" dirty="0" smtClean="0">
                <a:latin typeface="メイリオ" panose="020B0604030504040204" pitchFamily="50" charset="-128"/>
                <a:ea typeface="メイリオ" panose="020B0604030504040204" pitchFamily="50" charset="-128"/>
              </a:rPr>
              <a:t>3</a:t>
            </a:r>
            <a:r>
              <a:rPr kumimoji="1" lang="ja-JP" altLang="en-US" sz="3600" dirty="0">
                <a:latin typeface="メイリオ" panose="020B0604030504040204" pitchFamily="50" charset="-128"/>
                <a:ea typeface="メイリオ" panose="020B0604030504040204" pitchFamily="50" charset="-128"/>
              </a:rPr>
              <a:t>枚</a:t>
            </a:r>
            <a:r>
              <a:rPr kumimoji="1" lang="ja-JP" altLang="en-US" sz="3600" dirty="0" smtClean="0">
                <a:latin typeface="メイリオ" panose="020B0604030504040204" pitchFamily="50" charset="-128"/>
                <a:ea typeface="メイリオ" panose="020B0604030504040204" pitchFamily="50" charset="-128"/>
              </a:rPr>
              <a:t>の画像を合成</a:t>
            </a:r>
            <a:r>
              <a:rPr kumimoji="1" lang="ja-JP" altLang="en-US" sz="3600" dirty="0">
                <a:latin typeface="メイリオ" panose="020B0604030504040204" pitchFamily="50" charset="-128"/>
                <a:ea typeface="メイリオ" panose="020B0604030504040204" pitchFamily="50" charset="-128"/>
              </a:rPr>
              <a:t>するため</a:t>
            </a:r>
            <a:r>
              <a:rPr kumimoji="1" lang="ja-JP" altLang="en-US" sz="3600" dirty="0" smtClean="0">
                <a:latin typeface="メイリオ" panose="020B0604030504040204" pitchFamily="50" charset="-128"/>
                <a:ea typeface="メイリオ" panose="020B0604030504040204" pitchFamily="50" charset="-128"/>
              </a:rPr>
              <a:t>に</a:t>
            </a:r>
            <a:r>
              <a:rPr kumimoji="1" lang="en-US" altLang="ja-JP" sz="3600" dirty="0" smtClean="0">
                <a:latin typeface="メイリオ" panose="020B0604030504040204" pitchFamily="50" charset="-128"/>
                <a:ea typeface="メイリオ" panose="020B0604030504040204" pitchFamily="50" charset="-128"/>
              </a:rPr>
              <a:t>,</a:t>
            </a:r>
            <a:r>
              <a:rPr kumimoji="1" lang="ja-JP" altLang="en-US" sz="3600" dirty="0">
                <a:latin typeface="メイリオ" panose="020B0604030504040204" pitchFamily="50" charset="-128"/>
                <a:ea typeface="メイリオ" panose="020B0604030504040204" pitchFamily="50" charset="-128"/>
              </a:rPr>
              <a:t>正面方向</a:t>
            </a:r>
            <a:r>
              <a:rPr kumimoji="1" lang="ja-JP" altLang="en-US" sz="3600" dirty="0" smtClean="0">
                <a:latin typeface="メイリオ" panose="020B0604030504040204" pitchFamily="50" charset="-128"/>
                <a:ea typeface="メイリオ" panose="020B0604030504040204" pitchFamily="50" charset="-128"/>
              </a:rPr>
              <a:t>にそれぞれ射影変換する</a:t>
            </a:r>
            <a:r>
              <a:rPr kumimoji="1" lang="en-US" altLang="ja-JP" sz="3600" dirty="0" smtClean="0">
                <a:latin typeface="メイリオ" panose="020B0604030504040204" pitchFamily="50" charset="-128"/>
                <a:ea typeface="メイリオ" panose="020B0604030504040204" pitchFamily="50" charset="-128"/>
              </a:rPr>
              <a:t>.</a:t>
            </a:r>
            <a:endParaRPr kumimoji="1" lang="en-US" altLang="ja-JP" sz="3600" dirty="0">
              <a:latin typeface="メイリオ" panose="020B0604030504040204" pitchFamily="50" charset="-128"/>
              <a:ea typeface="メイリオ" panose="020B0604030504040204" pitchFamily="50" charset="-128"/>
            </a:endParaRPr>
          </a:p>
        </p:txBody>
      </p:sp>
      <p:sp>
        <p:nvSpPr>
          <p:cNvPr id="81" name="テキスト ボックス 80"/>
          <p:cNvSpPr txBox="1"/>
          <p:nvPr/>
        </p:nvSpPr>
        <p:spPr>
          <a:xfrm>
            <a:off x="334927" y="37799769"/>
            <a:ext cx="5105400" cy="1015663"/>
          </a:xfrm>
          <a:prstGeom prst="rect">
            <a:avLst/>
          </a:prstGeom>
          <a:noFill/>
        </p:spPr>
        <p:txBody>
          <a:bodyPr wrap="square" rtlCol="0">
            <a:spAutoFit/>
          </a:bodyPr>
          <a:lstStyle/>
          <a:p>
            <a:r>
              <a:rPr kumimoji="1" lang="ja-JP" altLang="en-US" sz="6000" dirty="0" smtClean="0">
                <a:latin typeface="メイリオ" panose="020B0604030504040204" pitchFamily="50" charset="-128"/>
                <a:ea typeface="メイリオ" panose="020B0604030504040204" pitchFamily="50" charset="-128"/>
              </a:rPr>
              <a:t>■まとめ</a:t>
            </a:r>
            <a:endParaRPr kumimoji="1" lang="ja-JP" altLang="en-US" sz="6000" dirty="0">
              <a:latin typeface="メイリオ" panose="020B0604030504040204" pitchFamily="50" charset="-128"/>
              <a:ea typeface="メイリオ" panose="020B0604030504040204" pitchFamily="50" charset="-128"/>
            </a:endParaRPr>
          </a:p>
        </p:txBody>
      </p:sp>
      <p:sp>
        <p:nvSpPr>
          <p:cNvPr id="82" name="テキスト ボックス 81"/>
          <p:cNvSpPr txBox="1"/>
          <p:nvPr/>
        </p:nvSpPr>
        <p:spPr>
          <a:xfrm>
            <a:off x="15523260" y="37793801"/>
            <a:ext cx="5105400" cy="1015663"/>
          </a:xfrm>
          <a:prstGeom prst="rect">
            <a:avLst/>
          </a:prstGeom>
          <a:noFill/>
        </p:spPr>
        <p:txBody>
          <a:bodyPr wrap="square" rtlCol="0">
            <a:spAutoFit/>
          </a:bodyPr>
          <a:lstStyle/>
          <a:p>
            <a:r>
              <a:rPr kumimoji="1" lang="ja-JP" altLang="en-US" sz="6000" dirty="0" smtClean="0">
                <a:latin typeface="メイリオ" panose="020B0604030504040204" pitchFamily="50" charset="-128"/>
                <a:ea typeface="メイリオ" panose="020B0604030504040204" pitchFamily="50" charset="-128"/>
              </a:rPr>
              <a:t>■今後の課題</a:t>
            </a:r>
            <a:endParaRPr kumimoji="1" lang="ja-JP" altLang="en-US" sz="6000" dirty="0">
              <a:latin typeface="メイリオ" panose="020B0604030504040204" pitchFamily="50" charset="-128"/>
              <a:ea typeface="メイリオ" panose="020B0604030504040204" pitchFamily="50" charset="-128"/>
            </a:endParaRPr>
          </a:p>
        </p:txBody>
      </p:sp>
      <p:pic>
        <p:nvPicPr>
          <p:cNvPr id="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423512" y="12424198"/>
            <a:ext cx="10065687" cy="2434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52685" y="15542811"/>
            <a:ext cx="10685910" cy="2632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457165" y="19411475"/>
            <a:ext cx="4222517" cy="3400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テキスト ボックス 108"/>
          <p:cNvSpPr txBox="1"/>
          <p:nvPr/>
        </p:nvSpPr>
        <p:spPr>
          <a:xfrm>
            <a:off x="417987" y="19411475"/>
            <a:ext cx="11588202" cy="1200329"/>
          </a:xfrm>
          <a:prstGeom prst="rect">
            <a:avLst/>
          </a:prstGeom>
          <a:noFill/>
        </p:spPr>
        <p:txBody>
          <a:bodyPr wrap="square" rtlCol="0">
            <a:spAutoFit/>
          </a:bodyPr>
          <a:lstStyle/>
          <a:p>
            <a:r>
              <a:rPr kumimoji="1" lang="ja-JP" altLang="en-US" sz="3600" dirty="0" smtClean="0">
                <a:latin typeface="メイリオ" panose="020B0604030504040204" pitchFamily="50" charset="-128"/>
                <a:ea typeface="メイリオ" panose="020B0604030504040204" pitchFamily="50" charset="-128"/>
              </a:rPr>
              <a:t>三枚の画像の</a:t>
            </a:r>
            <a:r>
              <a:rPr kumimoji="1" lang="en-US" altLang="ja-JP" sz="3600" dirty="0" smtClean="0">
                <a:latin typeface="メイリオ" panose="020B0604030504040204" pitchFamily="50" charset="-128"/>
                <a:ea typeface="メイリオ" panose="020B0604030504040204" pitchFamily="50" charset="-128"/>
              </a:rPr>
              <a:t>&amp;</a:t>
            </a:r>
            <a:r>
              <a:rPr kumimoji="1" lang="ja-JP" altLang="en-US" sz="3600" dirty="0" smtClean="0">
                <a:latin typeface="メイリオ" panose="020B0604030504040204" pitchFamily="50" charset="-128"/>
                <a:ea typeface="メイリオ" panose="020B0604030504040204" pitchFamily="50" charset="-128"/>
              </a:rPr>
              <a:t>を取り共通部分を残す．黒く出力されている箇所</a:t>
            </a:r>
            <a:r>
              <a:rPr kumimoji="1" lang="ja-JP" altLang="en-US" sz="3600" dirty="0" smtClean="0">
                <a:latin typeface="メイリオ" panose="020B0604030504040204" pitchFamily="50" charset="-128"/>
                <a:ea typeface="メイリオ" panose="020B0604030504040204" pitchFamily="50" charset="-128"/>
              </a:rPr>
              <a:t>がヒートスポットで</a:t>
            </a:r>
            <a:r>
              <a:rPr kumimoji="1" lang="ja-JP" altLang="en-US" sz="3600" dirty="0" smtClean="0">
                <a:latin typeface="メイリオ" panose="020B0604030504040204" pitchFamily="50" charset="-128"/>
                <a:ea typeface="メイリオ" panose="020B0604030504040204" pitchFamily="50" charset="-128"/>
              </a:rPr>
              <a:t>ある．</a:t>
            </a:r>
            <a:endParaRPr kumimoji="1" lang="en-US" altLang="ja-JP" sz="3600" dirty="0">
              <a:latin typeface="メイリオ" panose="020B0604030504040204" pitchFamily="50" charset="-128"/>
              <a:ea typeface="メイリオ" panose="020B0604030504040204" pitchFamily="50" charset="-128"/>
            </a:endParaRPr>
          </a:p>
        </p:txBody>
      </p:sp>
      <p:sp>
        <p:nvSpPr>
          <p:cNvPr id="113" name="テキスト ボックス 112"/>
          <p:cNvSpPr txBox="1"/>
          <p:nvPr/>
        </p:nvSpPr>
        <p:spPr>
          <a:xfrm>
            <a:off x="311837" y="22129519"/>
            <a:ext cx="17987985" cy="7294305"/>
          </a:xfrm>
          <a:prstGeom prst="rect">
            <a:avLst/>
          </a:prstGeom>
          <a:noFill/>
        </p:spPr>
        <p:txBody>
          <a:bodyPr wrap="square" rtlCol="0">
            <a:spAutoFit/>
          </a:bodyPr>
          <a:lstStyle/>
          <a:p>
            <a:endParaRPr kumimoji="1" lang="en-US" altLang="ja-JP" sz="3600" dirty="0" smtClean="0">
              <a:latin typeface="メイリオ" panose="020B0604030504040204" pitchFamily="50" charset="-128"/>
              <a:ea typeface="メイリオ" panose="020B0604030504040204" pitchFamily="50" charset="-128"/>
            </a:endParaRPr>
          </a:p>
          <a:p>
            <a:endParaRPr kumimoji="1" lang="en-US" altLang="ja-JP" sz="3600" dirty="0">
              <a:latin typeface="メイリオ" panose="020B0604030504040204" pitchFamily="50" charset="-128"/>
              <a:ea typeface="メイリオ" panose="020B0604030504040204" pitchFamily="50" charset="-128"/>
            </a:endParaRPr>
          </a:p>
          <a:p>
            <a:endParaRPr kumimoji="1" lang="en-US" altLang="ja-JP" sz="3600" dirty="0" smtClean="0">
              <a:latin typeface="メイリオ" panose="020B0604030504040204" pitchFamily="50" charset="-128"/>
              <a:ea typeface="メイリオ" panose="020B0604030504040204" pitchFamily="50" charset="-128"/>
            </a:endParaRPr>
          </a:p>
          <a:p>
            <a:endParaRPr kumimoji="1" lang="en-US" altLang="ja-JP" sz="3600" dirty="0" smtClean="0">
              <a:latin typeface="メイリオ" panose="020B0604030504040204" pitchFamily="50" charset="-128"/>
              <a:ea typeface="メイリオ" panose="020B0604030504040204" pitchFamily="50" charset="-128"/>
            </a:endParaRPr>
          </a:p>
          <a:p>
            <a:endParaRPr kumimoji="1" lang="en-US" altLang="ja-JP" sz="3600" dirty="0">
              <a:latin typeface="メイリオ" panose="020B0604030504040204" pitchFamily="50" charset="-128"/>
              <a:ea typeface="メイリオ" panose="020B0604030504040204" pitchFamily="50" charset="-128"/>
            </a:endParaRPr>
          </a:p>
          <a:p>
            <a:r>
              <a:rPr kumimoji="1" lang="en-US" altLang="ja-JP" sz="3600" dirty="0" smtClean="0">
                <a:latin typeface="メイリオ" panose="020B0604030504040204" pitchFamily="50" charset="-128"/>
                <a:ea typeface="メイリオ" panose="020B0604030504040204" pitchFamily="50" charset="-128"/>
              </a:rPr>
              <a:t>2016</a:t>
            </a:r>
            <a:r>
              <a:rPr kumimoji="1" lang="ja-JP" altLang="en-US" sz="3600" dirty="0" smtClean="0">
                <a:latin typeface="メイリオ" panose="020B0604030504040204" pitchFamily="50" charset="-128"/>
                <a:ea typeface="メイリオ" panose="020B0604030504040204" pitchFamily="50" charset="-128"/>
              </a:rPr>
              <a:t>年</a:t>
            </a:r>
            <a:r>
              <a:rPr kumimoji="1" lang="en-US" altLang="ja-JP" sz="3600" dirty="0" smtClean="0">
                <a:latin typeface="メイリオ" panose="020B0604030504040204" pitchFamily="50" charset="-128"/>
                <a:ea typeface="メイリオ" panose="020B0604030504040204" pitchFamily="50" charset="-128"/>
              </a:rPr>
              <a:t>10</a:t>
            </a:r>
            <a:r>
              <a:rPr kumimoji="1" lang="ja-JP" altLang="en-US" sz="3600" dirty="0" smtClean="0">
                <a:latin typeface="メイリオ" panose="020B0604030504040204" pitchFamily="50" charset="-128"/>
                <a:ea typeface="メイリオ" panose="020B0604030504040204" pitchFamily="50" charset="-128"/>
              </a:rPr>
              <a:t>月</a:t>
            </a:r>
            <a:r>
              <a:rPr kumimoji="1" lang="en-US" altLang="ja-JP" sz="3600" dirty="0" smtClean="0">
                <a:latin typeface="メイリオ" panose="020B0604030504040204" pitchFamily="50" charset="-128"/>
                <a:ea typeface="メイリオ" panose="020B0604030504040204" pitchFamily="50" charset="-128"/>
              </a:rPr>
              <a:t>7</a:t>
            </a:r>
            <a:r>
              <a:rPr kumimoji="1" lang="ja-JP" altLang="en-US" sz="3600" dirty="0" smtClean="0">
                <a:latin typeface="メイリオ" panose="020B0604030504040204" pitchFamily="50" charset="-128"/>
                <a:ea typeface="メイリオ" panose="020B0604030504040204" pitchFamily="50" charset="-128"/>
              </a:rPr>
              <a:t>日と</a:t>
            </a:r>
            <a:r>
              <a:rPr kumimoji="1" lang="en-US" altLang="ja-JP" sz="3600" dirty="0" smtClean="0">
                <a:latin typeface="メイリオ" panose="020B0604030504040204" pitchFamily="50" charset="-128"/>
                <a:ea typeface="メイリオ" panose="020B0604030504040204" pitchFamily="50" charset="-128"/>
              </a:rPr>
              <a:t>10</a:t>
            </a:r>
            <a:r>
              <a:rPr kumimoji="1" lang="ja-JP" altLang="en-US" sz="3600" dirty="0" smtClean="0">
                <a:latin typeface="メイリオ" panose="020B0604030504040204" pitchFamily="50" charset="-128"/>
                <a:ea typeface="メイリオ" panose="020B0604030504040204" pitchFamily="50" charset="-128"/>
              </a:rPr>
              <a:t>月</a:t>
            </a:r>
            <a:r>
              <a:rPr kumimoji="1" lang="en-US" altLang="ja-JP" sz="3600" dirty="0" smtClean="0">
                <a:latin typeface="メイリオ" panose="020B0604030504040204" pitchFamily="50" charset="-128"/>
                <a:ea typeface="メイリオ" panose="020B0604030504040204" pitchFamily="50" charset="-128"/>
              </a:rPr>
              <a:t>24</a:t>
            </a:r>
            <a:r>
              <a:rPr kumimoji="1" lang="ja-JP" altLang="en-US" sz="3600" dirty="0" smtClean="0">
                <a:latin typeface="メイリオ" panose="020B0604030504040204" pitchFamily="50" charset="-128"/>
                <a:ea typeface="メイリオ" panose="020B0604030504040204" pitchFamily="50" charset="-128"/>
              </a:rPr>
              <a:t>日に同じ</a:t>
            </a:r>
            <a:r>
              <a:rPr kumimoji="1" lang="en-US" altLang="ja-JP" sz="3600" dirty="0" smtClean="0">
                <a:latin typeface="メイリオ" panose="020B0604030504040204" pitchFamily="50" charset="-128"/>
                <a:ea typeface="メイリオ" panose="020B0604030504040204" pitchFamily="50" charset="-128"/>
              </a:rPr>
              <a:t>6</a:t>
            </a:r>
            <a:r>
              <a:rPr kumimoji="1" lang="ja-JP" altLang="en-US" sz="3600" dirty="0" smtClean="0">
                <a:latin typeface="メイリオ" panose="020B0604030504040204" pitchFamily="50" charset="-128"/>
                <a:ea typeface="メイリオ" panose="020B0604030504040204" pitchFamily="50" charset="-128"/>
              </a:rPr>
              <a:t>枚のパネルを撮影した赤外線画像の輝度と係数の関係を求め，最小二乗法で近似．</a:t>
            </a:r>
            <a:r>
              <a:rPr kumimoji="1" lang="en-US" altLang="ja-JP" sz="3600" dirty="0" smtClean="0">
                <a:latin typeface="メイリオ" panose="020B0604030504040204" pitchFamily="50" charset="-128"/>
                <a:ea typeface="メイリオ" panose="020B0604030504040204" pitchFamily="50" charset="-128"/>
              </a:rPr>
              <a:t>Ave</a:t>
            </a:r>
            <a:r>
              <a:rPr kumimoji="1" lang="ja-JP" altLang="en-US" sz="3600" dirty="0" smtClean="0">
                <a:latin typeface="メイリオ" panose="020B0604030504040204" pitchFamily="50" charset="-128"/>
                <a:ea typeface="メイリオ" panose="020B0604030504040204" pitchFamily="50" charset="-128"/>
              </a:rPr>
              <a:t>は射影変換後</a:t>
            </a:r>
            <a:r>
              <a:rPr kumimoji="1" lang="ja-JP" altLang="en-US" sz="3600" dirty="0">
                <a:latin typeface="メイリオ" panose="020B0604030504040204" pitchFamily="50" charset="-128"/>
                <a:ea typeface="メイリオ" panose="020B0604030504040204" pitchFamily="50" charset="-128"/>
              </a:rPr>
              <a:t>の輝度．</a:t>
            </a:r>
            <a:endParaRPr kumimoji="1" lang="en-US" altLang="ja-JP" sz="3600" dirty="0" smtClean="0">
              <a:latin typeface="メイリオ" panose="020B0604030504040204" pitchFamily="50" charset="-128"/>
              <a:ea typeface="メイリオ" panose="020B0604030504040204" pitchFamily="50" charset="-128"/>
            </a:endParaRPr>
          </a:p>
          <a:p>
            <a:endParaRPr kumimoji="1" lang="en-US" altLang="ja-JP" sz="3600" dirty="0" smtClean="0">
              <a:latin typeface="メイリオ" panose="020B0604030504040204" pitchFamily="50" charset="-128"/>
              <a:ea typeface="メイリオ" panose="020B0604030504040204" pitchFamily="50" charset="-128"/>
            </a:endParaRPr>
          </a:p>
          <a:p>
            <a:r>
              <a:rPr kumimoji="1" lang="en-US" altLang="ja-JP" sz="3600" dirty="0">
                <a:latin typeface="ＭＳ ゴシック" panose="020B0609070205080204" pitchFamily="49" charset="-128"/>
                <a:ea typeface="ＭＳ ゴシック" panose="020B0609070205080204" pitchFamily="49" charset="-128"/>
              </a:rPr>
              <a:t>k= -</a:t>
            </a:r>
            <a:r>
              <a:rPr kumimoji="1" lang="en-US" altLang="ja-JP" sz="3600" dirty="0" smtClean="0">
                <a:latin typeface="ＭＳ ゴシック" panose="020B0609070205080204" pitchFamily="49" charset="-128"/>
                <a:ea typeface="ＭＳ ゴシック" panose="020B0609070205080204" pitchFamily="49" charset="-128"/>
              </a:rPr>
              <a:t>0.0042Ave </a:t>
            </a:r>
            <a:r>
              <a:rPr kumimoji="1" lang="en-US" altLang="ja-JP" sz="3600" dirty="0">
                <a:latin typeface="ＭＳ ゴシック" panose="020B0609070205080204" pitchFamily="49" charset="-128"/>
                <a:ea typeface="ＭＳ ゴシック" panose="020B0609070205080204" pitchFamily="49" charset="-128"/>
              </a:rPr>
              <a:t>+ </a:t>
            </a:r>
            <a:r>
              <a:rPr kumimoji="1" lang="en-US" altLang="ja-JP" sz="3600" dirty="0" smtClean="0">
                <a:latin typeface="ＭＳ ゴシック" panose="020B0609070205080204" pitchFamily="49" charset="-128"/>
                <a:ea typeface="ＭＳ ゴシック" panose="020B0609070205080204" pitchFamily="49" charset="-128"/>
              </a:rPr>
              <a:t>0.6089</a:t>
            </a:r>
            <a:r>
              <a:rPr kumimoji="1" lang="en-US" altLang="ja-JP" sz="3600" dirty="0">
                <a:latin typeface="ＭＳ ゴシック" panose="020B0609070205080204" pitchFamily="49" charset="-128"/>
                <a:ea typeface="ＭＳ ゴシック" panose="020B0609070205080204" pitchFamily="49" charset="-128"/>
              </a:rPr>
              <a:t>…(2</a:t>
            </a:r>
            <a:r>
              <a:rPr kumimoji="1" lang="en-US" altLang="ja-JP" sz="3600" dirty="0" smtClean="0">
                <a:latin typeface="ＭＳ ゴシック" panose="020B0609070205080204" pitchFamily="49" charset="-128"/>
                <a:ea typeface="ＭＳ ゴシック" panose="020B0609070205080204" pitchFamily="49" charset="-128"/>
              </a:rPr>
              <a:t>)</a:t>
            </a:r>
          </a:p>
          <a:p>
            <a:endParaRPr kumimoji="1" lang="en-US" altLang="ja-JP" sz="3600" dirty="0" smtClean="0">
              <a:latin typeface="ＭＳ ゴシック" panose="020B0609070205080204" pitchFamily="49" charset="-128"/>
              <a:ea typeface="ＭＳ ゴシック" panose="020B0609070205080204" pitchFamily="49" charset="-128"/>
            </a:endParaRPr>
          </a:p>
          <a:p>
            <a:r>
              <a:rPr kumimoji="1" lang="ja-JP" altLang="en-US" sz="3600" dirty="0" smtClean="0">
                <a:latin typeface="メイリオ" panose="020B0604030504040204" pitchFamily="50" charset="-128"/>
                <a:ea typeface="メイリオ" panose="020B0604030504040204" pitchFamily="50" charset="-128"/>
              </a:rPr>
              <a:t>同じ撮影日に撮影した赤外線画像は近い閾値で二値化できていることから，ある日に撮影した画像内のパネルの</a:t>
            </a:r>
            <a:r>
              <a:rPr kumimoji="1" lang="ja-JP" altLang="en-US" sz="3600" dirty="0">
                <a:latin typeface="メイリオ" panose="020B0604030504040204" pitchFamily="50" charset="-128"/>
                <a:ea typeface="メイリオ" panose="020B0604030504040204" pitchFamily="50" charset="-128"/>
              </a:rPr>
              <a:t>輝度</a:t>
            </a:r>
            <a:r>
              <a:rPr kumimoji="1" lang="ja-JP" altLang="en-US" sz="3600" dirty="0" smtClean="0">
                <a:latin typeface="メイリオ" panose="020B0604030504040204" pitchFamily="50" charset="-128"/>
                <a:ea typeface="メイリオ" panose="020B0604030504040204" pitchFamily="50" charset="-128"/>
              </a:rPr>
              <a:t>の平均値を求め，</a:t>
            </a:r>
            <a:r>
              <a:rPr kumimoji="1" lang="en-US" altLang="ja-JP" sz="3600" dirty="0" smtClean="0">
                <a:latin typeface="メイリオ" panose="020B0604030504040204" pitchFamily="50" charset="-128"/>
                <a:ea typeface="メイリオ" panose="020B0604030504040204" pitchFamily="50" charset="-128"/>
              </a:rPr>
              <a:t>(2)</a:t>
            </a:r>
            <a:r>
              <a:rPr kumimoji="1" lang="ja-JP" altLang="en-US" sz="3600" dirty="0" smtClean="0">
                <a:latin typeface="メイリオ" panose="020B0604030504040204" pitchFamily="50" charset="-128"/>
                <a:ea typeface="メイリオ" panose="020B0604030504040204" pitchFamily="50" charset="-128"/>
              </a:rPr>
              <a:t>式に代入して係数</a:t>
            </a:r>
            <a:r>
              <a:rPr kumimoji="1" lang="en-US" altLang="ja-JP" sz="3600" dirty="0" smtClean="0">
                <a:latin typeface="メイリオ" panose="020B0604030504040204" pitchFamily="50" charset="-128"/>
                <a:ea typeface="メイリオ" panose="020B0604030504040204" pitchFamily="50" charset="-128"/>
              </a:rPr>
              <a:t>k</a:t>
            </a:r>
            <a:r>
              <a:rPr kumimoji="1" lang="ja-JP" altLang="en-US" sz="3600" dirty="0" smtClean="0">
                <a:latin typeface="メイリオ" panose="020B0604030504040204" pitchFamily="50" charset="-128"/>
                <a:ea typeface="メイリオ" panose="020B0604030504040204" pitchFamily="50" charset="-128"/>
              </a:rPr>
              <a:t>を求める．</a:t>
            </a:r>
            <a:endParaRPr kumimoji="1" lang="en-US" altLang="ja-JP" sz="3600" dirty="0" smtClean="0">
              <a:latin typeface="ＭＳ ゴシック" panose="020B0609070205080204" pitchFamily="49" charset="-128"/>
              <a:ea typeface="ＭＳ ゴシック" panose="020B0609070205080204" pitchFamily="49" charset="-128"/>
            </a:endParaRPr>
          </a:p>
          <a:p>
            <a:endParaRPr kumimoji="1" lang="en-US" altLang="ja-JP" sz="3600" dirty="0">
              <a:latin typeface="メイリオ" panose="020B0604030504040204" pitchFamily="50" charset="-128"/>
              <a:ea typeface="メイリオ" panose="020B0604030504040204" pitchFamily="50" charset="-128"/>
            </a:endParaRPr>
          </a:p>
        </p:txBody>
      </p:sp>
      <p:sp>
        <p:nvSpPr>
          <p:cNvPr id="114" name="テキスト ボックス 113"/>
          <p:cNvSpPr txBox="1"/>
          <p:nvPr/>
        </p:nvSpPr>
        <p:spPr>
          <a:xfrm>
            <a:off x="21681769" y="29436237"/>
            <a:ext cx="4272323" cy="584775"/>
          </a:xfrm>
          <a:prstGeom prst="rect">
            <a:avLst/>
          </a:prstGeom>
          <a:noFill/>
        </p:spPr>
        <p:txBody>
          <a:bodyPr wrap="none" rtlCol="0">
            <a:spAutoFit/>
          </a:bodyPr>
          <a:lstStyle/>
          <a:p>
            <a:r>
              <a:rPr lang="ja-JP" altLang="en-US" sz="3200" dirty="0" smtClean="0">
                <a:latin typeface="メイリオ" panose="020B0604030504040204" pitchFamily="50" charset="-128"/>
                <a:ea typeface="メイリオ" panose="020B0604030504040204" pitchFamily="50" charset="-128"/>
              </a:rPr>
              <a:t>図</a:t>
            </a:r>
            <a:r>
              <a:rPr lang="en-US" altLang="ja-JP" sz="3200" dirty="0">
                <a:latin typeface="メイリオ" panose="020B0604030504040204" pitchFamily="50" charset="-128"/>
                <a:ea typeface="メイリオ" panose="020B0604030504040204" pitchFamily="50" charset="-128"/>
              </a:rPr>
              <a:t>6</a:t>
            </a:r>
            <a:r>
              <a:rPr lang="ja-JP" altLang="en-US" sz="3200" dirty="0" smtClean="0">
                <a:latin typeface="メイリオ" panose="020B0604030504040204" pitchFamily="50" charset="-128"/>
                <a:ea typeface="メイリオ" panose="020B0604030504040204" pitchFamily="50" charset="-128"/>
              </a:rPr>
              <a:t> 輝度と係数の関係</a:t>
            </a:r>
            <a:endParaRPr lang="ja-JP" altLang="en-US" sz="3200" dirty="0">
              <a:latin typeface="メイリオ" panose="020B0604030504040204" pitchFamily="50" charset="-128"/>
              <a:ea typeface="メイリオ" panose="020B0604030504040204" pitchFamily="50" charset="-128"/>
            </a:endParaRPr>
          </a:p>
        </p:txBody>
      </p:sp>
      <p:sp>
        <p:nvSpPr>
          <p:cNvPr id="19" name="正方形/長方形 18"/>
          <p:cNvSpPr/>
          <p:nvPr/>
        </p:nvSpPr>
        <p:spPr>
          <a:xfrm>
            <a:off x="10218285" y="21963650"/>
            <a:ext cx="5136028" cy="146032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a:solidFill>
                  <a:schemeClr val="tx1"/>
                </a:solidFill>
                <a:latin typeface="メイリオ" panose="020B0604030504040204" pitchFamily="50" charset="-128"/>
                <a:ea typeface="メイリオ" panose="020B0604030504040204" pitchFamily="50" charset="-128"/>
              </a:rPr>
              <a:t>係数</a:t>
            </a:r>
            <a:r>
              <a:rPr kumimoji="1" lang="en-US" altLang="ja-JP" sz="3600" dirty="0" smtClean="0">
                <a:solidFill>
                  <a:schemeClr val="tx1"/>
                </a:solidFill>
                <a:latin typeface="メイリオ" panose="020B0604030504040204" pitchFamily="50" charset="-128"/>
                <a:ea typeface="メイリオ" panose="020B0604030504040204" pitchFamily="50" charset="-128"/>
              </a:rPr>
              <a:t>R…</a:t>
            </a:r>
            <a:r>
              <a:rPr kumimoji="1" lang="ja-JP" altLang="en-US" sz="3600" dirty="0" smtClean="0">
                <a:solidFill>
                  <a:schemeClr val="tx1"/>
                </a:solidFill>
                <a:latin typeface="メイリオ" panose="020B0604030504040204" pitchFamily="50" charset="-128"/>
                <a:ea typeface="メイリオ" panose="020B0604030504040204" pitchFamily="50" charset="-128"/>
              </a:rPr>
              <a:t>固定</a:t>
            </a:r>
            <a:endParaRPr kumimoji="1" lang="en-US" altLang="ja-JP" sz="3600" dirty="0">
              <a:solidFill>
                <a:schemeClr val="tx1"/>
              </a:solidFill>
              <a:latin typeface="メイリオ" panose="020B0604030504040204" pitchFamily="50" charset="-128"/>
              <a:ea typeface="メイリオ" panose="020B0604030504040204" pitchFamily="50" charset="-128"/>
            </a:endParaRPr>
          </a:p>
        </p:txBody>
      </p:sp>
      <p:sp>
        <p:nvSpPr>
          <p:cNvPr id="116" name="正方形/長方形 115"/>
          <p:cNvSpPr/>
          <p:nvPr/>
        </p:nvSpPr>
        <p:spPr>
          <a:xfrm>
            <a:off x="206966" y="21963650"/>
            <a:ext cx="9882965" cy="1460324"/>
          </a:xfrm>
          <a:prstGeom prst="rect">
            <a:avLst/>
          </a:prstGeom>
          <a:solidFill>
            <a:srgbClr val="FF0000">
              <a:alpha val="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a:solidFill>
                  <a:schemeClr val="tx1"/>
                </a:solidFill>
                <a:latin typeface="メイリオ" panose="020B0604030504040204" pitchFamily="50" charset="-128"/>
                <a:ea typeface="メイリオ" panose="020B0604030504040204" pitchFamily="50" charset="-128"/>
              </a:rPr>
              <a:t>係数</a:t>
            </a:r>
            <a:r>
              <a:rPr kumimoji="1" lang="en-US" altLang="ja-JP" sz="3600" dirty="0">
                <a:solidFill>
                  <a:schemeClr val="tx1"/>
                </a:solidFill>
                <a:latin typeface="メイリオ" panose="020B0604030504040204" pitchFamily="50" charset="-128"/>
                <a:ea typeface="メイリオ" panose="020B0604030504040204" pitchFamily="50" charset="-128"/>
              </a:rPr>
              <a:t>k…</a:t>
            </a:r>
            <a:r>
              <a:rPr kumimoji="1" lang="ja-JP" altLang="en-US" sz="3600" dirty="0">
                <a:solidFill>
                  <a:schemeClr val="tx1"/>
                </a:solidFill>
                <a:latin typeface="メイリオ" panose="020B0604030504040204" pitchFamily="50" charset="-128"/>
                <a:ea typeface="メイリオ" panose="020B0604030504040204" pitchFamily="50" charset="-128"/>
              </a:rPr>
              <a:t>画像によって変化させる必要があった．</a:t>
            </a:r>
          </a:p>
        </p:txBody>
      </p:sp>
      <p:sp>
        <p:nvSpPr>
          <p:cNvPr id="20" name="右矢印 19"/>
          <p:cNvSpPr/>
          <p:nvPr/>
        </p:nvSpPr>
        <p:spPr>
          <a:xfrm>
            <a:off x="456240" y="23609170"/>
            <a:ext cx="2907852" cy="1104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正方形/長方形 116"/>
          <p:cNvSpPr/>
          <p:nvPr/>
        </p:nvSpPr>
        <p:spPr>
          <a:xfrm>
            <a:off x="5386138" y="23631658"/>
            <a:ext cx="9968175" cy="1050881"/>
          </a:xfrm>
          <a:prstGeom prst="rect">
            <a:avLst/>
          </a:prstGeom>
          <a:solidFill>
            <a:srgbClr val="FF0000">
              <a:alpha val="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a:solidFill>
                  <a:schemeClr val="tx1"/>
                </a:solidFill>
                <a:latin typeface="メイリオ" panose="020B0604030504040204" pitchFamily="50" charset="-128"/>
                <a:ea typeface="メイリオ" panose="020B0604030504040204" pitchFamily="50" charset="-128"/>
              </a:rPr>
              <a:t>画像によって輝度が</a:t>
            </a:r>
            <a:r>
              <a:rPr kumimoji="1" lang="ja-JP" altLang="en-US" sz="3600" dirty="0" smtClean="0">
                <a:solidFill>
                  <a:schemeClr val="tx1"/>
                </a:solidFill>
                <a:latin typeface="メイリオ" panose="020B0604030504040204" pitchFamily="50" charset="-128"/>
                <a:ea typeface="メイリオ" panose="020B0604030504040204" pitchFamily="50" charset="-128"/>
              </a:rPr>
              <a:t>異なる．</a:t>
            </a:r>
            <a:endParaRPr kumimoji="1" lang="ja-JP" altLang="en-US" sz="3600" dirty="0">
              <a:solidFill>
                <a:schemeClr val="tx1"/>
              </a:solidFill>
              <a:latin typeface="メイリオ" panose="020B0604030504040204" pitchFamily="50" charset="-128"/>
              <a:ea typeface="メイリオ" panose="020B0604030504040204" pitchFamily="50" charset="-128"/>
            </a:endParaRPr>
          </a:p>
        </p:txBody>
      </p:sp>
      <p:pic>
        <p:nvPicPr>
          <p:cNvPr id="1033"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1888" y="30107822"/>
            <a:ext cx="5475287" cy="160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1" name="テキスト ボックス 120"/>
          <p:cNvSpPr txBox="1"/>
          <p:nvPr/>
        </p:nvSpPr>
        <p:spPr>
          <a:xfrm>
            <a:off x="145179" y="31543215"/>
            <a:ext cx="11588202" cy="2308324"/>
          </a:xfrm>
          <a:prstGeom prst="rect">
            <a:avLst/>
          </a:prstGeom>
          <a:noFill/>
        </p:spPr>
        <p:txBody>
          <a:bodyPr wrap="square" rtlCol="0">
            <a:spAutoFit/>
          </a:bodyPr>
          <a:lstStyle/>
          <a:p>
            <a:r>
              <a:rPr kumimoji="1" lang="ja-JP" altLang="en-US" sz="3600" b="1" dirty="0" smtClean="0">
                <a:latin typeface="メイリオ" panose="020B0604030504040204" pitchFamily="50" charset="-128"/>
                <a:ea typeface="メイリオ" panose="020B0604030504040204" pitchFamily="50" charset="-128"/>
              </a:rPr>
              <a:t>●阿南高専屋上から撮影した赤外線画像</a:t>
            </a:r>
            <a:endParaRPr kumimoji="1" lang="en-US" altLang="ja-JP" sz="3600" b="1" dirty="0" smtClean="0">
              <a:latin typeface="メイリオ" panose="020B0604030504040204" pitchFamily="50" charset="-128"/>
              <a:ea typeface="メイリオ" panose="020B0604030504040204" pitchFamily="50" charset="-128"/>
            </a:endParaRPr>
          </a:p>
          <a:p>
            <a:r>
              <a:rPr kumimoji="1" lang="en-US" altLang="ja-JP" sz="3600" dirty="0" smtClean="0">
                <a:latin typeface="メイリオ" panose="020B0604030504040204" pitchFamily="50" charset="-128"/>
                <a:ea typeface="メイリオ" panose="020B0604030504040204" pitchFamily="50" charset="-128"/>
              </a:rPr>
              <a:t>(2)</a:t>
            </a:r>
            <a:r>
              <a:rPr kumimoji="1" lang="ja-JP" altLang="en-US" sz="3600" dirty="0" smtClean="0">
                <a:latin typeface="メイリオ" panose="020B0604030504040204" pitchFamily="50" charset="-128"/>
                <a:ea typeface="メイリオ" panose="020B0604030504040204" pitchFamily="50" charset="-128"/>
              </a:rPr>
              <a:t>式を決めた画像データ撮影日以外の</a:t>
            </a:r>
            <a:r>
              <a:rPr kumimoji="1" lang="en-US" altLang="ja-JP" sz="3600" dirty="0" smtClean="0">
                <a:latin typeface="メイリオ" panose="020B0604030504040204" pitchFamily="50" charset="-128"/>
                <a:ea typeface="メイリオ" panose="020B0604030504040204" pitchFamily="50" charset="-128"/>
              </a:rPr>
              <a:t>2016</a:t>
            </a:r>
            <a:r>
              <a:rPr kumimoji="1" lang="ja-JP" altLang="en-US" sz="3600" dirty="0" smtClean="0">
                <a:latin typeface="メイリオ" panose="020B0604030504040204" pitchFamily="50" charset="-128"/>
                <a:ea typeface="メイリオ" panose="020B0604030504040204" pitchFamily="50" charset="-128"/>
              </a:rPr>
              <a:t>年</a:t>
            </a:r>
            <a:r>
              <a:rPr kumimoji="1" lang="en-US" altLang="ja-JP" sz="3600" dirty="0" smtClean="0">
                <a:latin typeface="メイリオ" panose="020B0604030504040204" pitchFamily="50" charset="-128"/>
                <a:ea typeface="メイリオ" panose="020B0604030504040204" pitchFamily="50" charset="-128"/>
              </a:rPr>
              <a:t>9</a:t>
            </a:r>
            <a:r>
              <a:rPr kumimoji="1" lang="ja-JP" altLang="en-US" sz="3600" dirty="0" smtClean="0">
                <a:latin typeface="メイリオ" panose="020B0604030504040204" pitchFamily="50" charset="-128"/>
                <a:ea typeface="メイリオ" panose="020B0604030504040204" pitchFamily="50" charset="-128"/>
              </a:rPr>
              <a:t>月</a:t>
            </a:r>
            <a:r>
              <a:rPr kumimoji="1" lang="en-US" altLang="ja-JP" sz="3600" dirty="0" smtClean="0">
                <a:latin typeface="メイリオ" panose="020B0604030504040204" pitchFamily="50" charset="-128"/>
                <a:ea typeface="メイリオ" panose="020B0604030504040204" pitchFamily="50" charset="-128"/>
              </a:rPr>
              <a:t>1</a:t>
            </a:r>
            <a:r>
              <a:rPr kumimoji="1" lang="ja-JP" altLang="en-US" sz="3600" dirty="0" smtClean="0">
                <a:latin typeface="メイリオ" panose="020B0604030504040204" pitchFamily="50" charset="-128"/>
                <a:ea typeface="メイリオ" panose="020B0604030504040204" pitchFamily="50" charset="-128"/>
              </a:rPr>
              <a:t>日に撮影した故障パネル</a:t>
            </a:r>
            <a:r>
              <a:rPr kumimoji="1" lang="en-US" altLang="ja-JP" sz="3600" dirty="0" smtClean="0">
                <a:latin typeface="メイリオ" panose="020B0604030504040204" pitchFamily="50" charset="-128"/>
                <a:ea typeface="メイリオ" panose="020B0604030504040204" pitchFamily="50" charset="-128"/>
              </a:rPr>
              <a:t>4</a:t>
            </a:r>
            <a:r>
              <a:rPr kumimoji="1" lang="ja-JP" altLang="en-US" sz="3600" dirty="0" smtClean="0">
                <a:latin typeface="メイリオ" panose="020B0604030504040204" pitchFamily="50" charset="-128"/>
                <a:ea typeface="メイリオ" panose="020B0604030504040204" pitchFamily="50" charset="-128"/>
              </a:rPr>
              <a:t>枚，正常パネル</a:t>
            </a:r>
            <a:r>
              <a:rPr kumimoji="1" lang="en-US" altLang="ja-JP" sz="3600" dirty="0" smtClean="0">
                <a:latin typeface="メイリオ" panose="020B0604030504040204" pitchFamily="50" charset="-128"/>
                <a:ea typeface="メイリオ" panose="020B0604030504040204" pitchFamily="50" charset="-128"/>
              </a:rPr>
              <a:t>2</a:t>
            </a:r>
            <a:r>
              <a:rPr kumimoji="1" lang="ja-JP" altLang="en-US" sz="3600" dirty="0" smtClean="0">
                <a:latin typeface="メイリオ" panose="020B0604030504040204" pitchFamily="50" charset="-128"/>
                <a:ea typeface="メイリオ" panose="020B0604030504040204" pitchFamily="50" charset="-128"/>
              </a:rPr>
              <a:t>枚の計</a:t>
            </a:r>
            <a:r>
              <a:rPr kumimoji="1" lang="en-US" altLang="ja-JP" sz="3600" dirty="0" smtClean="0">
                <a:latin typeface="メイリオ" panose="020B0604030504040204" pitchFamily="50" charset="-128"/>
                <a:ea typeface="メイリオ" panose="020B0604030504040204" pitchFamily="50" charset="-128"/>
              </a:rPr>
              <a:t>6</a:t>
            </a:r>
            <a:r>
              <a:rPr kumimoji="1" lang="ja-JP" altLang="en-US" sz="3600" dirty="0" smtClean="0">
                <a:latin typeface="メイリオ" panose="020B0604030504040204" pitchFamily="50" charset="-128"/>
                <a:ea typeface="メイリオ" panose="020B0604030504040204" pitchFamily="50" charset="-128"/>
              </a:rPr>
              <a:t>枚の赤外線画像にて、ヒートスポット有無の判定</a:t>
            </a:r>
            <a:r>
              <a:rPr kumimoji="1" lang="ja-JP" altLang="en-US" sz="3600" b="1" dirty="0" smtClean="0">
                <a:latin typeface="メイリオ" panose="020B0604030504040204" pitchFamily="50" charset="-128"/>
                <a:ea typeface="メイリオ" panose="020B0604030504040204" pitchFamily="50" charset="-128"/>
              </a:rPr>
              <a:t>に成功</a:t>
            </a:r>
            <a:endParaRPr kumimoji="1" lang="en-US" altLang="ja-JP" sz="3600" b="1" dirty="0" smtClean="0">
              <a:latin typeface="メイリオ" panose="020B0604030504040204" pitchFamily="50" charset="-128"/>
              <a:ea typeface="メイリオ" panose="020B0604030504040204" pitchFamily="50" charset="-128"/>
            </a:endParaRPr>
          </a:p>
        </p:txBody>
      </p:sp>
      <p:pic>
        <p:nvPicPr>
          <p:cNvPr id="1034"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8987" y="34023188"/>
            <a:ext cx="10393297" cy="2497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2" name="テキスト ボックス 121"/>
          <p:cNvSpPr txBox="1"/>
          <p:nvPr/>
        </p:nvSpPr>
        <p:spPr>
          <a:xfrm>
            <a:off x="145179" y="36726275"/>
            <a:ext cx="11399121" cy="585115"/>
          </a:xfrm>
          <a:prstGeom prst="rect">
            <a:avLst/>
          </a:prstGeom>
          <a:noFill/>
        </p:spPr>
        <p:txBody>
          <a:bodyPr wrap="square" rtlCol="0">
            <a:spAutoFit/>
          </a:bodyPr>
          <a:lstStyle/>
          <a:p>
            <a:r>
              <a:rPr lang="ja-JP" altLang="en-US" sz="3200" dirty="0" smtClean="0">
                <a:latin typeface="メイリオ" panose="020B0604030504040204" pitchFamily="50" charset="-128"/>
                <a:ea typeface="メイリオ" panose="020B0604030504040204" pitchFamily="50" charset="-128"/>
              </a:rPr>
              <a:t>　図</a:t>
            </a:r>
            <a:r>
              <a:rPr lang="en-US" altLang="ja-JP" sz="3200" dirty="0">
                <a:latin typeface="メイリオ" panose="020B0604030504040204" pitchFamily="50" charset="-128"/>
                <a:ea typeface="メイリオ" panose="020B0604030504040204" pitchFamily="50" charset="-128"/>
              </a:rPr>
              <a:t>7</a:t>
            </a:r>
            <a:r>
              <a:rPr lang="ja-JP" altLang="en-US" sz="3200" dirty="0" smtClean="0">
                <a:latin typeface="メイリオ" panose="020B0604030504040204" pitchFamily="50" charset="-128"/>
                <a:ea typeface="メイリオ" panose="020B0604030504040204" pitchFamily="50" charset="-128"/>
              </a:rPr>
              <a:t> </a:t>
            </a:r>
            <a:r>
              <a:rPr lang="en-US" altLang="ja-JP" sz="3200" dirty="0" smtClean="0">
                <a:latin typeface="メイリオ" panose="020B0604030504040204" pitchFamily="50" charset="-128"/>
                <a:ea typeface="メイリオ" panose="020B0604030504040204" pitchFamily="50" charset="-128"/>
              </a:rPr>
              <a:t>9/1</a:t>
            </a:r>
            <a:r>
              <a:rPr lang="ja-JP" altLang="en-US" sz="3200" dirty="0" smtClean="0">
                <a:latin typeface="メイリオ" panose="020B0604030504040204" pitchFamily="50" charset="-128"/>
                <a:ea typeface="メイリオ" panose="020B0604030504040204" pitchFamily="50" charset="-128"/>
              </a:rPr>
              <a:t>に撮影　図</a:t>
            </a:r>
            <a:r>
              <a:rPr lang="en-US" altLang="ja-JP" sz="3200" dirty="0">
                <a:latin typeface="メイリオ" panose="020B0604030504040204" pitchFamily="50" charset="-128"/>
                <a:ea typeface="メイリオ" panose="020B0604030504040204" pitchFamily="50" charset="-128"/>
              </a:rPr>
              <a:t>8</a:t>
            </a:r>
            <a:r>
              <a:rPr lang="ja-JP" altLang="en-US" sz="3200" dirty="0" smtClean="0">
                <a:latin typeface="メイリオ" panose="020B0604030504040204" pitchFamily="50" charset="-128"/>
                <a:ea typeface="メイリオ" panose="020B0604030504040204" pitchFamily="50" charset="-128"/>
              </a:rPr>
              <a:t> </a:t>
            </a:r>
            <a:r>
              <a:rPr lang="en-US" altLang="ja-JP" sz="3200" dirty="0" smtClean="0">
                <a:latin typeface="メイリオ" panose="020B0604030504040204" pitchFamily="50" charset="-128"/>
                <a:ea typeface="メイリオ" panose="020B0604030504040204" pitchFamily="50" charset="-128"/>
              </a:rPr>
              <a:t>10/21</a:t>
            </a:r>
            <a:r>
              <a:rPr lang="ja-JP" altLang="en-US" sz="3200" dirty="0" smtClean="0">
                <a:latin typeface="メイリオ" panose="020B0604030504040204" pitchFamily="50" charset="-128"/>
                <a:ea typeface="メイリオ" panose="020B0604030504040204" pitchFamily="50" charset="-128"/>
              </a:rPr>
              <a:t>に撮影 図</a:t>
            </a:r>
            <a:r>
              <a:rPr lang="en-US" altLang="ja-JP" sz="3200" dirty="0">
                <a:latin typeface="メイリオ" panose="020B0604030504040204" pitchFamily="50" charset="-128"/>
                <a:ea typeface="メイリオ" panose="020B0604030504040204" pitchFamily="50" charset="-128"/>
              </a:rPr>
              <a:t>9</a:t>
            </a:r>
            <a:r>
              <a:rPr lang="ja-JP" altLang="en-US" sz="3200" dirty="0" smtClean="0">
                <a:latin typeface="メイリオ" panose="020B0604030504040204" pitchFamily="50" charset="-128"/>
                <a:ea typeface="メイリオ" panose="020B0604030504040204" pitchFamily="50" charset="-128"/>
              </a:rPr>
              <a:t> </a:t>
            </a:r>
            <a:r>
              <a:rPr lang="en-US" altLang="ja-JP" sz="3200" dirty="0" smtClean="0">
                <a:latin typeface="メイリオ" panose="020B0604030504040204" pitchFamily="50" charset="-128"/>
                <a:ea typeface="メイリオ" panose="020B0604030504040204" pitchFamily="50" charset="-128"/>
              </a:rPr>
              <a:t>10/24</a:t>
            </a:r>
            <a:r>
              <a:rPr lang="ja-JP" altLang="en-US" sz="3200" dirty="0" smtClean="0">
                <a:latin typeface="メイリオ" panose="020B0604030504040204" pitchFamily="50" charset="-128"/>
                <a:ea typeface="メイリオ" panose="020B0604030504040204" pitchFamily="50" charset="-128"/>
              </a:rPr>
              <a:t>に撮影</a:t>
            </a:r>
            <a:endParaRPr lang="ja-JP" altLang="en-US" sz="3200" dirty="0">
              <a:latin typeface="メイリオ" panose="020B0604030504040204" pitchFamily="50" charset="-128"/>
              <a:ea typeface="メイリオ" panose="020B0604030504040204" pitchFamily="50" charset="-128"/>
            </a:endParaRPr>
          </a:p>
        </p:txBody>
      </p:sp>
      <p:sp>
        <p:nvSpPr>
          <p:cNvPr id="127" name="テキスト ボックス 126"/>
          <p:cNvSpPr txBox="1"/>
          <p:nvPr/>
        </p:nvSpPr>
        <p:spPr>
          <a:xfrm>
            <a:off x="12316521" y="31543215"/>
            <a:ext cx="5636164" cy="7294305"/>
          </a:xfrm>
          <a:prstGeom prst="rect">
            <a:avLst/>
          </a:prstGeom>
          <a:noFill/>
        </p:spPr>
        <p:txBody>
          <a:bodyPr wrap="square" rtlCol="0">
            <a:spAutoFit/>
          </a:bodyPr>
          <a:lstStyle/>
          <a:p>
            <a:r>
              <a:rPr kumimoji="1" lang="en-US" altLang="ja-JP" sz="3600" dirty="0" smtClean="0">
                <a:latin typeface="メイリオ" panose="020B0604030504040204" pitchFamily="50" charset="-128"/>
                <a:ea typeface="メイリオ" panose="020B0604030504040204" pitchFamily="50" charset="-128"/>
              </a:rPr>
              <a:t>2015</a:t>
            </a:r>
            <a:r>
              <a:rPr kumimoji="1" lang="ja-JP" altLang="en-US" sz="3600" dirty="0" smtClean="0">
                <a:latin typeface="メイリオ" panose="020B0604030504040204" pitchFamily="50" charset="-128"/>
                <a:ea typeface="メイリオ" panose="020B0604030504040204" pitchFamily="50" charset="-128"/>
              </a:rPr>
              <a:t>年</a:t>
            </a:r>
            <a:r>
              <a:rPr kumimoji="1" lang="en-US" altLang="ja-JP" sz="3600" dirty="0" smtClean="0">
                <a:latin typeface="メイリオ" panose="020B0604030504040204" pitchFamily="50" charset="-128"/>
                <a:ea typeface="メイリオ" panose="020B0604030504040204" pitchFamily="50" charset="-128"/>
              </a:rPr>
              <a:t>10</a:t>
            </a:r>
            <a:r>
              <a:rPr kumimoji="1" lang="ja-JP" altLang="en-US" sz="3600" dirty="0" smtClean="0">
                <a:latin typeface="メイリオ" panose="020B0604030504040204" pitchFamily="50" charset="-128"/>
                <a:ea typeface="メイリオ" panose="020B0604030504040204" pitchFamily="50" charset="-128"/>
              </a:rPr>
              <a:t>月</a:t>
            </a:r>
            <a:r>
              <a:rPr kumimoji="1" lang="en-US" altLang="ja-JP" sz="3600" dirty="0" smtClean="0">
                <a:latin typeface="メイリオ" panose="020B0604030504040204" pitchFamily="50" charset="-128"/>
                <a:ea typeface="メイリオ" panose="020B0604030504040204" pitchFamily="50" charset="-128"/>
              </a:rPr>
              <a:t>24</a:t>
            </a:r>
            <a:r>
              <a:rPr kumimoji="1" lang="ja-JP" altLang="en-US" sz="3600" dirty="0" smtClean="0">
                <a:latin typeface="メイリオ" panose="020B0604030504040204" pitchFamily="50" charset="-128"/>
                <a:ea typeface="メイリオ" panose="020B0604030504040204" pitchFamily="50" charset="-128"/>
              </a:rPr>
              <a:t>日に撮影したパネルに対して処理</a:t>
            </a:r>
            <a:endParaRPr kumimoji="1" lang="en-US" altLang="ja-JP" sz="3600" dirty="0" smtClean="0">
              <a:latin typeface="メイリオ" panose="020B0604030504040204" pitchFamily="50" charset="-128"/>
              <a:ea typeface="メイリオ" panose="020B0604030504040204" pitchFamily="50" charset="-128"/>
            </a:endParaRPr>
          </a:p>
          <a:p>
            <a:r>
              <a:rPr kumimoji="1" lang="en-US" altLang="ja-JP" sz="3600" dirty="0">
                <a:latin typeface="メイリオ" panose="020B0604030504040204" pitchFamily="50" charset="-128"/>
                <a:ea typeface="メイリオ" panose="020B0604030504040204" pitchFamily="50" charset="-128"/>
              </a:rPr>
              <a:t>(2)</a:t>
            </a:r>
            <a:r>
              <a:rPr kumimoji="1" lang="ja-JP" altLang="en-US" sz="3600" dirty="0">
                <a:latin typeface="メイリオ" panose="020B0604030504040204" pitchFamily="50" charset="-128"/>
                <a:ea typeface="メイリオ" panose="020B0604030504040204" pitchFamily="50" charset="-128"/>
              </a:rPr>
              <a:t>式を用いた係数</a:t>
            </a:r>
            <a:r>
              <a:rPr kumimoji="1" lang="ja-JP" altLang="en-US" sz="3600" dirty="0" smtClean="0">
                <a:latin typeface="メイリオ" panose="020B0604030504040204" pitchFamily="50" charset="-128"/>
                <a:ea typeface="メイリオ" panose="020B0604030504040204" pitchFamily="50" charset="-128"/>
              </a:rPr>
              <a:t>の自動</a:t>
            </a:r>
            <a:r>
              <a:rPr kumimoji="1" lang="ja-JP" altLang="en-US" sz="3600" dirty="0">
                <a:latin typeface="メイリオ" panose="020B0604030504040204" pitchFamily="50" charset="-128"/>
                <a:ea typeface="メイリオ" panose="020B0604030504040204" pitchFamily="50" charset="-128"/>
              </a:rPr>
              <a:t>調整では</a:t>
            </a:r>
            <a:r>
              <a:rPr kumimoji="1" lang="ja-JP" altLang="en-US" sz="3600" b="1" dirty="0" smtClean="0">
                <a:latin typeface="メイリオ" panose="020B0604030504040204" pitchFamily="50" charset="-128"/>
                <a:ea typeface="メイリオ" panose="020B0604030504040204" pitchFamily="50" charset="-128"/>
              </a:rPr>
              <a:t>失敗、</a:t>
            </a:r>
            <a:r>
              <a:rPr kumimoji="1" lang="ja-JP" altLang="en-US" sz="3600" dirty="0" smtClean="0">
                <a:latin typeface="メイリオ" panose="020B0604030504040204" pitchFamily="50" charset="-128"/>
                <a:ea typeface="メイリオ" panose="020B0604030504040204" pitchFamily="50" charset="-128"/>
              </a:rPr>
              <a:t>再調整では検出成功．</a:t>
            </a:r>
            <a:r>
              <a:rPr kumimoji="1" lang="en-US" altLang="ja-JP" sz="3600" b="1" dirty="0">
                <a:latin typeface="メイリオ" panose="020B0604030504040204" pitchFamily="50" charset="-128"/>
                <a:ea typeface="メイリオ" panose="020B0604030504040204" pitchFamily="50" charset="-128"/>
              </a:rPr>
              <a:t>	</a:t>
            </a:r>
          </a:p>
          <a:p>
            <a:endParaRPr kumimoji="1" lang="en-US" altLang="ja-JP" sz="3600" dirty="0" smtClean="0">
              <a:latin typeface="メイリオ" panose="020B0604030504040204" pitchFamily="50" charset="-128"/>
              <a:ea typeface="メイリオ" panose="020B0604030504040204" pitchFamily="50" charset="-128"/>
            </a:endParaRPr>
          </a:p>
          <a:p>
            <a:endParaRPr kumimoji="1" lang="en-US" altLang="ja-JP" sz="3600" dirty="0">
              <a:latin typeface="メイリオ" panose="020B0604030504040204" pitchFamily="50" charset="-128"/>
              <a:ea typeface="メイリオ" panose="020B0604030504040204" pitchFamily="50" charset="-128"/>
            </a:endParaRPr>
          </a:p>
          <a:p>
            <a:endParaRPr kumimoji="1" lang="en-US" altLang="ja-JP" sz="3600" dirty="0" smtClean="0">
              <a:latin typeface="メイリオ" panose="020B0604030504040204" pitchFamily="50" charset="-128"/>
              <a:ea typeface="メイリオ" panose="020B0604030504040204" pitchFamily="50" charset="-128"/>
            </a:endParaRPr>
          </a:p>
          <a:p>
            <a:endParaRPr kumimoji="1" lang="en-US" altLang="ja-JP" sz="3600" dirty="0">
              <a:latin typeface="メイリオ" panose="020B0604030504040204" pitchFamily="50" charset="-128"/>
              <a:ea typeface="メイリオ" panose="020B0604030504040204" pitchFamily="50" charset="-128"/>
            </a:endParaRPr>
          </a:p>
          <a:p>
            <a:endParaRPr kumimoji="1" lang="en-US" altLang="ja-JP" sz="3600" dirty="0" smtClean="0">
              <a:latin typeface="メイリオ" panose="020B0604030504040204" pitchFamily="50" charset="-128"/>
              <a:ea typeface="メイリオ" panose="020B0604030504040204" pitchFamily="50" charset="-128"/>
            </a:endParaRPr>
          </a:p>
          <a:p>
            <a:endParaRPr kumimoji="1" lang="en-US" altLang="ja-JP" sz="3600" dirty="0">
              <a:latin typeface="メイリオ" panose="020B0604030504040204" pitchFamily="50" charset="-128"/>
              <a:ea typeface="メイリオ" panose="020B0604030504040204" pitchFamily="50" charset="-128"/>
            </a:endParaRPr>
          </a:p>
          <a:p>
            <a:r>
              <a:rPr kumimoji="1" lang="ja-JP" altLang="en-US" sz="3600" b="1" dirty="0" smtClean="0">
                <a:latin typeface="メイリオ" panose="020B0604030504040204" pitchFamily="50" charset="-128"/>
                <a:ea typeface="メイリオ" panose="020B0604030504040204" pitchFamily="50" charset="-128"/>
              </a:rPr>
              <a:t>　</a:t>
            </a:r>
            <a:endParaRPr kumimoji="1" lang="en-US" altLang="ja-JP" sz="3600" b="1" dirty="0" smtClean="0">
              <a:latin typeface="メイリオ" panose="020B0604030504040204" pitchFamily="50" charset="-128"/>
              <a:ea typeface="メイリオ" panose="020B0604030504040204" pitchFamily="50" charset="-128"/>
            </a:endParaRPr>
          </a:p>
          <a:p>
            <a:r>
              <a:rPr kumimoji="1" lang="ja-JP" altLang="en-US" sz="3600" b="1" dirty="0" smtClean="0">
                <a:latin typeface="メイリオ" panose="020B0604030504040204" pitchFamily="50" charset="-128"/>
                <a:ea typeface="メイリオ" panose="020B0604030504040204" pitchFamily="50" charset="-128"/>
              </a:rPr>
              <a:t>　</a:t>
            </a:r>
            <a:endParaRPr kumimoji="1" lang="en-US" altLang="ja-JP" sz="3600" b="1" dirty="0">
              <a:latin typeface="メイリオ" panose="020B0604030504040204" pitchFamily="50" charset="-128"/>
              <a:ea typeface="メイリオ" panose="020B0604030504040204" pitchFamily="50" charset="-128"/>
            </a:endParaRPr>
          </a:p>
        </p:txBody>
      </p:sp>
      <p:sp>
        <p:nvSpPr>
          <p:cNvPr id="132" name="テキスト ボックス 131"/>
          <p:cNvSpPr txBox="1"/>
          <p:nvPr/>
        </p:nvSpPr>
        <p:spPr>
          <a:xfrm>
            <a:off x="12239307" y="36971185"/>
            <a:ext cx="5573962" cy="584775"/>
          </a:xfrm>
          <a:prstGeom prst="rect">
            <a:avLst/>
          </a:prstGeom>
          <a:noFill/>
        </p:spPr>
        <p:txBody>
          <a:bodyPr wrap="none" rtlCol="0">
            <a:spAutoFit/>
          </a:bodyPr>
          <a:lstStyle/>
          <a:p>
            <a:r>
              <a:rPr lang="ja-JP" altLang="en-US" sz="3200" dirty="0" smtClean="0">
                <a:latin typeface="メイリオ" panose="020B0604030504040204" pitchFamily="50" charset="-128"/>
                <a:ea typeface="メイリオ" panose="020B0604030504040204" pitchFamily="50" charset="-128"/>
              </a:rPr>
              <a:t>図</a:t>
            </a:r>
            <a:r>
              <a:rPr lang="en-US" altLang="ja-JP" sz="3200" dirty="0">
                <a:latin typeface="メイリオ" panose="020B0604030504040204" pitchFamily="50" charset="-128"/>
                <a:ea typeface="メイリオ" panose="020B0604030504040204" pitchFamily="50" charset="-128"/>
              </a:rPr>
              <a:t>10</a:t>
            </a:r>
            <a:r>
              <a:rPr lang="ja-JP" altLang="en-US" sz="3200" dirty="0" smtClean="0">
                <a:latin typeface="メイリオ" panose="020B0604030504040204" pitchFamily="50" charset="-128"/>
                <a:ea typeface="メイリオ" panose="020B0604030504040204" pitchFamily="50" charset="-128"/>
              </a:rPr>
              <a:t> </a:t>
            </a:r>
            <a:r>
              <a:rPr lang="ja-JP" altLang="en-US" sz="3200" dirty="0">
                <a:latin typeface="メイリオ" panose="020B0604030504040204" pitchFamily="50" charset="-128"/>
                <a:ea typeface="メイリオ" panose="020B0604030504040204" pitchFamily="50" charset="-128"/>
              </a:rPr>
              <a:t>係</a:t>
            </a:r>
            <a:r>
              <a:rPr lang="ja-JP" altLang="en-US" sz="3200" dirty="0" smtClean="0">
                <a:latin typeface="メイリオ" panose="020B0604030504040204" pitchFamily="50" charset="-128"/>
                <a:ea typeface="メイリオ" panose="020B0604030504040204" pitchFamily="50" charset="-128"/>
              </a:rPr>
              <a:t>数</a:t>
            </a:r>
            <a:r>
              <a:rPr lang="en-US" altLang="ja-JP" sz="3200" dirty="0" smtClean="0">
                <a:latin typeface="メイリオ" panose="020B0604030504040204" pitchFamily="50" charset="-128"/>
                <a:ea typeface="メイリオ" panose="020B0604030504040204" pitchFamily="50" charset="-128"/>
              </a:rPr>
              <a:t>k</a:t>
            </a:r>
            <a:r>
              <a:rPr lang="ja-JP" altLang="en-US" sz="3200" dirty="0" smtClean="0">
                <a:latin typeface="メイリオ" panose="020B0604030504040204" pitchFamily="50" charset="-128"/>
                <a:ea typeface="メイリオ" panose="020B0604030504040204" pitchFamily="50" charset="-128"/>
              </a:rPr>
              <a:t>を再調整して検出</a:t>
            </a:r>
            <a:endParaRPr lang="ja-JP" altLang="en-US" sz="3200" dirty="0">
              <a:latin typeface="メイリオ" panose="020B0604030504040204" pitchFamily="50" charset="-128"/>
              <a:ea typeface="メイリオ" panose="020B0604030504040204" pitchFamily="50" charset="-128"/>
            </a:endParaRPr>
          </a:p>
        </p:txBody>
      </p:sp>
      <p:cxnSp>
        <p:nvCxnSpPr>
          <p:cNvPr id="25" name="直線コネクタ 24"/>
          <p:cNvCxnSpPr/>
          <p:nvPr/>
        </p:nvCxnSpPr>
        <p:spPr>
          <a:xfrm>
            <a:off x="17886862" y="30909509"/>
            <a:ext cx="0" cy="6820015"/>
          </a:xfrm>
          <a:prstGeom prst="line">
            <a:avLst/>
          </a:prstGeom>
        </p:spPr>
        <p:style>
          <a:lnRef idx="1">
            <a:schemeClr val="accent1"/>
          </a:lnRef>
          <a:fillRef idx="0">
            <a:schemeClr val="accent1"/>
          </a:fillRef>
          <a:effectRef idx="0">
            <a:schemeClr val="accent1"/>
          </a:effectRef>
          <a:fontRef idx="minor">
            <a:schemeClr val="tx1"/>
          </a:fontRef>
        </p:style>
      </p:cxnSp>
      <p:pic>
        <p:nvPicPr>
          <p:cNvPr id="1037" name="Picture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607313" y="31613311"/>
            <a:ext cx="2291920" cy="2168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2" name="テキスト ボックス 141"/>
          <p:cNvSpPr txBox="1"/>
          <p:nvPr/>
        </p:nvSpPr>
        <p:spPr>
          <a:xfrm>
            <a:off x="17947701" y="34027842"/>
            <a:ext cx="5347939" cy="584775"/>
          </a:xfrm>
          <a:prstGeom prst="rect">
            <a:avLst/>
          </a:prstGeom>
          <a:noFill/>
        </p:spPr>
        <p:txBody>
          <a:bodyPr wrap="none" rtlCol="0">
            <a:spAutoFit/>
          </a:bodyPr>
          <a:lstStyle/>
          <a:p>
            <a:r>
              <a:rPr lang="ja-JP" altLang="en-US" sz="3200" dirty="0" smtClean="0">
                <a:latin typeface="メイリオ" panose="020B0604030504040204" pitchFamily="50" charset="-128"/>
                <a:ea typeface="メイリオ" panose="020B0604030504040204" pitchFamily="50" charset="-128"/>
              </a:rPr>
              <a:t>図</a:t>
            </a:r>
            <a:r>
              <a:rPr lang="en-US" altLang="ja-JP" sz="3200" dirty="0" smtClean="0">
                <a:latin typeface="メイリオ" panose="020B0604030504040204" pitchFamily="50" charset="-128"/>
                <a:ea typeface="メイリオ" panose="020B0604030504040204" pitchFamily="50" charset="-128"/>
              </a:rPr>
              <a:t>11</a:t>
            </a:r>
            <a:r>
              <a:rPr lang="ja-JP" altLang="en-US" sz="3200" dirty="0" smtClean="0">
                <a:latin typeface="メイリオ" panose="020B0604030504040204" pitchFamily="50" charset="-128"/>
                <a:ea typeface="メイリオ" panose="020B0604030504040204" pitchFamily="50" charset="-128"/>
              </a:rPr>
              <a:t> 写りこむドローンの例</a:t>
            </a:r>
            <a:endParaRPr lang="ja-JP" altLang="en-US" sz="3200" dirty="0">
              <a:latin typeface="メイリオ" panose="020B0604030504040204" pitchFamily="50" charset="-128"/>
              <a:ea typeface="メイリオ" panose="020B0604030504040204" pitchFamily="50" charset="-128"/>
            </a:endParaRPr>
          </a:p>
        </p:txBody>
      </p:sp>
      <p:sp>
        <p:nvSpPr>
          <p:cNvPr id="143" name="正方形/長方形 142"/>
          <p:cNvSpPr/>
          <p:nvPr/>
        </p:nvSpPr>
        <p:spPr>
          <a:xfrm>
            <a:off x="23643922" y="30860051"/>
            <a:ext cx="6547925" cy="51061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5" name="テキスト ボックス 144"/>
          <p:cNvSpPr txBox="1"/>
          <p:nvPr/>
        </p:nvSpPr>
        <p:spPr>
          <a:xfrm>
            <a:off x="25602889" y="35975388"/>
            <a:ext cx="2885726" cy="584775"/>
          </a:xfrm>
          <a:prstGeom prst="rect">
            <a:avLst/>
          </a:prstGeom>
          <a:noFill/>
        </p:spPr>
        <p:txBody>
          <a:bodyPr wrap="none" rtlCol="0">
            <a:spAutoFit/>
          </a:bodyPr>
          <a:lstStyle/>
          <a:p>
            <a:r>
              <a:rPr lang="ja-JP" altLang="en-US" sz="3200" dirty="0" smtClean="0">
                <a:latin typeface="メイリオ" panose="020B0604030504040204" pitchFamily="50" charset="-128"/>
                <a:ea typeface="メイリオ" panose="020B0604030504040204" pitchFamily="50" charset="-128"/>
              </a:rPr>
              <a:t>図</a:t>
            </a:r>
            <a:r>
              <a:rPr lang="en-US" altLang="ja-JP" sz="3200" dirty="0" smtClean="0">
                <a:latin typeface="メイリオ" panose="020B0604030504040204" pitchFamily="50" charset="-128"/>
                <a:ea typeface="メイリオ" panose="020B0604030504040204" pitchFamily="50" charset="-128"/>
              </a:rPr>
              <a:t>13</a:t>
            </a:r>
            <a:r>
              <a:rPr lang="ja-JP" altLang="en-US" sz="3200" dirty="0" smtClean="0">
                <a:latin typeface="メイリオ" panose="020B0604030504040204" pitchFamily="50" charset="-128"/>
                <a:ea typeface="メイリオ" panose="020B0604030504040204" pitchFamily="50" charset="-128"/>
              </a:rPr>
              <a:t> 処理過程</a:t>
            </a:r>
            <a:endParaRPr lang="ja-JP" altLang="en-US" sz="3200" dirty="0">
              <a:latin typeface="メイリオ" panose="020B0604030504040204" pitchFamily="50" charset="-128"/>
              <a:ea typeface="メイリオ" panose="020B0604030504040204" pitchFamily="50" charset="-128"/>
            </a:endParaRPr>
          </a:p>
        </p:txBody>
      </p:sp>
      <p:sp>
        <p:nvSpPr>
          <p:cNvPr id="146" name="テキスト ボックス 145"/>
          <p:cNvSpPr txBox="1"/>
          <p:nvPr/>
        </p:nvSpPr>
        <p:spPr>
          <a:xfrm>
            <a:off x="19310410" y="37025903"/>
            <a:ext cx="2885726" cy="584775"/>
          </a:xfrm>
          <a:prstGeom prst="rect">
            <a:avLst/>
          </a:prstGeom>
          <a:noFill/>
        </p:spPr>
        <p:txBody>
          <a:bodyPr wrap="none" rtlCol="0">
            <a:spAutoFit/>
          </a:bodyPr>
          <a:lstStyle/>
          <a:p>
            <a:r>
              <a:rPr lang="ja-JP" altLang="en-US" sz="3200" dirty="0" smtClean="0">
                <a:latin typeface="メイリオ" panose="020B0604030504040204" pitchFamily="50" charset="-128"/>
                <a:ea typeface="メイリオ" panose="020B0604030504040204" pitchFamily="50" charset="-128"/>
              </a:rPr>
              <a:t>図</a:t>
            </a:r>
            <a:r>
              <a:rPr lang="en-US" altLang="ja-JP" sz="3200" dirty="0" smtClean="0">
                <a:latin typeface="メイリオ" panose="020B0604030504040204" pitchFamily="50" charset="-128"/>
                <a:ea typeface="メイリオ" panose="020B0604030504040204" pitchFamily="50" charset="-128"/>
              </a:rPr>
              <a:t>12</a:t>
            </a:r>
            <a:r>
              <a:rPr lang="ja-JP" altLang="en-US" sz="3200" dirty="0" smtClean="0">
                <a:latin typeface="メイリオ" panose="020B0604030504040204" pitchFamily="50" charset="-128"/>
                <a:ea typeface="メイリオ" panose="020B0604030504040204" pitchFamily="50" charset="-128"/>
              </a:rPr>
              <a:t> 処理結果</a:t>
            </a:r>
            <a:endParaRPr lang="ja-JP" altLang="en-US" sz="3200" dirty="0">
              <a:latin typeface="メイリオ" panose="020B0604030504040204" pitchFamily="50" charset="-128"/>
              <a:ea typeface="メイリオ" panose="020B0604030504040204" pitchFamily="50" charset="-128"/>
            </a:endParaRPr>
          </a:p>
        </p:txBody>
      </p:sp>
      <p:sp>
        <p:nvSpPr>
          <p:cNvPr id="147" name="テキスト ボックス 146"/>
          <p:cNvSpPr txBox="1"/>
          <p:nvPr/>
        </p:nvSpPr>
        <p:spPr>
          <a:xfrm>
            <a:off x="23396901" y="36562124"/>
            <a:ext cx="6735005" cy="1077218"/>
          </a:xfrm>
          <a:prstGeom prst="rect">
            <a:avLst/>
          </a:prstGeom>
          <a:noFill/>
        </p:spPr>
        <p:txBody>
          <a:bodyPr wrap="square" rtlCol="0">
            <a:spAutoFit/>
          </a:bodyPr>
          <a:lstStyle/>
          <a:p>
            <a:r>
              <a:rPr lang="ja-JP" altLang="en-US" sz="3200" dirty="0" smtClean="0">
                <a:latin typeface="メイリオ" panose="020B0604030504040204" pitchFamily="50" charset="-128"/>
                <a:ea typeface="メイリオ" panose="020B0604030504040204" pitchFamily="50" charset="-128"/>
              </a:rPr>
              <a:t>再調整した係数</a:t>
            </a:r>
            <a:r>
              <a:rPr lang="en-US" altLang="ja-JP" sz="3200" dirty="0" smtClean="0">
                <a:latin typeface="メイリオ" panose="020B0604030504040204" pitchFamily="50" charset="-128"/>
                <a:ea typeface="メイリオ" panose="020B0604030504040204" pitchFamily="50" charset="-128"/>
              </a:rPr>
              <a:t>k</a:t>
            </a:r>
            <a:r>
              <a:rPr lang="ja-JP" altLang="en-US" sz="3200" dirty="0" smtClean="0">
                <a:latin typeface="メイリオ" panose="020B0604030504040204" pitchFamily="50" charset="-128"/>
                <a:ea typeface="メイリオ" panose="020B0604030504040204" pitchFamily="50" charset="-128"/>
              </a:rPr>
              <a:t>値を用いて</a:t>
            </a:r>
            <a:endParaRPr lang="en-US" altLang="ja-JP" sz="3200" dirty="0" smtClean="0">
              <a:latin typeface="メイリオ" panose="020B0604030504040204" pitchFamily="50" charset="-128"/>
              <a:ea typeface="メイリオ" panose="020B0604030504040204" pitchFamily="50" charset="-128"/>
            </a:endParaRPr>
          </a:p>
          <a:p>
            <a:r>
              <a:rPr lang="ja-JP" altLang="en-US" sz="3200" dirty="0" smtClean="0">
                <a:latin typeface="メイリオ" panose="020B0604030504040204" pitchFamily="50" charset="-128"/>
                <a:ea typeface="メイリオ" panose="020B0604030504040204" pitchFamily="50" charset="-128"/>
              </a:rPr>
              <a:t>ドローンの除去に</a:t>
            </a:r>
            <a:r>
              <a:rPr lang="ja-JP" altLang="en-US" sz="3200" b="1" dirty="0" smtClean="0">
                <a:latin typeface="メイリオ" panose="020B0604030504040204" pitchFamily="50" charset="-128"/>
                <a:ea typeface="メイリオ" panose="020B0604030504040204" pitchFamily="50" charset="-128"/>
              </a:rPr>
              <a:t>成功</a:t>
            </a:r>
            <a:endParaRPr lang="ja-JP" altLang="en-US" sz="3200" b="1" dirty="0">
              <a:latin typeface="メイリオ" panose="020B0604030504040204" pitchFamily="50" charset="-128"/>
              <a:ea typeface="メイリオ" panose="020B0604030504040204" pitchFamily="50" charset="-128"/>
            </a:endParaRPr>
          </a:p>
        </p:txBody>
      </p:sp>
      <p:pic>
        <p:nvPicPr>
          <p:cNvPr id="3"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050001" y="23877242"/>
            <a:ext cx="9029700" cy="5514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855719" y="30987440"/>
            <a:ext cx="6120342" cy="4813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474987" y="34765017"/>
            <a:ext cx="2556571" cy="2070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3620822" y="34391062"/>
            <a:ext cx="2882900" cy="2335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 name="図 74"/>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7045752" y="4595980"/>
            <a:ext cx="2930309" cy="2646824"/>
          </a:xfrm>
          <a:prstGeom prst="rect">
            <a:avLst/>
          </a:prstGeom>
        </p:spPr>
      </p:pic>
      <p:sp>
        <p:nvSpPr>
          <p:cNvPr id="76" name="テキスト ボックス 75"/>
          <p:cNvSpPr txBox="1"/>
          <p:nvPr/>
        </p:nvSpPr>
        <p:spPr>
          <a:xfrm>
            <a:off x="26350026" y="7408402"/>
            <a:ext cx="3861955" cy="584775"/>
          </a:xfrm>
          <a:prstGeom prst="rect">
            <a:avLst/>
          </a:prstGeom>
          <a:noFill/>
        </p:spPr>
        <p:txBody>
          <a:bodyPr wrap="none" rtlCol="0">
            <a:spAutoFit/>
          </a:bodyPr>
          <a:lstStyle/>
          <a:p>
            <a:r>
              <a:rPr lang="ja-JP" altLang="ja-JP" sz="3200" dirty="0" smtClean="0">
                <a:latin typeface="メイリオ" panose="020B0604030504040204" pitchFamily="50" charset="-128"/>
                <a:ea typeface="メイリオ" panose="020B0604030504040204" pitchFamily="50" charset="-128"/>
              </a:rPr>
              <a:t>図</a:t>
            </a:r>
            <a:r>
              <a:rPr lang="en-US" altLang="ja-JP" sz="3200" dirty="0">
                <a:latin typeface="メイリオ" panose="020B0604030504040204" pitchFamily="50" charset="-128"/>
                <a:ea typeface="メイリオ" panose="020B0604030504040204" pitchFamily="50" charset="-128"/>
              </a:rPr>
              <a:t>1</a:t>
            </a:r>
            <a:r>
              <a:rPr lang="en-US" altLang="ja-JP" sz="3200" dirty="0" smtClean="0">
                <a:latin typeface="メイリオ" panose="020B0604030504040204" pitchFamily="50" charset="-128"/>
                <a:ea typeface="メイリオ" panose="020B0604030504040204" pitchFamily="50" charset="-128"/>
              </a:rPr>
              <a:t> </a:t>
            </a:r>
            <a:r>
              <a:rPr lang="ja-JP" altLang="en-US" sz="3200" dirty="0" smtClean="0">
                <a:latin typeface="メイリオ" panose="020B0604030504040204" pitchFamily="50" charset="-128"/>
                <a:ea typeface="メイリオ" panose="020B0604030504040204" pitchFamily="50" charset="-128"/>
              </a:rPr>
              <a:t>雲が写り込む例</a:t>
            </a:r>
            <a:endParaRPr kumimoji="1" lang="ja-JP" altLang="en-US" sz="3200" dirty="0"/>
          </a:p>
        </p:txBody>
      </p:sp>
    </p:spTree>
    <p:extLst>
      <p:ext uri="{BB962C8B-B14F-4D97-AF65-F5344CB8AC3E}">
        <p14:creationId xmlns:p14="http://schemas.microsoft.com/office/powerpoint/2010/main" val="2716628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additive="base">
                                        <p:cTn id="7" dur="500" fill="hold"/>
                                        <p:tgtEl>
                                          <p:spTgt spid="75"/>
                                        </p:tgtEl>
                                        <p:attrNameLst>
                                          <p:attrName>ppt_x</p:attrName>
                                        </p:attrNameLst>
                                      </p:cBhvr>
                                      <p:tavLst>
                                        <p:tav tm="0">
                                          <p:val>
                                            <p:strVal val="#ppt_x"/>
                                          </p:val>
                                        </p:tav>
                                        <p:tav tm="100000">
                                          <p:val>
                                            <p:strVal val="#ppt_x"/>
                                          </p:val>
                                        </p:tav>
                                      </p:tavLst>
                                    </p:anim>
                                    <p:anim calcmode="lin" valueType="num">
                                      <p:cBhvr additive="base">
                                        <p:cTn id="8"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2557</TotalTime>
  <Words>697</Words>
  <Application>Microsoft Office PowerPoint</Application>
  <PresentationFormat>ユーザー設定</PresentationFormat>
  <Paragraphs>119</Paragraphs>
  <Slides>1</Slides>
  <Notes>0</Notes>
  <HiddenSlides>0</HiddenSlides>
  <MMClips>0</MMClips>
  <ScaleCrop>false</ScaleCrop>
  <HeadingPairs>
    <vt:vector size="4" baseType="variant">
      <vt:variant>
        <vt:lpstr>テーマ</vt:lpstr>
      </vt:variant>
      <vt:variant>
        <vt:i4>1</vt:i4>
      </vt:variant>
      <vt:variant>
        <vt:lpstr>スライド タイトル</vt:lpstr>
      </vt:variant>
      <vt:variant>
        <vt:i4>1</vt:i4>
      </vt:variant>
    </vt:vector>
  </HeadingPairs>
  <TitlesOfParts>
    <vt:vector size="2" baseType="lpstr">
      <vt:lpstr>Office テーマ</vt:lpstr>
      <vt:lpstr>サーモカメラシステムによる太陽電池のヒートスポット自動検出方法の検討</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利穂虹希</dc:creator>
  <cp:lastModifiedBy>User</cp:lastModifiedBy>
  <cp:revision>152</cp:revision>
  <dcterms:created xsi:type="dcterms:W3CDTF">2016-11-09T23:02:39Z</dcterms:created>
  <dcterms:modified xsi:type="dcterms:W3CDTF">2017-02-27T10:24:12Z</dcterms:modified>
</cp:coreProperties>
</file>