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 id="260"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3" autoAdjust="0"/>
    <p:restoredTop sz="99811" autoAdjust="0"/>
  </p:normalViewPr>
  <p:slideViewPr>
    <p:cSldViewPr snapToGrid="0">
      <p:cViewPr>
        <p:scale>
          <a:sx n="25" d="100"/>
          <a:sy n="25" d="100"/>
        </p:scale>
        <p:origin x="-2148" y="3432"/>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413131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97070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373677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33695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196072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76639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0993BA-F375-4894-8E00-264927C11CED}" type="datetimeFigureOut">
              <a:rPr kumimoji="1" lang="ja-JP" altLang="en-US" smtClean="0"/>
              <a:t>2017/2/15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127795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0993BA-F375-4894-8E00-264927C11CED}" type="datetimeFigureOut">
              <a:rPr kumimoji="1" lang="ja-JP" altLang="en-US" smtClean="0"/>
              <a:t>2017/2/15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82738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993BA-F375-4894-8E00-264927C11CED}" type="datetimeFigureOut">
              <a:rPr kumimoji="1" lang="ja-JP" altLang="en-US" smtClean="0"/>
              <a:t>2017/2/15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19961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401813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310646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4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C00993BA-F375-4894-8E00-264927C11CED}" type="datetimeFigureOut">
              <a:rPr kumimoji="1" lang="ja-JP" altLang="en-US" smtClean="0"/>
              <a:t>2017/2/15</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5850364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28.png"/><Relationship Id="rId3" Type="http://schemas.openxmlformats.org/officeDocument/2006/relationships/image" Target="../media/image16.jpg"/><Relationship Id="rId21" Type="http://schemas.openxmlformats.org/officeDocument/2006/relationships/image" Target="../media/image30.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3.png"/><Relationship Id="rId20"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jpg"/><Relationship Id="rId15" Type="http://schemas.openxmlformats.org/officeDocument/2006/relationships/image" Target="../media/image2.png"/><Relationship Id="rId10" Type="http://schemas.openxmlformats.org/officeDocument/2006/relationships/image" Target="../media/image23.png"/><Relationship Id="rId19"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角丸四角形 119"/>
          <p:cNvSpPr/>
          <p:nvPr/>
        </p:nvSpPr>
        <p:spPr>
          <a:xfrm>
            <a:off x="18418" y="30062002"/>
            <a:ext cx="30202771" cy="7623466"/>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角丸四角形 123"/>
          <p:cNvSpPr/>
          <p:nvPr/>
        </p:nvSpPr>
        <p:spPr>
          <a:xfrm>
            <a:off x="12311462" y="30107824"/>
            <a:ext cx="17986564" cy="757764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角丸四角形 122"/>
          <p:cNvSpPr/>
          <p:nvPr/>
        </p:nvSpPr>
        <p:spPr>
          <a:xfrm>
            <a:off x="145179" y="30107822"/>
            <a:ext cx="12089446" cy="752834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1" name="正方形/長方形 1030"/>
          <p:cNvSpPr/>
          <p:nvPr/>
        </p:nvSpPr>
        <p:spPr>
          <a:xfrm>
            <a:off x="70980" y="8261167"/>
            <a:ext cx="30150210" cy="218008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026" name="テキスト ボックス 1025"/>
              <p:cNvSpPr txBox="1"/>
              <p:nvPr/>
            </p:nvSpPr>
            <p:spPr>
              <a:xfrm>
                <a:off x="417987" y="13967106"/>
                <a:ext cx="21474402" cy="4578497"/>
              </a:xfrm>
              <a:prstGeom prst="rect">
                <a:avLst/>
              </a:prstGeom>
              <a:noFill/>
            </p:spPr>
            <p:txBody>
              <a:bodyPr wrap="squar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各ピクセルの適切な閾値を計算する適応閾値処理である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en-US" altLang="ja-JP" sz="3600" dirty="0" err="1" smtClean="0">
                    <a:solidFill>
                      <a:prstClr val="black"/>
                    </a:solidFill>
                    <a:latin typeface="メイリオ" panose="020B0604030504040204" pitchFamily="50" charset="-128"/>
                    <a:ea typeface="メイリオ" panose="020B0604030504040204" pitchFamily="50" charset="-128"/>
                  </a:rPr>
                  <a:t>Sauvola</a:t>
                </a:r>
                <a:r>
                  <a:rPr kumimoji="1" lang="ja-JP" altLang="en-US" sz="3600" dirty="0">
                    <a:solidFill>
                      <a:prstClr val="black"/>
                    </a:solidFill>
                    <a:latin typeface="メイリオ" panose="020B0604030504040204" pitchFamily="50" charset="-128"/>
                    <a:ea typeface="メイリオ" panose="020B0604030504040204" pitchFamily="50" charset="-128"/>
                  </a:rPr>
                  <a:t>の手法を</a:t>
                </a:r>
                <a:r>
                  <a:rPr kumimoji="1" lang="ja-JP" altLang="en-US" sz="3600" dirty="0" smtClean="0">
                    <a:solidFill>
                      <a:prstClr val="black"/>
                    </a:solidFill>
                    <a:latin typeface="メイリオ" panose="020B0604030504040204" pitchFamily="50" charset="-128"/>
                    <a:ea typeface="メイリオ" panose="020B0604030504040204" pitchFamily="50" charset="-128"/>
                  </a:rPr>
                  <a:t>使い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二値化</a:t>
                </a:r>
                <a:r>
                  <a:rPr kumimoji="1" lang="ja-JP" altLang="en-US" sz="3600" dirty="0">
                    <a:solidFill>
                      <a:prstClr val="black"/>
                    </a:solidFill>
                    <a:latin typeface="メイリオ" panose="020B0604030504040204" pitchFamily="50" charset="-128"/>
                    <a:ea typeface="メイリオ" panose="020B0604030504040204" pitchFamily="50" charset="-128"/>
                  </a:rPr>
                  <a:t>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閾値の計算には次の式を用いる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1600" dirty="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14:m>
                  <m:oMath xmlns:m="http://schemas.openxmlformats.org/officeDocument/2006/math">
                    <m:r>
                      <m:rPr>
                        <m:sty m:val="p"/>
                      </m:rPr>
                      <a:rPr lang="en-US" altLang="ja-JP" sz="3200">
                        <a:solidFill>
                          <a:prstClr val="black"/>
                        </a:solidFill>
                        <a:latin typeface="Cambria Math"/>
                      </a:rPr>
                      <m:t>T</m:t>
                    </m:r>
                    <m:d>
                      <m:dPr>
                        <m:ctrlPr>
                          <a:rPr lang="ja-JP" altLang="ja-JP" sz="3200" i="1">
                            <a:solidFill>
                              <a:prstClr val="black"/>
                            </a:solidFill>
                            <a:latin typeface="Cambria Math"/>
                          </a:rPr>
                        </m:ctrlPr>
                      </m:dPr>
                      <m:e>
                        <m:r>
                          <m:rPr>
                            <m:sty m:val="p"/>
                          </m:rPr>
                          <a:rPr lang="en-US" altLang="ja-JP" sz="3200">
                            <a:solidFill>
                              <a:prstClr val="black"/>
                            </a:solidFill>
                            <a:latin typeface="Cambria Math"/>
                          </a:rPr>
                          <m:t>x</m:t>
                        </m:r>
                        <m:r>
                          <a:rPr lang="en-US" altLang="ja-JP" sz="3200">
                            <a:solidFill>
                              <a:prstClr val="black"/>
                            </a:solidFill>
                            <a:latin typeface="Cambria Math"/>
                          </a:rPr>
                          <m:t>,</m:t>
                        </m:r>
                        <m:r>
                          <m:rPr>
                            <m:sty m:val="p"/>
                          </m:rPr>
                          <a:rPr lang="en-US" altLang="ja-JP" sz="3200">
                            <a:solidFill>
                              <a:prstClr val="black"/>
                            </a:solidFill>
                            <a:latin typeface="Cambria Math"/>
                          </a:rPr>
                          <m:t>y</m:t>
                        </m:r>
                      </m:e>
                    </m:d>
                    <m:r>
                      <a:rPr lang="en-US" altLang="ja-JP" sz="3200">
                        <a:solidFill>
                          <a:prstClr val="black"/>
                        </a:solidFill>
                        <a:latin typeface="Cambria Math"/>
                      </a:rPr>
                      <m:t>=</m:t>
                    </m:r>
                    <m:r>
                      <m:rPr>
                        <m:sty m:val="p"/>
                      </m:rPr>
                      <a:rPr lang="en-US" altLang="ja-JP" sz="3200">
                        <a:solidFill>
                          <a:prstClr val="black"/>
                        </a:solidFill>
                        <a:latin typeface="Cambria Math"/>
                      </a:rPr>
                      <m:t>m</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r>
                      <a:rPr lang="ja-JP" altLang="ja-JP" sz="3200" i="1">
                        <a:solidFill>
                          <a:prstClr val="black"/>
                        </a:solidFill>
                        <a:latin typeface="Cambria Math"/>
                      </a:rPr>
                      <m:t>×</m:t>
                    </m:r>
                    <m:r>
                      <a:rPr lang="en-US" altLang="ja-JP" sz="3200" i="1">
                        <a:solidFill>
                          <a:prstClr val="black"/>
                        </a:solidFill>
                        <a:latin typeface="Cambria Math"/>
                      </a:rPr>
                      <m:t>[1+</m:t>
                    </m:r>
                    <m:r>
                      <a:rPr lang="en-US" altLang="ja-JP" sz="3200" i="1">
                        <a:solidFill>
                          <a:prstClr val="black"/>
                        </a:solidFill>
                        <a:latin typeface="Cambria Math"/>
                      </a:rPr>
                      <m:t>𝑘</m:t>
                    </m:r>
                    <m:r>
                      <a:rPr lang="ja-JP" altLang="ja-JP" sz="3200" i="1">
                        <a:solidFill>
                          <a:prstClr val="black"/>
                        </a:solidFill>
                        <a:latin typeface="Cambria Math"/>
                      </a:rPr>
                      <m:t>×</m:t>
                    </m:r>
                    <m:r>
                      <a:rPr lang="en-US" altLang="ja-JP" sz="3200" i="1">
                        <a:solidFill>
                          <a:prstClr val="black"/>
                        </a:solidFill>
                        <a:latin typeface="Cambria Math"/>
                      </a:rPr>
                      <m:t>(</m:t>
                    </m:r>
                    <m:f>
                      <m:fPr>
                        <m:ctrlPr>
                          <a:rPr lang="ja-JP" altLang="ja-JP" sz="3200" i="1">
                            <a:solidFill>
                              <a:prstClr val="black"/>
                            </a:solidFill>
                            <a:latin typeface="Cambria Math"/>
                          </a:rPr>
                        </m:ctrlPr>
                      </m:fPr>
                      <m:num>
                        <m:r>
                          <a:rPr lang="en-US" altLang="ja-JP" sz="3200" i="1">
                            <a:solidFill>
                              <a:prstClr val="black"/>
                            </a:solidFill>
                            <a:latin typeface="Cambria Math"/>
                          </a:rPr>
                          <m:t>𝑠</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num>
                      <m:den>
                        <m:r>
                          <a:rPr lang="en-US" altLang="ja-JP" sz="3200" i="1">
                            <a:solidFill>
                              <a:prstClr val="black"/>
                            </a:solidFill>
                            <a:latin typeface="Cambria Math"/>
                          </a:rPr>
                          <m:t>𝑅</m:t>
                        </m:r>
                      </m:den>
                    </m:f>
                  </m:oMath>
                </a14:m>
                <a:r>
                  <a:rPr lang="en-US" altLang="ja-JP" sz="3200" dirty="0">
                    <a:solidFill>
                      <a:prstClr val="black"/>
                    </a:solidFill>
                  </a:rPr>
                  <a:t> - 1</a:t>
                </a:r>
                <a14:m>
                  <m:oMath xmlns:m="http://schemas.openxmlformats.org/officeDocument/2006/math">
                    <m:r>
                      <a:rPr lang="en-US" altLang="ja-JP" sz="3200" i="1">
                        <a:solidFill>
                          <a:prstClr val="black"/>
                        </a:solidFill>
                        <a:latin typeface="Cambria Math"/>
                      </a:rPr>
                      <m:t>)]</m:t>
                    </m:r>
                  </m:oMath>
                </a14:m>
                <a:r>
                  <a:rPr lang="ja-JP" altLang="ja-JP" sz="3200" dirty="0">
                    <a:solidFill>
                      <a:prstClr val="black"/>
                    </a:solidFill>
                  </a:rPr>
                  <a:t>・・・</a:t>
                </a:r>
                <a:r>
                  <a:rPr lang="en-US" altLang="ja-JP" sz="3200" dirty="0">
                    <a:solidFill>
                      <a:prstClr val="black"/>
                    </a:solidFill>
                  </a:rPr>
                  <a:t>(1)</a:t>
                </a:r>
              </a:p>
              <a:p>
                <a:pPr lvl="0"/>
                <a:endParaRPr lang="ja-JP" altLang="ja-JP" sz="3200" dirty="0">
                  <a:solidFill>
                    <a:prstClr val="black"/>
                  </a:solidFill>
                </a:endParaRPr>
              </a:p>
              <a:p>
                <a:pPr lvl="0"/>
                <a:r>
                  <a:rPr kumimoji="1" lang="ja-JP" altLang="en-US" sz="3200" dirty="0">
                    <a:solidFill>
                      <a:prstClr val="black"/>
                    </a:solidFill>
                    <a:latin typeface="メイリオ" panose="020B0604030504040204" pitchFamily="50" charset="-128"/>
                    <a:ea typeface="メイリオ" panose="020B0604030504040204" pitchFamily="50" charset="-128"/>
                  </a:rPr>
                  <a:t>あるピクセル </a:t>
                </a:r>
                <a:r>
                  <a:rPr kumimoji="1" lang="en-US" altLang="ja-JP" sz="3200" dirty="0">
                    <a:solidFill>
                      <a:prstClr val="black"/>
                    </a:solidFill>
                    <a:latin typeface="メイリオ" panose="020B0604030504040204" pitchFamily="50" charset="-128"/>
                    <a:ea typeface="メイリオ" panose="020B0604030504040204" pitchFamily="50" charset="-128"/>
                  </a:rPr>
                  <a:t>(x, y) </a:t>
                </a:r>
                <a:r>
                  <a:rPr kumimoji="1" lang="ja-JP" altLang="en-US" sz="3200" dirty="0">
                    <a:solidFill>
                      <a:prstClr val="black"/>
                    </a:solidFill>
                    <a:latin typeface="メイリオ" panose="020B0604030504040204" pitchFamily="50" charset="-128"/>
                    <a:ea typeface="メイリオ" panose="020B0604030504040204" pitchFamily="50" charset="-128"/>
                  </a:rPr>
                  <a:t>の閾値 </a:t>
                </a:r>
                <a:r>
                  <a:rPr kumimoji="1" lang="en-US" altLang="ja-JP" sz="3200" dirty="0">
                    <a:solidFill>
                      <a:prstClr val="black"/>
                    </a:solidFill>
                    <a:latin typeface="メイリオ" panose="020B0604030504040204" pitchFamily="50" charset="-128"/>
                    <a:ea typeface="メイリオ" panose="020B0604030504040204" pitchFamily="50" charset="-128"/>
                  </a:rPr>
                  <a:t>T(x, y)</a:t>
                </a:r>
                <a:r>
                  <a:rPr kumimoji="1" lang="ja-JP" altLang="en-US" sz="3200" dirty="0">
                    <a:solidFill>
                      <a:prstClr val="black"/>
                    </a:solidFill>
                    <a:latin typeface="メイリオ" panose="020B0604030504040204" pitchFamily="50" charset="-128"/>
                    <a:ea typeface="メイリオ" panose="020B0604030504040204" pitchFamily="50" charset="-128"/>
                  </a:rPr>
                  <a:t>  </a:t>
                </a:r>
                <a:r>
                  <a:rPr kumimoji="1" lang="ja-JP" altLang="en-US" sz="3200" dirty="0" smtClean="0">
                    <a:solidFill>
                      <a:prstClr val="black"/>
                    </a:solidFill>
                    <a:latin typeface="メイリオ" panose="020B0604030504040204" pitchFamily="50" charset="-128"/>
                    <a:ea typeface="メイリオ" panose="020B0604030504040204" pitchFamily="50" charset="-128"/>
                  </a:rPr>
                  <a:t>を指定</a:t>
                </a:r>
                <a:r>
                  <a:rPr kumimoji="1" lang="ja-JP" altLang="en-US" sz="3200" dirty="0">
                    <a:solidFill>
                      <a:prstClr val="black"/>
                    </a:solidFill>
                    <a:latin typeface="メイリオ" panose="020B0604030504040204" pitchFamily="50" charset="-128"/>
                    <a:ea typeface="メイリオ" panose="020B0604030504040204" pitchFamily="50" charset="-128"/>
                  </a:rPr>
                  <a:t>した範囲内での平均値 </a:t>
                </a:r>
                <a:r>
                  <a:rPr kumimoji="1" lang="en-US" altLang="ja-JP" sz="3200" dirty="0">
                    <a:solidFill>
                      <a:prstClr val="black"/>
                    </a:solidFill>
                    <a:latin typeface="メイリオ" panose="020B0604030504040204" pitchFamily="50" charset="-128"/>
                    <a:ea typeface="メイリオ" panose="020B0604030504040204" pitchFamily="50" charset="-128"/>
                  </a:rPr>
                  <a:t>m(x, y) </a:t>
                </a:r>
                <a:r>
                  <a:rPr kumimoji="1" lang="ja-JP" altLang="en-US" sz="3200" dirty="0">
                    <a:solidFill>
                      <a:prstClr val="black"/>
                    </a:solidFill>
                    <a:latin typeface="メイリオ" panose="020B0604030504040204" pitchFamily="50" charset="-128"/>
                    <a:ea typeface="メイリオ" panose="020B0604030504040204" pitchFamily="50" charset="-128"/>
                  </a:rPr>
                  <a:t> 指定した</a:t>
                </a:r>
                <a:r>
                  <a:rPr kumimoji="1" lang="ja-JP" altLang="en-US" sz="3200" dirty="0" smtClean="0">
                    <a:solidFill>
                      <a:prstClr val="black"/>
                    </a:solidFill>
                    <a:latin typeface="メイリオ" panose="020B0604030504040204" pitchFamily="50" charset="-128"/>
                    <a:ea typeface="メイリオ" panose="020B0604030504040204" pitchFamily="50" charset="-128"/>
                  </a:rPr>
                  <a:t>範囲内</a:t>
                </a:r>
                <a:endParaRPr kumimoji="1" lang="en-US" altLang="ja-JP" sz="32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200" dirty="0" err="1" smtClean="0">
                    <a:solidFill>
                      <a:prstClr val="black"/>
                    </a:solidFill>
                    <a:latin typeface="メイリオ" panose="020B0604030504040204" pitchFamily="50" charset="-128"/>
                    <a:ea typeface="メイリオ" panose="020B0604030504040204" pitchFamily="50" charset="-128"/>
                  </a:rPr>
                  <a:t>での</a:t>
                </a:r>
                <a:r>
                  <a:rPr kumimoji="1" lang="ja-JP" altLang="en-US" sz="3200" dirty="0">
                    <a:solidFill>
                      <a:prstClr val="black"/>
                    </a:solidFill>
                    <a:latin typeface="メイリオ" panose="020B0604030504040204" pitchFamily="50" charset="-128"/>
                    <a:ea typeface="メイリオ" panose="020B0604030504040204" pitchFamily="50" charset="-128"/>
                  </a:rPr>
                  <a:t>標準偏差 </a:t>
                </a:r>
                <a:r>
                  <a:rPr kumimoji="1" lang="en-US" altLang="ja-JP" sz="3200" dirty="0">
                    <a:solidFill>
                      <a:prstClr val="black"/>
                    </a:solidFill>
                    <a:latin typeface="メイリオ" panose="020B0604030504040204" pitchFamily="50" charset="-128"/>
                    <a:ea typeface="メイリオ" panose="020B0604030504040204" pitchFamily="50" charset="-128"/>
                  </a:rPr>
                  <a:t>s(x, y) </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画像によって</a:t>
                </a:r>
                <a:r>
                  <a:rPr kumimoji="1" lang="ja-JP" altLang="en-US" sz="3600" dirty="0">
                    <a:solidFill>
                      <a:prstClr val="black"/>
                    </a:solidFill>
                    <a:latin typeface="メイリオ" panose="020B0604030504040204" pitchFamily="50" charset="-128"/>
                    <a:ea typeface="メイリオ" panose="020B0604030504040204" pitchFamily="50" charset="-128"/>
                  </a:rPr>
                  <a:t>変化</a:t>
                </a:r>
                <a:r>
                  <a:rPr kumimoji="1" lang="ja-JP" altLang="en-US" sz="3600" dirty="0" smtClean="0">
                    <a:solidFill>
                      <a:prstClr val="black"/>
                    </a:solidFill>
                    <a:latin typeface="メイリオ" panose="020B0604030504040204" pitchFamily="50" charset="-128"/>
                    <a:ea typeface="メイリオ" panose="020B0604030504040204" pitchFamily="50" charset="-128"/>
                  </a:rPr>
                  <a:t>を与えるための係数</a:t>
                </a:r>
                <a:r>
                  <a:rPr kumimoji="1" lang="en-US" altLang="ja-JP" sz="3600" dirty="0" err="1" smtClean="0">
                    <a:solidFill>
                      <a:prstClr val="black"/>
                    </a:solidFill>
                    <a:latin typeface="メイリオ" panose="020B0604030504040204" pitchFamily="50" charset="-128"/>
                    <a:ea typeface="メイリオ" panose="020B0604030504040204" pitchFamily="50" charset="-128"/>
                  </a:rPr>
                  <a:t>k,R</a:t>
                </a:r>
                <a:r>
                  <a:rPr kumimoji="1" lang="ja-JP" altLang="en-US" sz="3600" dirty="0">
                    <a:solidFill>
                      <a:prstClr val="black"/>
                    </a:solidFill>
                    <a:latin typeface="メイリオ" panose="020B0604030504040204" pitchFamily="50" charset="-128"/>
                    <a:ea typeface="メイリオ" panose="020B0604030504040204" pitchFamily="50" charset="-128"/>
                  </a:rPr>
                  <a:t>によって</a:t>
                </a:r>
                <a:r>
                  <a:rPr kumimoji="1" lang="ja-JP" altLang="en-US" sz="3600" dirty="0" smtClean="0">
                    <a:solidFill>
                      <a:prstClr val="black"/>
                    </a:solidFill>
                    <a:latin typeface="メイリオ" panose="020B0604030504040204" pitchFamily="50" charset="-128"/>
                    <a:ea typeface="メイリオ" panose="020B0604030504040204" pitchFamily="50" charset="-128"/>
                  </a:rPr>
                  <a:t>決定</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Choice>
        <mc:Fallback xmlns="">
          <p:sp>
            <p:nvSpPr>
              <p:cNvPr id="1026" name="テキスト ボックス 1025"/>
              <p:cNvSpPr txBox="1">
                <a:spLocks noRot="1" noChangeAspect="1" noMove="1" noResize="1" noEditPoints="1" noAdjustHandles="1" noChangeArrowheads="1" noChangeShapeType="1" noTextEdit="1"/>
              </p:cNvSpPr>
              <p:nvPr/>
            </p:nvSpPr>
            <p:spPr>
              <a:xfrm>
                <a:off x="417987" y="13967106"/>
                <a:ext cx="21474402" cy="4578497"/>
              </a:xfrm>
              <a:prstGeom prst="rect">
                <a:avLst/>
              </a:prstGeom>
              <a:blipFill rotWithShape="1">
                <a:blip r:embed="rId2"/>
                <a:stretch>
                  <a:fillRect l="-880" t="-1997"/>
                </a:stretch>
              </a:blipFill>
            </p:spPr>
            <p:txBody>
              <a:bodyPr/>
              <a:lstStyle/>
              <a:p>
                <a:r>
                  <a:rPr lang="ja-JP" altLang="en-US">
                    <a:noFill/>
                  </a:rPr>
                  <a:t> </a:t>
                </a:r>
              </a:p>
            </p:txBody>
          </p:sp>
        </mc:Fallback>
      </mc:AlternateContent>
      <p:sp>
        <p:nvSpPr>
          <p:cNvPr id="2" name="タイトル 1"/>
          <p:cNvSpPr>
            <a:spLocks noGrp="1"/>
          </p:cNvSpPr>
          <p:nvPr>
            <p:ph type="ctrTitle"/>
          </p:nvPr>
        </p:nvSpPr>
        <p:spPr>
          <a:xfrm>
            <a:off x="-15018452" y="679368"/>
            <a:ext cx="60516903" cy="1894596"/>
          </a:xfrm>
        </p:spPr>
        <p:txBody>
          <a:bodyPr>
            <a:normAutofit/>
          </a:bodyPr>
          <a:lstStyle/>
          <a:p>
            <a:r>
              <a:rPr lang="ja-JP" altLang="en-US" sz="6600" dirty="0">
                <a:latin typeface="メイリオ" panose="020B0604030504040204" pitchFamily="50" charset="-128"/>
                <a:ea typeface="メイリオ" panose="020B0604030504040204" pitchFamily="50" charset="-128"/>
              </a:rPr>
              <a:t>サーモカメラシステムによる太陽電池のヒートスポット自動検出方法の</a:t>
            </a:r>
            <a:r>
              <a:rPr lang="ja-JP" altLang="en-US" sz="6600" dirty="0" smtClean="0">
                <a:latin typeface="メイリオ" panose="020B0604030504040204" pitchFamily="50" charset="-128"/>
                <a:ea typeface="メイリオ" panose="020B0604030504040204" pitchFamily="50" charset="-128"/>
              </a:rPr>
              <a:t>検討</a:t>
            </a:r>
            <a:endParaRPr lang="en-US" altLang="ja-JP" sz="4800"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2549114" y="2741524"/>
            <a:ext cx="27838606" cy="830997"/>
          </a:xfrm>
          <a:prstGeom prst="rect">
            <a:avLst/>
          </a:prstGeom>
        </p:spPr>
        <p:txBody>
          <a:bodyPr wrap="square">
            <a:spAutoFit/>
          </a:bodyPr>
          <a:lstStyle/>
          <a:p>
            <a:r>
              <a:rPr lang="ja-JP" altLang="en-US" sz="4800" dirty="0" smtClean="0">
                <a:latin typeface="メイリオ" panose="020B0604030504040204" pitchFamily="50" charset="-128"/>
                <a:ea typeface="メイリオ" panose="020B0604030504040204" pitchFamily="50" charset="-128"/>
              </a:rPr>
              <a:t>　　　　　　　　阿南</a:t>
            </a:r>
            <a:r>
              <a:rPr lang="zh-TW" altLang="en-US" sz="4800" dirty="0" smtClean="0">
                <a:latin typeface="メイリオ" panose="020B0604030504040204" pitchFamily="50" charset="-128"/>
                <a:ea typeface="メイリオ" panose="020B0604030504040204" pitchFamily="50" charset="-128"/>
              </a:rPr>
              <a:t>工業</a:t>
            </a:r>
            <a:r>
              <a:rPr lang="zh-TW" altLang="en-US" sz="4800" dirty="0">
                <a:latin typeface="メイリオ" panose="020B0604030504040204" pitchFamily="50" charset="-128"/>
                <a:ea typeface="メイリオ" panose="020B0604030504040204" pitchFamily="50" charset="-128"/>
              </a:rPr>
              <a:t>高等専門</a:t>
            </a:r>
            <a:r>
              <a:rPr lang="zh-TW" altLang="en-US" sz="4800" dirty="0" smtClean="0">
                <a:latin typeface="メイリオ" panose="020B0604030504040204" pitchFamily="50" charset="-128"/>
                <a:ea typeface="メイリオ" panose="020B0604030504040204" pitchFamily="50" charset="-128"/>
              </a:rPr>
              <a:t>学校</a:t>
            </a:r>
            <a:r>
              <a:rPr lang="ja-JP" altLang="en-US" sz="4800" dirty="0">
                <a:latin typeface="メイリオ" panose="020B0604030504040204" pitchFamily="50" charset="-128"/>
                <a:ea typeface="メイリオ" panose="020B0604030504040204" pitchFamily="50" charset="-128"/>
              </a:rPr>
              <a:t> </a:t>
            </a:r>
            <a:r>
              <a:rPr lang="ja-JP" altLang="en-US" sz="4800" dirty="0" smtClean="0">
                <a:latin typeface="メイリオ" panose="020B0604030504040204" pitchFamily="50" charset="-128"/>
                <a:ea typeface="メイリオ" panose="020B0604030504040204" pitchFamily="50" charset="-128"/>
              </a:rPr>
              <a:t>制御情報工学科　利</a:t>
            </a:r>
            <a:r>
              <a:rPr lang="ja-JP" altLang="ja-JP" sz="4800" dirty="0" smtClean="0">
                <a:latin typeface="メイリオ" panose="020B0604030504040204" pitchFamily="50" charset="-128"/>
                <a:ea typeface="メイリオ" panose="020B0604030504040204" pitchFamily="50" charset="-128"/>
              </a:rPr>
              <a:t>穂 </a:t>
            </a:r>
            <a:r>
              <a:rPr lang="ja-JP" altLang="ja-JP" sz="4800" dirty="0">
                <a:latin typeface="メイリオ" panose="020B0604030504040204" pitchFamily="50" charset="-128"/>
                <a:ea typeface="メイリオ" panose="020B0604030504040204" pitchFamily="50" charset="-128"/>
              </a:rPr>
              <a:t>虹</a:t>
            </a:r>
            <a:r>
              <a:rPr lang="ja-JP" altLang="ja-JP" sz="4800" dirty="0" smtClean="0">
                <a:latin typeface="メイリオ" panose="020B0604030504040204" pitchFamily="50" charset="-128"/>
                <a:ea typeface="メイリオ" panose="020B0604030504040204" pitchFamily="50" charset="-128"/>
              </a:rPr>
              <a:t>希</a:t>
            </a:r>
            <a:r>
              <a:rPr lang="ja-JP" altLang="ja-JP" sz="4800" dirty="0">
                <a:latin typeface="メイリオ" panose="020B0604030504040204" pitchFamily="50" charset="-128"/>
                <a:ea typeface="メイリオ" panose="020B0604030504040204" pitchFamily="50" charset="-128"/>
              </a:rPr>
              <a:t>　吉田 </a:t>
            </a:r>
            <a:r>
              <a:rPr lang="ja-JP" altLang="ja-JP" sz="4800" dirty="0" smtClean="0">
                <a:latin typeface="メイリオ" panose="020B0604030504040204" pitchFamily="50" charset="-128"/>
                <a:ea typeface="メイリオ" panose="020B0604030504040204" pitchFamily="50" charset="-128"/>
              </a:rPr>
              <a:t>晋 </a:t>
            </a:r>
            <a:r>
              <a:rPr lang="ja-JP" altLang="ja-JP" sz="4800" dirty="0">
                <a:latin typeface="メイリオ" panose="020B0604030504040204" pitchFamily="50" charset="-128"/>
                <a:ea typeface="メイリオ" panose="020B0604030504040204" pitchFamily="50" charset="-128"/>
              </a:rPr>
              <a:t>田中 </a:t>
            </a:r>
            <a:r>
              <a:rPr lang="ja-JP" altLang="ja-JP" sz="4800" dirty="0" smtClean="0">
                <a:latin typeface="メイリオ" panose="020B0604030504040204" pitchFamily="50" charset="-128"/>
                <a:ea typeface="メイリオ" panose="020B0604030504040204" pitchFamily="50" charset="-128"/>
              </a:rPr>
              <a:t>達治 </a:t>
            </a:r>
            <a:r>
              <a:rPr lang="ja-JP" altLang="ja-JP" sz="4800" dirty="0">
                <a:latin typeface="メイリオ" panose="020B0604030504040204" pitchFamily="50" charset="-128"/>
                <a:ea typeface="メイリオ" panose="020B0604030504040204" pitchFamily="50" charset="-128"/>
              </a:rPr>
              <a:t>松浦 </a:t>
            </a:r>
            <a:r>
              <a:rPr lang="ja-JP" altLang="ja-JP" sz="4800" dirty="0" smtClean="0">
                <a:latin typeface="メイリオ" panose="020B0604030504040204" pitchFamily="50" charset="-128"/>
                <a:ea typeface="メイリオ" panose="020B0604030504040204" pitchFamily="50" charset="-128"/>
              </a:rPr>
              <a:t>史法</a:t>
            </a:r>
            <a:endParaRPr lang="ja-JP" altLang="ja-JP" sz="4800" dirty="0">
              <a:latin typeface="メイリオ" panose="020B0604030504040204" pitchFamily="50" charset="-128"/>
              <a:ea typeface="メイリオ" panose="020B0604030504040204" pitchFamily="50" charset="-128"/>
            </a:endParaRPr>
          </a:p>
        </p:txBody>
      </p:sp>
      <p:grpSp>
        <p:nvGrpSpPr>
          <p:cNvPr id="1024" name="グループ化 1023"/>
          <p:cNvGrpSpPr/>
          <p:nvPr/>
        </p:nvGrpSpPr>
        <p:grpSpPr>
          <a:xfrm>
            <a:off x="0" y="4060792"/>
            <a:ext cx="30337718" cy="4042363"/>
            <a:chOff x="404895" y="3970875"/>
            <a:chExt cx="30337718" cy="4042363"/>
          </a:xfrm>
        </p:grpSpPr>
        <p:sp>
          <p:nvSpPr>
            <p:cNvPr id="7" name="角丸四角形 6"/>
            <p:cNvSpPr/>
            <p:nvPr/>
          </p:nvSpPr>
          <p:spPr>
            <a:xfrm>
              <a:off x="404895" y="3970875"/>
              <a:ext cx="30337718" cy="404236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ja-JP" altLang="en-US" dirty="0"/>
            </a:p>
          </p:txBody>
        </p:sp>
        <p:sp>
          <p:nvSpPr>
            <p:cNvPr id="6" name="テキスト ボックス 5"/>
            <p:cNvSpPr txBox="1"/>
            <p:nvPr/>
          </p:nvSpPr>
          <p:spPr>
            <a:xfrm>
              <a:off x="467395" y="4089086"/>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■目的</a:t>
              </a:r>
              <a:endParaRPr kumimoji="1" lang="ja-JP" altLang="en-US" sz="60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2546736" y="4596918"/>
              <a:ext cx="26514602" cy="3416320"/>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　太陽光パネルにおいて部分的に故障すると，故障部分が抵抗となり発熱してしまうヒートスポットが発生する．一般的な点検システムでは，ヒートスポットのあるパネルの特定は難しい．ヒートスポットにより発電量が低下してしまった状態では，長期的に見ると多くの電力を無駄にしてしまう．ヒートスポットの検出には，サーモカメラが有効だが，赤外線画像からヒートスポットを特定するには，専門家の判断が必要となる．メガソーラー向けにドローンを用いたサーモカメラ点検方法は既に提案されているが，撮影した赤外線画像を専門家が見て故障を判断しているのが現状である．画像処理によってヒートスポットの自動判定を実現することを目的としている． </a:t>
              </a:r>
            </a:p>
          </p:txBody>
        </p:sp>
      </p:grpSp>
      <p:sp>
        <p:nvSpPr>
          <p:cNvPr id="16" name="Rectangle 4"/>
          <p:cNvSpPr>
            <a:spLocks noChangeArrowheads="1"/>
          </p:cNvSpPr>
          <p:nvPr/>
        </p:nvSpPr>
        <p:spPr bwMode="auto">
          <a:xfrm flipH="1" flipV="1">
            <a:off x="37574856" y="17621695"/>
            <a:ext cx="2125452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sp>
        <p:nvSpPr>
          <p:cNvPr id="57" name="角丸四角形 56"/>
          <p:cNvSpPr/>
          <p:nvPr/>
        </p:nvSpPr>
        <p:spPr>
          <a:xfrm>
            <a:off x="-89950" y="37685468"/>
            <a:ext cx="11634250" cy="441193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角丸四角形 79"/>
          <p:cNvSpPr/>
          <p:nvPr/>
        </p:nvSpPr>
        <p:spPr>
          <a:xfrm>
            <a:off x="11544300" y="37685468"/>
            <a:ext cx="18843420" cy="441193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70980" y="38871609"/>
            <a:ext cx="14313467" cy="2862322"/>
          </a:xfrm>
          <a:prstGeom prst="rect">
            <a:avLst/>
          </a:prstGeom>
          <a:noFill/>
        </p:spPr>
        <p:txBody>
          <a:bodyPr wrap="square" rtlCol="0">
            <a:spAutoFit/>
          </a:bodyPr>
          <a:lstStyle/>
          <a:p>
            <a:r>
              <a:rPr kumimoji="1" lang="ja-JP" altLang="en-US" sz="3600" dirty="0" smtClean="0"/>
              <a:t>・</a:t>
            </a:r>
            <a:r>
              <a:rPr kumimoji="1" lang="ja-JP" altLang="en-US" sz="3600" dirty="0"/>
              <a:t>提案する手法で</a:t>
            </a:r>
            <a:r>
              <a:rPr kumimoji="1" lang="ja-JP" altLang="en-US" sz="3600" dirty="0" smtClean="0"/>
              <a:t>太陽光パネルに写る雲を消すことが</a:t>
            </a:r>
            <a:endParaRPr kumimoji="1" lang="en-US" altLang="ja-JP" sz="3600" dirty="0" smtClean="0"/>
          </a:p>
          <a:p>
            <a:r>
              <a:rPr kumimoji="1" lang="ja-JP" altLang="en-US" sz="3600" dirty="0" smtClean="0"/>
              <a:t>できる</a:t>
            </a:r>
            <a:endParaRPr kumimoji="1" lang="en-US" altLang="ja-JP" sz="3600" dirty="0" smtClean="0"/>
          </a:p>
          <a:p>
            <a:endParaRPr kumimoji="1" lang="en-US" altLang="ja-JP" sz="3600" dirty="0" smtClean="0"/>
          </a:p>
          <a:p>
            <a:r>
              <a:rPr kumimoji="1" lang="ja-JP" altLang="en-US" sz="3600" dirty="0" smtClean="0"/>
              <a:t>・屋上から撮影した赤外線画像と空中から撮影した赤</a:t>
            </a:r>
            <a:endParaRPr kumimoji="1" lang="en-US" altLang="ja-JP" sz="3600" dirty="0" smtClean="0"/>
          </a:p>
          <a:p>
            <a:r>
              <a:rPr kumimoji="1" lang="ja-JP" altLang="en-US" sz="3600" dirty="0" smtClean="0"/>
              <a:t>外線画像では係数を決めるための条件が異なる</a:t>
            </a:r>
            <a:endParaRPr kumimoji="1" lang="en-US" altLang="ja-JP" sz="3600" dirty="0" smtClean="0"/>
          </a:p>
        </p:txBody>
      </p:sp>
      <p:sp>
        <p:nvSpPr>
          <p:cNvPr id="84" name="テキスト ボックス 83"/>
          <p:cNvSpPr txBox="1"/>
          <p:nvPr/>
        </p:nvSpPr>
        <p:spPr>
          <a:xfrm>
            <a:off x="11951293" y="38681085"/>
            <a:ext cx="17774597" cy="2862322"/>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・射影変換を自動で行う必要がある</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・実際にドローンから撮った写真で係数を決定するための式を得る</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必要が</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ある．そのために何度もドローンを飛ばさなければいけない．</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Rectangle 2"/>
          <p:cNvSpPr>
            <a:spLocks noChangeArrowheads="1"/>
          </p:cNvSpPr>
          <p:nvPr/>
        </p:nvSpPr>
        <p:spPr bwMode="auto">
          <a:xfrm>
            <a:off x="3931891" y="19159419"/>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pSp>
        <p:nvGrpSpPr>
          <p:cNvPr id="26" name="グループ化 25"/>
          <p:cNvGrpSpPr/>
          <p:nvPr/>
        </p:nvGrpSpPr>
        <p:grpSpPr>
          <a:xfrm>
            <a:off x="311837" y="8934290"/>
            <a:ext cx="34543653" cy="22621550"/>
            <a:chOff x="622717" y="3951455"/>
            <a:chExt cx="34543653" cy="22621550"/>
          </a:xfrm>
        </p:grpSpPr>
        <p:sp>
          <p:nvSpPr>
            <p:cNvPr id="164" name="テキスト ボックス 163"/>
            <p:cNvSpPr txBox="1"/>
            <p:nvPr/>
          </p:nvSpPr>
          <p:spPr>
            <a:xfrm>
              <a:off x="728867" y="6128900"/>
              <a:ext cx="15964864" cy="655109"/>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射影変換</a:t>
              </a:r>
              <a:endParaRPr kumimoji="1" lang="en-US" altLang="ja-JP" sz="3600" dirty="0">
                <a:latin typeface="メイリオ" panose="020B0604030504040204" pitchFamily="50" charset="-128"/>
                <a:ea typeface="メイリオ" panose="020B0604030504040204" pitchFamily="50" charset="-128"/>
              </a:endParaRPr>
            </a:p>
          </p:txBody>
        </p:sp>
        <p:sp>
          <p:nvSpPr>
            <p:cNvPr id="163" name="テキスト ボックス 162"/>
            <p:cNvSpPr txBox="1"/>
            <p:nvPr/>
          </p:nvSpPr>
          <p:spPr>
            <a:xfrm>
              <a:off x="712338" y="3951455"/>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画像の用意</a:t>
              </a:r>
              <a:endParaRPr kumimoji="1" lang="en-US" altLang="ja-JP" sz="3600" dirty="0">
                <a:latin typeface="メイリオ" panose="020B0604030504040204" pitchFamily="50" charset="-128"/>
                <a:ea typeface="メイリオ" panose="020B0604030504040204" pitchFamily="50" charset="-128"/>
              </a:endParaRPr>
            </a:p>
          </p:txBody>
        </p:sp>
        <p:sp>
          <p:nvSpPr>
            <p:cNvPr id="166" name="テキスト ボックス 165"/>
            <p:cNvSpPr txBox="1"/>
            <p:nvPr/>
          </p:nvSpPr>
          <p:spPr>
            <a:xfrm>
              <a:off x="704365" y="13327876"/>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画像の合成</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67" name="テキスト ボックス 166"/>
            <p:cNvSpPr txBox="1"/>
            <p:nvPr/>
          </p:nvSpPr>
          <p:spPr>
            <a:xfrm>
              <a:off x="728867" y="8084363"/>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二値化処理</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11" name="テキスト ボックス 110"/>
            <p:cNvSpPr txBox="1"/>
            <p:nvPr/>
          </p:nvSpPr>
          <p:spPr>
            <a:xfrm>
              <a:off x="622717" y="16128836"/>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二値化に用いる係数の自動決定</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31" name="テキスト ボックス 130"/>
            <p:cNvSpPr txBox="1"/>
            <p:nvPr/>
          </p:nvSpPr>
          <p:spPr>
            <a:xfrm>
              <a:off x="14339645" y="25265502"/>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●ドローンを用い空中から撮影した赤外線画像</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33" name="テキスト ボックス 132"/>
            <p:cNvSpPr txBox="1"/>
            <p:nvPr/>
          </p:nvSpPr>
          <p:spPr>
            <a:xfrm>
              <a:off x="12700152" y="25926674"/>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a:t>
              </a:r>
              <a:r>
                <a:rPr kumimoji="1" lang="ja-JP" altLang="en-US" sz="3600" b="1" dirty="0">
                  <a:latin typeface="メイリオ" panose="020B0604030504040204" pitchFamily="50" charset="-128"/>
                  <a:ea typeface="メイリオ" panose="020B0604030504040204" pitchFamily="50" charset="-128"/>
                </a:rPr>
                <a:t>これまで</a:t>
              </a:r>
              <a:r>
                <a:rPr kumimoji="1" lang="ja-JP" altLang="en-US" sz="3600" b="1" dirty="0" smtClean="0">
                  <a:latin typeface="メイリオ" panose="020B0604030504040204" pitchFamily="50" charset="-128"/>
                  <a:ea typeface="メイリオ" panose="020B0604030504040204" pitchFamily="50" charset="-128"/>
                </a:rPr>
                <a:t>の処理</a:t>
              </a:r>
              <a:r>
                <a:rPr kumimoji="1" lang="ja-JP" altLang="en-US" sz="3600" b="1" dirty="0">
                  <a:latin typeface="メイリオ" panose="020B0604030504040204" pitchFamily="50" charset="-128"/>
                  <a:ea typeface="メイリオ" panose="020B0604030504040204" pitchFamily="50" charset="-128"/>
                </a:rPr>
                <a:t>で</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41" name="テキスト ボックス 140"/>
            <p:cNvSpPr txBox="1"/>
            <p:nvPr/>
          </p:nvSpPr>
          <p:spPr>
            <a:xfrm>
              <a:off x="18155443" y="25868884"/>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▲写りこむドローンの除去</a:t>
              </a:r>
              <a:endParaRPr kumimoji="1" lang="en-US" altLang="ja-JP" sz="3600" b="1" dirty="0" smtClean="0">
                <a:latin typeface="メイリオ" panose="020B0604030504040204" pitchFamily="50" charset="-128"/>
                <a:ea typeface="メイリオ" panose="020B0604030504040204" pitchFamily="50" charset="-128"/>
              </a:endParaRPr>
            </a:p>
          </p:txBody>
        </p:sp>
      </p:grpSp>
      <p:sp>
        <p:nvSpPr>
          <p:cNvPr id="95" name="正方形/長方形 94"/>
          <p:cNvSpPr/>
          <p:nvPr/>
        </p:nvSpPr>
        <p:spPr>
          <a:xfrm>
            <a:off x="17461784" y="12255193"/>
            <a:ext cx="11667712" cy="2629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2" name="グループ化 101"/>
          <p:cNvGrpSpPr/>
          <p:nvPr/>
        </p:nvGrpSpPr>
        <p:grpSpPr>
          <a:xfrm>
            <a:off x="17336464" y="8783373"/>
            <a:ext cx="11667712" cy="2629106"/>
            <a:chOff x="13492762" y="9119798"/>
            <a:chExt cx="12753135" cy="3580075"/>
          </a:xfrm>
        </p:grpSpPr>
        <p:sp>
          <p:nvSpPr>
            <p:cNvPr id="103" name="正方形/長方形 102"/>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 name="図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88496" y="9345177"/>
              <a:ext cx="3367388" cy="3129317"/>
            </a:xfrm>
            <a:prstGeom prst="rect">
              <a:avLst/>
            </a:prstGeom>
          </p:spPr>
        </p:pic>
        <p:pic>
          <p:nvPicPr>
            <p:cNvPr id="10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rot="10800000" flipH="1" flipV="1">
              <a:off x="22622171" y="9336660"/>
              <a:ext cx="3216598"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6" name="コンテンツ プレースホルダー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36609" y="9325303"/>
              <a:ext cx="3339398" cy="3120198"/>
            </a:xfrm>
            <a:prstGeom prst="rect">
              <a:avLst/>
            </a:prstGeom>
          </p:spPr>
        </p:pic>
      </p:grpSp>
      <p:sp>
        <p:nvSpPr>
          <p:cNvPr id="112" name="テキスト ボックス 111"/>
          <p:cNvSpPr txBox="1"/>
          <p:nvPr/>
        </p:nvSpPr>
        <p:spPr>
          <a:xfrm>
            <a:off x="21854814" y="11529442"/>
            <a:ext cx="2630848"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1</a:t>
            </a:r>
            <a:r>
              <a:rPr lang="en-US" altLang="ja-JP"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入力</a:t>
            </a:r>
            <a:r>
              <a:rPr lang="ja-JP" altLang="en-US" sz="3200" dirty="0" smtClean="0">
                <a:latin typeface="メイリオ" panose="020B0604030504040204" pitchFamily="50" charset="-128"/>
                <a:ea typeface="メイリオ" panose="020B0604030504040204" pitchFamily="50" charset="-128"/>
              </a:rPr>
              <a:t>画像</a:t>
            </a:r>
            <a:endParaRPr kumimoji="1" lang="ja-JP" altLang="en-US" sz="3200" dirty="0"/>
          </a:p>
        </p:txBody>
      </p:sp>
      <p:sp>
        <p:nvSpPr>
          <p:cNvPr id="118" name="テキスト ボックス 117"/>
          <p:cNvSpPr txBox="1"/>
          <p:nvPr/>
        </p:nvSpPr>
        <p:spPr>
          <a:xfrm>
            <a:off x="21712945" y="18175640"/>
            <a:ext cx="3451586"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3</a:t>
            </a:r>
            <a:r>
              <a:rPr lang="ja-JP" altLang="en-US" sz="3200" dirty="0" smtClean="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二値化し画像</a:t>
            </a:r>
            <a:endParaRPr kumimoji="1" lang="ja-JP" altLang="en-US" sz="3200" dirty="0"/>
          </a:p>
        </p:txBody>
      </p:sp>
      <p:sp>
        <p:nvSpPr>
          <p:cNvPr id="33" name="テキスト ボックス 32"/>
          <p:cNvSpPr txBox="1"/>
          <p:nvPr/>
        </p:nvSpPr>
        <p:spPr>
          <a:xfrm>
            <a:off x="62500" y="8261167"/>
            <a:ext cx="9491287"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■画像処理</a:t>
            </a:r>
            <a:endParaRPr kumimoji="1" lang="ja-JP" altLang="en-US" sz="6000" dirty="0">
              <a:latin typeface="メイリオ" panose="020B0604030504040204" pitchFamily="50" charset="-128"/>
              <a:ea typeface="メイリオ" panose="020B0604030504040204" pitchFamily="50" charset="-128"/>
            </a:endParaRPr>
          </a:p>
        </p:txBody>
      </p:sp>
      <p:sp>
        <p:nvSpPr>
          <p:cNvPr id="119" name="テキスト ボックス 118"/>
          <p:cNvSpPr txBox="1"/>
          <p:nvPr/>
        </p:nvSpPr>
        <p:spPr>
          <a:xfrm>
            <a:off x="21681769" y="23131587"/>
            <a:ext cx="3749744"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4 </a:t>
            </a:r>
            <a:r>
              <a:rPr lang="en-US" altLang="ja-JP" sz="3200" dirty="0" smtClean="0">
                <a:latin typeface="メイリオ" panose="020B0604030504040204" pitchFamily="50" charset="-128"/>
                <a:ea typeface="メイリオ" panose="020B0604030504040204" pitchFamily="50" charset="-128"/>
              </a:rPr>
              <a:t>&amp;</a:t>
            </a:r>
            <a:r>
              <a:rPr lang="ja-JP" altLang="en-US" sz="3200" dirty="0" smtClean="0">
                <a:latin typeface="メイリオ" panose="020B0604030504040204" pitchFamily="50" charset="-128"/>
                <a:ea typeface="メイリオ" panose="020B0604030504040204" pitchFamily="50" charset="-128"/>
              </a:rPr>
              <a:t>をとった画像</a:t>
            </a:r>
            <a:endParaRPr lang="ja-JP" altLang="en-US" sz="3200" dirty="0">
              <a:latin typeface="メイリオ" panose="020B0604030504040204" pitchFamily="50" charset="-128"/>
              <a:ea typeface="メイリオ" panose="020B0604030504040204" pitchFamily="50" charset="-128"/>
            </a:endParaRPr>
          </a:p>
        </p:txBody>
      </p:sp>
      <p:sp>
        <p:nvSpPr>
          <p:cNvPr id="39" name="テキスト ボックス 38"/>
          <p:cNvSpPr txBox="1"/>
          <p:nvPr/>
        </p:nvSpPr>
        <p:spPr>
          <a:xfrm>
            <a:off x="3720100" y="7958370"/>
            <a:ext cx="12910794" cy="3416320"/>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一枚の</a:t>
            </a:r>
            <a:r>
              <a:rPr kumimoji="1" lang="ja-JP" altLang="en-US" sz="3600" dirty="0">
                <a:latin typeface="メイリオ" panose="020B0604030504040204" pitchFamily="50" charset="-128"/>
                <a:ea typeface="メイリオ" panose="020B0604030504040204" pitchFamily="50" charset="-128"/>
              </a:rPr>
              <a:t>画像に</a:t>
            </a:r>
            <a:r>
              <a:rPr kumimoji="1" lang="ja-JP" altLang="en-US" sz="3600" dirty="0" smtClean="0">
                <a:latin typeface="メイリオ" panose="020B0604030504040204" pitchFamily="50" charset="-128"/>
                <a:ea typeface="メイリオ" panose="020B0604030504040204" pitchFamily="50" charset="-128"/>
              </a:rPr>
              <a:t>対し違う方向から</a:t>
            </a:r>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smtClean="0">
                <a:latin typeface="メイリオ" panose="020B0604030504040204" pitchFamily="50" charset="-128"/>
                <a:ea typeface="メイリオ" panose="020B0604030504040204" pitchFamily="50" charset="-128"/>
              </a:rPr>
              <a:t>枚撮影した赤外線画像を用意する</a:t>
            </a:r>
            <a:r>
              <a:rPr kumimoji="1" lang="en-US" altLang="ja-JP" sz="3600" dirty="0" smtClean="0">
                <a:latin typeface="メイリオ" panose="020B0604030504040204" pitchFamily="50" charset="-128"/>
                <a:ea typeface="メイリオ" panose="020B0604030504040204" pitchFamily="50" charset="-128"/>
              </a:rPr>
              <a:t>(0~255</a:t>
            </a:r>
            <a:r>
              <a:rPr kumimoji="1" lang="ja-JP" altLang="en-US" sz="3600" dirty="0" smtClean="0">
                <a:latin typeface="メイリオ" panose="020B0604030504040204" pitchFamily="50" charset="-128"/>
                <a:ea typeface="メイリオ" panose="020B0604030504040204" pitchFamily="50" charset="-128"/>
              </a:rPr>
              <a:t>の範囲でオートスケールで撮影された熱画像データ</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ホットスポットを黒として抽出するために</a:t>
            </a:r>
            <a:r>
              <a:rPr kumimoji="1" lang="ja-JP" altLang="en-US" sz="3600" dirty="0">
                <a:latin typeface="メイリオ" panose="020B0604030504040204" pitchFamily="50" charset="-128"/>
                <a:ea typeface="メイリオ" panose="020B0604030504040204" pitchFamily="50" charset="-128"/>
              </a:rPr>
              <a:t>白黒</a:t>
            </a:r>
            <a:r>
              <a:rPr kumimoji="1" lang="ja-JP" altLang="en-US" sz="3600" dirty="0" smtClean="0">
                <a:latin typeface="メイリオ" panose="020B0604030504040204" pitchFamily="50" charset="-128"/>
                <a:ea typeface="メイリオ" panose="020B0604030504040204" pitchFamily="50" charset="-128"/>
              </a:rPr>
              <a:t>を反転させる</a:t>
            </a:r>
            <a:r>
              <a:rPr kumimoji="1" lang="en-US" altLang="ja-JP" sz="3600" dirty="0" smtClean="0">
                <a:latin typeface="メイリオ" panose="020B0604030504040204" pitchFamily="50" charset="-128"/>
                <a:ea typeface="メイリオ" panose="020B0604030504040204" pitchFamily="50" charset="-128"/>
              </a:rPr>
              <a:t>.</a:t>
            </a:r>
          </a:p>
        </p:txBody>
      </p:sp>
      <p:sp>
        <p:nvSpPr>
          <p:cNvPr id="34" name="正方形/長方形 33"/>
          <p:cNvSpPr/>
          <p:nvPr/>
        </p:nvSpPr>
        <p:spPr>
          <a:xfrm>
            <a:off x="17461784" y="15489113"/>
            <a:ext cx="11667712" cy="2642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21304744" y="14919769"/>
            <a:ext cx="4678356" cy="584775"/>
          </a:xfrm>
          <a:prstGeom prst="rect">
            <a:avLst/>
          </a:prstGeom>
          <a:noFill/>
        </p:spPr>
        <p:txBody>
          <a:bodyPr wrap="squar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2</a:t>
            </a:r>
            <a:r>
              <a:rPr lang="ja-JP" altLang="en-US" sz="3200" dirty="0" smtClean="0">
                <a:latin typeface="メイリオ" panose="020B0604030504040204" pitchFamily="50" charset="-128"/>
                <a:ea typeface="メイリオ" panose="020B0604030504040204" pitchFamily="50" charset="-128"/>
              </a:rPr>
              <a:t> 射影変換した画像</a:t>
            </a:r>
            <a:r>
              <a:rPr lang="ja-JP" altLang="ja-JP" sz="3200" dirty="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      　　　　　　　　　　　　　　　　　　　　　　　　　　　　　　</a:t>
            </a:r>
            <a:endParaRPr lang="ja-JP" altLang="ja-JP" sz="3200" dirty="0">
              <a:latin typeface="メイリオ" panose="020B0604030504040204" pitchFamily="50" charset="-128"/>
              <a:ea typeface="メイリオ" panose="020B0604030504040204" pitchFamily="50" charset="-128"/>
            </a:endParaRPr>
          </a:p>
        </p:txBody>
      </p:sp>
      <p:sp>
        <p:nvSpPr>
          <p:cNvPr id="35" name="正方形/長方形 34"/>
          <p:cNvSpPr/>
          <p:nvPr/>
        </p:nvSpPr>
        <p:spPr>
          <a:xfrm>
            <a:off x="21153749" y="19117711"/>
            <a:ext cx="4829351" cy="39879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上カーブ矢印 125"/>
          <p:cNvSpPr/>
          <p:nvPr/>
        </p:nvSpPr>
        <p:spPr>
          <a:xfrm rot="5400000">
            <a:off x="15174432" y="1110586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上カーブ矢印 127"/>
          <p:cNvSpPr/>
          <p:nvPr/>
        </p:nvSpPr>
        <p:spPr>
          <a:xfrm rot="5400000">
            <a:off x="15174432" y="1456337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0" name="上カーブ矢印 129"/>
          <p:cNvSpPr/>
          <p:nvPr/>
        </p:nvSpPr>
        <p:spPr>
          <a:xfrm rot="5400000">
            <a:off x="15467579" y="17879489"/>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 name="テキスト ボックス 124"/>
          <p:cNvSpPr txBox="1"/>
          <p:nvPr/>
        </p:nvSpPr>
        <p:spPr>
          <a:xfrm>
            <a:off x="3808565" y="11622399"/>
            <a:ext cx="11588202" cy="1200329"/>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a:latin typeface="メイリオ" panose="020B0604030504040204" pitchFamily="50" charset="-128"/>
                <a:ea typeface="メイリオ" panose="020B0604030504040204" pitchFamily="50" charset="-128"/>
              </a:rPr>
              <a:t>枚</a:t>
            </a:r>
            <a:r>
              <a:rPr kumimoji="1" lang="ja-JP" altLang="en-US" sz="3600" dirty="0" smtClean="0">
                <a:latin typeface="メイリオ" panose="020B0604030504040204" pitchFamily="50" charset="-128"/>
                <a:ea typeface="メイリオ" panose="020B0604030504040204" pitchFamily="50" charset="-128"/>
              </a:rPr>
              <a:t>の画像を合成</a:t>
            </a:r>
            <a:r>
              <a:rPr kumimoji="1" lang="ja-JP" altLang="en-US" sz="3600" dirty="0">
                <a:latin typeface="メイリオ" panose="020B0604030504040204" pitchFamily="50" charset="-128"/>
                <a:ea typeface="メイリオ" panose="020B0604030504040204" pitchFamily="50" charset="-128"/>
              </a:rPr>
              <a:t>するため</a:t>
            </a:r>
            <a:r>
              <a:rPr kumimoji="1" lang="ja-JP" altLang="en-US" sz="3600" dirty="0" smtClean="0">
                <a:latin typeface="メイリオ" panose="020B0604030504040204" pitchFamily="50" charset="-128"/>
                <a:ea typeface="メイリオ" panose="020B0604030504040204" pitchFamily="50" charset="-128"/>
              </a:rPr>
              <a:t>に</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rPr>
              <a:t>正面方向</a:t>
            </a:r>
            <a:r>
              <a:rPr kumimoji="1" lang="ja-JP" altLang="en-US" sz="3600" dirty="0" smtClean="0">
                <a:latin typeface="メイリオ" panose="020B0604030504040204" pitchFamily="50" charset="-128"/>
                <a:ea typeface="メイリオ" panose="020B0604030504040204" pitchFamily="50" charset="-128"/>
              </a:rPr>
              <a:t>にそれぞれ射影変換する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334927" y="37799769"/>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■まとめ</a:t>
            </a:r>
            <a:endParaRPr kumimoji="1" lang="ja-JP" altLang="en-US" sz="6000" dirty="0">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11774549" y="37760640"/>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■今後の課題</a:t>
            </a:r>
            <a:endParaRPr kumimoji="1" lang="ja-JP" altLang="en-US" sz="6000" dirty="0">
              <a:latin typeface="メイリオ" panose="020B0604030504040204" pitchFamily="50" charset="-128"/>
              <a:ea typeface="メイリオ" panose="020B0604030504040204" pitchFamily="50" charset="-128"/>
            </a:endParaRPr>
          </a:p>
        </p:txBody>
      </p:sp>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23512" y="12424198"/>
            <a:ext cx="10065687" cy="243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2685" y="15542811"/>
            <a:ext cx="10685910" cy="2632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57165" y="19411475"/>
            <a:ext cx="4222517" cy="340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テキスト ボックス 108"/>
          <p:cNvSpPr txBox="1"/>
          <p:nvPr/>
        </p:nvSpPr>
        <p:spPr>
          <a:xfrm>
            <a:off x="417987" y="19411475"/>
            <a:ext cx="11588202" cy="1200329"/>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三枚の画像の</a:t>
            </a:r>
            <a:r>
              <a:rPr kumimoji="1" lang="en-US" altLang="ja-JP" sz="3600" dirty="0" smtClean="0">
                <a:latin typeface="メイリオ" panose="020B0604030504040204" pitchFamily="50" charset="-128"/>
                <a:ea typeface="メイリオ" panose="020B0604030504040204" pitchFamily="50" charset="-128"/>
              </a:rPr>
              <a:t>&amp;</a:t>
            </a:r>
            <a:r>
              <a:rPr kumimoji="1" lang="ja-JP" altLang="en-US" sz="3600" dirty="0" smtClean="0">
                <a:latin typeface="メイリオ" panose="020B0604030504040204" pitchFamily="50" charset="-128"/>
                <a:ea typeface="メイリオ" panose="020B0604030504040204" pitchFamily="50" charset="-128"/>
              </a:rPr>
              <a:t>を取り共通部分を残す．黒く出力されている箇所がホットスポットである．</a:t>
            </a:r>
            <a:endParaRPr kumimoji="1" lang="en-US" altLang="ja-JP" sz="3600" dirty="0">
              <a:latin typeface="メイリオ" panose="020B0604030504040204" pitchFamily="50" charset="-128"/>
              <a:ea typeface="メイリオ" panose="020B0604030504040204" pitchFamily="50" charset="-128"/>
            </a:endParaRPr>
          </a:p>
        </p:txBody>
      </p:sp>
      <p:sp>
        <p:nvSpPr>
          <p:cNvPr id="113" name="テキスト ボックス 112"/>
          <p:cNvSpPr txBox="1"/>
          <p:nvPr/>
        </p:nvSpPr>
        <p:spPr>
          <a:xfrm>
            <a:off x="311837" y="22129519"/>
            <a:ext cx="17987985" cy="7294305"/>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en-US" altLang="ja-JP" sz="3600" dirty="0" smtClean="0">
                <a:latin typeface="メイリオ" panose="020B0604030504040204" pitchFamily="50" charset="-128"/>
                <a:ea typeface="メイリオ" panose="020B0604030504040204" pitchFamily="50" charset="-128"/>
              </a:rPr>
              <a:t>2016</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7</a:t>
            </a:r>
            <a:r>
              <a:rPr kumimoji="1" lang="ja-JP" altLang="en-US" sz="3600" dirty="0" smtClean="0">
                <a:latin typeface="メイリオ" panose="020B0604030504040204" pitchFamily="50" charset="-128"/>
                <a:ea typeface="メイリオ" panose="020B0604030504040204" pitchFamily="50" charset="-128"/>
              </a:rPr>
              <a:t>日と</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24</a:t>
            </a:r>
            <a:r>
              <a:rPr kumimoji="1" lang="ja-JP" altLang="en-US" sz="3600" dirty="0" smtClean="0">
                <a:latin typeface="メイリオ" panose="020B0604030504040204" pitchFamily="50" charset="-128"/>
                <a:ea typeface="メイリオ" panose="020B0604030504040204" pitchFamily="50" charset="-128"/>
              </a:rPr>
              <a:t>日に同じ</a:t>
            </a:r>
            <a:r>
              <a:rPr kumimoji="1" lang="en-US" altLang="ja-JP" sz="3600" dirty="0" smtClean="0">
                <a:latin typeface="メイリオ" panose="020B0604030504040204" pitchFamily="50" charset="-128"/>
                <a:ea typeface="メイリオ" panose="020B0604030504040204" pitchFamily="50" charset="-128"/>
              </a:rPr>
              <a:t>6</a:t>
            </a:r>
            <a:r>
              <a:rPr kumimoji="1" lang="ja-JP" altLang="en-US" sz="3600" dirty="0" smtClean="0">
                <a:latin typeface="メイリオ" panose="020B0604030504040204" pitchFamily="50" charset="-128"/>
                <a:ea typeface="メイリオ" panose="020B0604030504040204" pitchFamily="50" charset="-128"/>
              </a:rPr>
              <a:t>枚のパネルを撮影した赤外線画像の輝度と係数の関係を求め，最小二乗法で近似．</a:t>
            </a:r>
            <a:r>
              <a:rPr kumimoji="1" lang="en-US" altLang="ja-JP" sz="3600" dirty="0" smtClean="0">
                <a:latin typeface="メイリオ" panose="020B0604030504040204" pitchFamily="50" charset="-128"/>
                <a:ea typeface="メイリオ" panose="020B0604030504040204" pitchFamily="50" charset="-128"/>
              </a:rPr>
              <a:t>Ave</a:t>
            </a:r>
            <a:r>
              <a:rPr kumimoji="1" lang="ja-JP" altLang="en-US" sz="3600" dirty="0" smtClean="0">
                <a:latin typeface="メイリオ" panose="020B0604030504040204" pitchFamily="50" charset="-128"/>
                <a:ea typeface="メイリオ" panose="020B0604030504040204" pitchFamily="50" charset="-128"/>
              </a:rPr>
              <a:t>は射影変換後</a:t>
            </a:r>
            <a:r>
              <a:rPr kumimoji="1" lang="ja-JP" altLang="en-US" sz="3600" dirty="0">
                <a:latin typeface="メイリオ" panose="020B0604030504040204" pitchFamily="50" charset="-128"/>
                <a:ea typeface="メイリオ" panose="020B0604030504040204" pitchFamily="50" charset="-128"/>
              </a:rPr>
              <a:t>の輝度．</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r>
              <a:rPr kumimoji="1" lang="en-US" altLang="ja-JP" sz="3600" dirty="0">
                <a:latin typeface="ＭＳ ゴシック" panose="020B0609070205080204" pitchFamily="49" charset="-128"/>
                <a:ea typeface="ＭＳ ゴシック" panose="020B0609070205080204" pitchFamily="49" charset="-128"/>
              </a:rPr>
              <a:t>k= -</a:t>
            </a:r>
            <a:r>
              <a:rPr kumimoji="1" lang="en-US" altLang="ja-JP" sz="3600" dirty="0" smtClean="0">
                <a:latin typeface="ＭＳ ゴシック" panose="020B0609070205080204" pitchFamily="49" charset="-128"/>
                <a:ea typeface="ＭＳ ゴシック" panose="020B0609070205080204" pitchFamily="49" charset="-128"/>
              </a:rPr>
              <a:t>0.0042Ave </a:t>
            </a:r>
            <a:r>
              <a:rPr kumimoji="1" lang="en-US" altLang="ja-JP" sz="3600" dirty="0">
                <a:latin typeface="ＭＳ ゴシック" panose="020B0609070205080204" pitchFamily="49" charset="-128"/>
                <a:ea typeface="ＭＳ ゴシック" panose="020B0609070205080204" pitchFamily="49" charset="-128"/>
              </a:rPr>
              <a:t>+ </a:t>
            </a:r>
            <a:r>
              <a:rPr kumimoji="1" lang="en-US" altLang="ja-JP" sz="3600" dirty="0" smtClean="0">
                <a:latin typeface="ＭＳ ゴシック" panose="020B0609070205080204" pitchFamily="49" charset="-128"/>
                <a:ea typeface="ＭＳ ゴシック" panose="020B0609070205080204" pitchFamily="49" charset="-128"/>
              </a:rPr>
              <a:t>0.6089</a:t>
            </a:r>
            <a:r>
              <a:rPr kumimoji="1" lang="en-US" altLang="ja-JP" sz="3600" dirty="0">
                <a:latin typeface="ＭＳ ゴシック" panose="020B0609070205080204" pitchFamily="49" charset="-128"/>
                <a:ea typeface="ＭＳ ゴシック" panose="020B0609070205080204" pitchFamily="49" charset="-128"/>
              </a:rPr>
              <a:t>…(2</a:t>
            </a:r>
            <a:r>
              <a:rPr kumimoji="1" lang="en-US" altLang="ja-JP" sz="3600" dirty="0" smtClean="0">
                <a:latin typeface="ＭＳ ゴシック" panose="020B0609070205080204" pitchFamily="49" charset="-128"/>
                <a:ea typeface="ＭＳ ゴシック" panose="020B0609070205080204" pitchFamily="49" charset="-128"/>
              </a:rPr>
              <a:t>)</a:t>
            </a:r>
          </a:p>
          <a:p>
            <a:endParaRPr kumimoji="1" lang="en-US" altLang="ja-JP" sz="3600" dirty="0" smtClean="0">
              <a:latin typeface="ＭＳ ゴシック" panose="020B0609070205080204" pitchFamily="49" charset="-128"/>
              <a:ea typeface="ＭＳ ゴシック" panose="020B0609070205080204" pitchFamily="49" charset="-128"/>
            </a:endParaRPr>
          </a:p>
          <a:p>
            <a:r>
              <a:rPr kumimoji="1" lang="ja-JP" altLang="en-US" sz="3600" dirty="0" smtClean="0">
                <a:latin typeface="メイリオ" panose="020B0604030504040204" pitchFamily="50" charset="-128"/>
                <a:ea typeface="メイリオ" panose="020B0604030504040204" pitchFamily="50" charset="-128"/>
              </a:rPr>
              <a:t>同じ撮影日に撮影した赤外線画像は近い閾値で二値化できていることから，ある日に撮影した画像内のパネルの</a:t>
            </a:r>
            <a:r>
              <a:rPr kumimoji="1" lang="ja-JP" altLang="en-US" sz="3600" dirty="0">
                <a:latin typeface="メイリオ" panose="020B0604030504040204" pitchFamily="50" charset="-128"/>
                <a:ea typeface="メイリオ" panose="020B0604030504040204" pitchFamily="50" charset="-128"/>
              </a:rPr>
              <a:t>輝度</a:t>
            </a:r>
            <a:r>
              <a:rPr kumimoji="1" lang="ja-JP" altLang="en-US" sz="3600" dirty="0" smtClean="0">
                <a:latin typeface="メイリオ" panose="020B0604030504040204" pitchFamily="50" charset="-128"/>
                <a:ea typeface="メイリオ" panose="020B0604030504040204" pitchFamily="50" charset="-128"/>
              </a:rPr>
              <a:t>の平均値を求め，</a:t>
            </a:r>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式に代入して係数</a:t>
            </a:r>
            <a:r>
              <a:rPr kumimoji="1" lang="en-US" altLang="ja-JP" sz="3600" dirty="0" smtClean="0">
                <a:latin typeface="メイリオ" panose="020B0604030504040204" pitchFamily="50" charset="-128"/>
                <a:ea typeface="メイリオ" panose="020B0604030504040204" pitchFamily="50" charset="-128"/>
              </a:rPr>
              <a:t>k</a:t>
            </a:r>
            <a:r>
              <a:rPr kumimoji="1" lang="ja-JP" altLang="en-US" sz="3600" dirty="0" smtClean="0">
                <a:latin typeface="メイリオ" panose="020B0604030504040204" pitchFamily="50" charset="-128"/>
                <a:ea typeface="メイリオ" panose="020B0604030504040204" pitchFamily="50" charset="-128"/>
              </a:rPr>
              <a:t>を求める．</a:t>
            </a:r>
            <a:endParaRPr kumimoji="1" lang="en-US" altLang="ja-JP" sz="3600" dirty="0" smtClean="0">
              <a:latin typeface="ＭＳ ゴシック" panose="020B0609070205080204" pitchFamily="49" charset="-128"/>
              <a:ea typeface="ＭＳ ゴシック" panose="020B0609070205080204" pitchFamily="49" charset="-128"/>
            </a:endParaRPr>
          </a:p>
          <a:p>
            <a:endParaRPr kumimoji="1" lang="en-US" altLang="ja-JP" sz="3600" dirty="0">
              <a:latin typeface="メイリオ" panose="020B0604030504040204" pitchFamily="50" charset="-128"/>
              <a:ea typeface="メイリオ" panose="020B0604030504040204" pitchFamily="50" charset="-128"/>
            </a:endParaRPr>
          </a:p>
        </p:txBody>
      </p:sp>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39678" y="23716362"/>
            <a:ext cx="9008488" cy="541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 name="テキスト ボックス 113"/>
          <p:cNvSpPr txBox="1"/>
          <p:nvPr/>
        </p:nvSpPr>
        <p:spPr>
          <a:xfrm>
            <a:off x="21681769" y="29131437"/>
            <a:ext cx="4272323"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5</a:t>
            </a:r>
            <a:r>
              <a:rPr lang="ja-JP" altLang="en-US" sz="3200" dirty="0" smtClean="0">
                <a:latin typeface="メイリオ" panose="020B0604030504040204" pitchFamily="50" charset="-128"/>
                <a:ea typeface="メイリオ" panose="020B0604030504040204" pitchFamily="50" charset="-128"/>
              </a:rPr>
              <a:t> 輝度と係数の関係</a:t>
            </a:r>
            <a:endParaRPr lang="ja-JP" altLang="en-US" sz="32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9989686" y="21963650"/>
            <a:ext cx="5136029" cy="14603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係数</a:t>
            </a:r>
            <a:r>
              <a:rPr kumimoji="1" lang="en-US" altLang="ja-JP" sz="3600" dirty="0">
                <a:solidFill>
                  <a:schemeClr val="tx1"/>
                </a:solidFill>
                <a:latin typeface="メイリオ" panose="020B0604030504040204" pitchFamily="50" charset="-128"/>
                <a:ea typeface="メイリオ" panose="020B0604030504040204" pitchFamily="50" charset="-128"/>
              </a:rPr>
              <a:t>R…40</a:t>
            </a:r>
            <a:r>
              <a:rPr kumimoji="1" lang="ja-JP" altLang="en-US" sz="3600" dirty="0">
                <a:solidFill>
                  <a:schemeClr val="tx1"/>
                </a:solidFill>
                <a:latin typeface="メイリオ" panose="020B0604030504040204" pitchFamily="50" charset="-128"/>
                <a:ea typeface="メイリオ" panose="020B0604030504040204" pitchFamily="50" charset="-128"/>
              </a:rPr>
              <a:t>に</a:t>
            </a:r>
            <a:r>
              <a:rPr kumimoji="1" lang="ja-JP" altLang="en-US" sz="3600" dirty="0" smtClean="0">
                <a:solidFill>
                  <a:schemeClr val="tx1"/>
                </a:solidFill>
                <a:latin typeface="メイリオ" panose="020B0604030504040204" pitchFamily="50" charset="-128"/>
                <a:ea typeface="メイリオ" panose="020B0604030504040204" pitchFamily="50" charset="-128"/>
              </a:rPr>
              <a:t>固定</a:t>
            </a:r>
            <a:endParaRPr kumimoji="1" lang="en-US" altLang="ja-JP" sz="36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206966" y="21963650"/>
            <a:ext cx="9782720" cy="1460323"/>
          </a:xfrm>
          <a:prstGeom prst="rect">
            <a:avLst/>
          </a:prstGeom>
          <a:solidFill>
            <a:srgbClr val="FF00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係数</a:t>
            </a:r>
            <a:r>
              <a:rPr kumimoji="1" lang="en-US" altLang="ja-JP" sz="3600" dirty="0">
                <a:solidFill>
                  <a:schemeClr val="tx1"/>
                </a:solidFill>
                <a:latin typeface="メイリオ" panose="020B0604030504040204" pitchFamily="50" charset="-128"/>
                <a:ea typeface="メイリオ" panose="020B0604030504040204" pitchFamily="50" charset="-128"/>
              </a:rPr>
              <a:t>k…</a:t>
            </a:r>
            <a:r>
              <a:rPr kumimoji="1" lang="ja-JP" altLang="en-US" sz="3600" dirty="0">
                <a:solidFill>
                  <a:schemeClr val="tx1"/>
                </a:solidFill>
                <a:latin typeface="メイリオ" panose="020B0604030504040204" pitchFamily="50" charset="-128"/>
                <a:ea typeface="メイリオ" panose="020B0604030504040204" pitchFamily="50" charset="-128"/>
              </a:rPr>
              <a:t>画像によって変化させる必要があった．</a:t>
            </a:r>
          </a:p>
        </p:txBody>
      </p:sp>
      <p:sp>
        <p:nvSpPr>
          <p:cNvPr id="20" name="右矢印 19"/>
          <p:cNvSpPr/>
          <p:nvPr/>
        </p:nvSpPr>
        <p:spPr>
          <a:xfrm>
            <a:off x="851270" y="23528104"/>
            <a:ext cx="2907852" cy="1104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3931891" y="23582124"/>
            <a:ext cx="11187912" cy="996861"/>
          </a:xfrm>
          <a:prstGeom prst="rect">
            <a:avLst/>
          </a:prstGeom>
          <a:solidFill>
            <a:srgbClr val="FF00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画像によって輝度が</a:t>
            </a:r>
            <a:r>
              <a:rPr kumimoji="1" lang="ja-JP" altLang="en-US" sz="3600" dirty="0" smtClean="0">
                <a:solidFill>
                  <a:schemeClr val="tx1"/>
                </a:solidFill>
                <a:latin typeface="メイリオ" panose="020B0604030504040204" pitchFamily="50" charset="-128"/>
                <a:ea typeface="メイリオ" panose="020B0604030504040204" pitchFamily="50" charset="-128"/>
              </a:rPr>
              <a:t>異なることから係数</a:t>
            </a:r>
            <a:r>
              <a:rPr kumimoji="1" lang="en-US" altLang="ja-JP" sz="3600" dirty="0" smtClean="0">
                <a:solidFill>
                  <a:schemeClr val="tx1"/>
                </a:solidFill>
                <a:latin typeface="メイリオ" panose="020B0604030504040204" pitchFamily="50" charset="-128"/>
                <a:ea typeface="メイリオ" panose="020B0604030504040204" pitchFamily="50" charset="-128"/>
              </a:rPr>
              <a:t>k</a:t>
            </a:r>
            <a:r>
              <a:rPr kumimoji="1" lang="ja-JP" altLang="en-US" sz="3600" dirty="0" smtClean="0">
                <a:solidFill>
                  <a:schemeClr val="tx1"/>
                </a:solidFill>
                <a:latin typeface="メイリオ" panose="020B0604030504040204" pitchFamily="50" charset="-128"/>
                <a:ea typeface="メイリオ" panose="020B0604030504040204" pitchFamily="50" charset="-128"/>
              </a:rPr>
              <a:t>を求める．</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pic>
        <p:nvPicPr>
          <p:cNvPr id="103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888" y="30107822"/>
            <a:ext cx="5475287"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 name="テキスト ボックス 120"/>
          <p:cNvSpPr txBox="1"/>
          <p:nvPr/>
        </p:nvSpPr>
        <p:spPr>
          <a:xfrm>
            <a:off x="145179" y="31543215"/>
            <a:ext cx="11588202" cy="2308324"/>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●阿南高専屋上から撮影した赤外線画像</a:t>
            </a:r>
            <a:endParaRPr kumimoji="1" lang="en-US" altLang="ja-JP" sz="3600" b="1" dirty="0" smtClean="0">
              <a:latin typeface="メイリオ" panose="020B0604030504040204" pitchFamily="50" charset="-128"/>
              <a:ea typeface="メイリオ" panose="020B0604030504040204" pitchFamily="50" charset="-128"/>
            </a:endParaRPr>
          </a:p>
          <a:p>
            <a:r>
              <a:rPr kumimoji="1" lang="en-US" altLang="ja-JP" sz="3600" dirty="0">
                <a:latin typeface="メイリオ" panose="020B0604030504040204" pitchFamily="50" charset="-128"/>
                <a:ea typeface="メイリオ" panose="020B0604030504040204" pitchFamily="50" charset="-128"/>
              </a:rPr>
              <a:t>2016</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1</a:t>
            </a:r>
            <a:r>
              <a:rPr kumimoji="1" lang="ja-JP" altLang="en-US" sz="3600" dirty="0" smtClean="0">
                <a:latin typeface="メイリオ" panose="020B0604030504040204" pitchFamily="50" charset="-128"/>
                <a:ea typeface="メイリオ" panose="020B0604030504040204" pitchFamily="50" charset="-128"/>
              </a:rPr>
              <a:t>日</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7</a:t>
            </a:r>
            <a:r>
              <a:rPr kumimoji="1" lang="ja-JP" altLang="en-US" sz="3600" dirty="0" smtClean="0">
                <a:latin typeface="メイリオ" panose="020B0604030504040204" pitchFamily="50" charset="-128"/>
                <a:ea typeface="メイリオ" panose="020B0604030504040204" pitchFamily="50" charset="-128"/>
              </a:rPr>
              <a:t>日</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24</a:t>
            </a:r>
            <a:r>
              <a:rPr kumimoji="1" lang="ja-JP" altLang="en-US" sz="3600" dirty="0" smtClean="0">
                <a:latin typeface="メイリオ" panose="020B0604030504040204" pitchFamily="50" charset="-128"/>
                <a:ea typeface="メイリオ" panose="020B0604030504040204" pitchFamily="50" charset="-128"/>
              </a:rPr>
              <a:t>日と日付を変えて撮影した故障パネル</a:t>
            </a:r>
            <a:r>
              <a:rPr kumimoji="1" lang="en-US" altLang="ja-JP" sz="3600" dirty="0" smtClean="0">
                <a:latin typeface="メイリオ" panose="020B0604030504040204" pitchFamily="50" charset="-128"/>
                <a:ea typeface="メイリオ" panose="020B0604030504040204" pitchFamily="50" charset="-128"/>
              </a:rPr>
              <a:t>4</a:t>
            </a:r>
            <a:r>
              <a:rPr kumimoji="1" lang="ja-JP" altLang="en-US" sz="3600" dirty="0" smtClean="0">
                <a:latin typeface="メイリオ" panose="020B0604030504040204" pitchFamily="50" charset="-128"/>
                <a:ea typeface="メイリオ" panose="020B0604030504040204" pitchFamily="50" charset="-128"/>
              </a:rPr>
              <a:t>枚，正常パネル</a:t>
            </a:r>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枚の</a:t>
            </a:r>
            <a:r>
              <a:rPr kumimoji="1" lang="en-US" altLang="ja-JP" sz="3600" dirty="0" smtClean="0">
                <a:latin typeface="メイリオ" panose="020B0604030504040204" pitchFamily="50" charset="-128"/>
                <a:ea typeface="メイリオ" panose="020B0604030504040204" pitchFamily="50" charset="-128"/>
              </a:rPr>
              <a:t>6</a:t>
            </a:r>
            <a:r>
              <a:rPr kumimoji="1" lang="ja-JP" altLang="en-US" sz="3600" dirty="0" smtClean="0">
                <a:latin typeface="メイリオ" panose="020B0604030504040204" pitchFamily="50" charset="-128"/>
                <a:ea typeface="メイリオ" panose="020B0604030504040204" pitchFamily="50" charset="-128"/>
              </a:rPr>
              <a:t>枚のパネル</a:t>
            </a:r>
            <a:endParaRPr kumimoji="1" lang="en-US" altLang="ja-JP" sz="3600" dirty="0" smtClean="0">
              <a:latin typeface="メイリオ" panose="020B0604030504040204" pitchFamily="50" charset="-128"/>
              <a:ea typeface="メイリオ" panose="020B0604030504040204" pitchFamily="50" charset="-128"/>
            </a:endParaRPr>
          </a:p>
          <a:p>
            <a:r>
              <a:rPr kumimoji="1" lang="en-US" altLang="ja-JP" sz="3600" dirty="0">
                <a:latin typeface="メイリオ" panose="020B0604030504040204" pitchFamily="50" charset="-128"/>
                <a:ea typeface="メイリオ" panose="020B0604030504040204" pitchFamily="50" charset="-128"/>
              </a:rPr>
              <a:t>	</a:t>
            </a:r>
            <a:r>
              <a:rPr kumimoji="1" lang="en-US" altLang="ja-JP" sz="3600" dirty="0" smtClean="0">
                <a:latin typeface="メイリオ" panose="020B0604030504040204" pitchFamily="50" charset="-128"/>
                <a:ea typeface="メイリオ" panose="020B0604030504040204" pitchFamily="50" charset="-128"/>
              </a:rPr>
              <a:t>															</a:t>
            </a:r>
            <a:r>
              <a:rPr kumimoji="1" lang="ja-JP" altLang="en-US" sz="3600" b="1" dirty="0" smtClean="0">
                <a:latin typeface="メイリオ" panose="020B0604030504040204" pitchFamily="50" charset="-128"/>
                <a:ea typeface="メイリオ" panose="020B0604030504040204" pitchFamily="50" charset="-128"/>
              </a:rPr>
              <a:t>検出に成功</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27" name="テキスト ボックス 126"/>
          <p:cNvSpPr txBox="1"/>
          <p:nvPr/>
        </p:nvSpPr>
        <p:spPr>
          <a:xfrm>
            <a:off x="12316521" y="31543215"/>
            <a:ext cx="5636164" cy="6186309"/>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2015</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24</a:t>
            </a:r>
            <a:r>
              <a:rPr kumimoji="1" lang="ja-JP" altLang="en-US" sz="3600" dirty="0" smtClean="0">
                <a:latin typeface="メイリオ" panose="020B0604030504040204" pitchFamily="50" charset="-128"/>
                <a:ea typeface="メイリオ" panose="020B0604030504040204" pitchFamily="50" charset="-128"/>
              </a:rPr>
              <a:t>日に撮影したパネルに対して処理</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　</a:t>
            </a:r>
            <a:endParaRPr kumimoji="1" lang="en-US" altLang="ja-JP" sz="3600" b="1" dirty="0" smtClean="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　</a:t>
            </a:r>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式を用いた係数の</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rPr>
              <a:t>　</a:t>
            </a:r>
            <a:r>
              <a:rPr kumimoji="1" lang="ja-JP" altLang="en-US" sz="3600" dirty="0" smtClean="0">
                <a:latin typeface="メイリオ" panose="020B0604030504040204" pitchFamily="50" charset="-128"/>
                <a:ea typeface="メイリオ" panose="020B0604030504040204" pitchFamily="50" charset="-128"/>
              </a:rPr>
              <a:t>　自動調整では</a:t>
            </a:r>
            <a:r>
              <a:rPr kumimoji="1" lang="ja-JP" altLang="en-US" sz="3600" b="1" dirty="0" smtClean="0">
                <a:latin typeface="メイリオ" panose="020B0604030504040204" pitchFamily="50" charset="-128"/>
                <a:ea typeface="メイリオ" panose="020B0604030504040204" pitchFamily="50" charset="-128"/>
              </a:rPr>
              <a:t>失敗</a:t>
            </a:r>
            <a:r>
              <a:rPr kumimoji="1" lang="en-US" altLang="ja-JP" sz="3600" b="1" dirty="0">
                <a:latin typeface="メイリオ" panose="020B0604030504040204" pitchFamily="50" charset="-128"/>
                <a:ea typeface="メイリオ" panose="020B0604030504040204" pitchFamily="50" charset="-128"/>
              </a:rPr>
              <a:t>	</a:t>
            </a:r>
          </a:p>
        </p:txBody>
      </p:sp>
      <p:sp>
        <p:nvSpPr>
          <p:cNvPr id="132" name="テキスト ボックス 131"/>
          <p:cNvSpPr txBox="1"/>
          <p:nvPr/>
        </p:nvSpPr>
        <p:spPr>
          <a:xfrm>
            <a:off x="12857353" y="35571955"/>
            <a:ext cx="4682692"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7</a:t>
            </a:r>
            <a:r>
              <a:rPr lang="ja-JP" altLang="en-US"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係数</a:t>
            </a:r>
            <a:r>
              <a:rPr lang="ja-JP" altLang="en-US" sz="3200" dirty="0" smtClean="0">
                <a:latin typeface="メイリオ" panose="020B0604030504040204" pitchFamily="50" charset="-128"/>
                <a:ea typeface="メイリオ" panose="020B0604030504040204" pitchFamily="50" charset="-128"/>
              </a:rPr>
              <a:t>を固定して検出</a:t>
            </a:r>
            <a:endParaRPr lang="ja-JP" altLang="en-US" sz="3200" dirty="0">
              <a:latin typeface="メイリオ" panose="020B0604030504040204" pitchFamily="50" charset="-128"/>
              <a:ea typeface="メイリオ" panose="020B0604030504040204" pitchFamily="50" charset="-128"/>
            </a:endParaRPr>
          </a:p>
        </p:txBody>
      </p:sp>
      <p:cxnSp>
        <p:nvCxnSpPr>
          <p:cNvPr id="25" name="直線コネクタ 24"/>
          <p:cNvCxnSpPr/>
          <p:nvPr/>
        </p:nvCxnSpPr>
        <p:spPr>
          <a:xfrm>
            <a:off x="17760738" y="30909509"/>
            <a:ext cx="0" cy="6820015"/>
          </a:xfrm>
          <a:prstGeom prst="line">
            <a:avLst/>
          </a:prstGeom>
        </p:spPr>
        <p:style>
          <a:lnRef idx="1">
            <a:schemeClr val="accent1"/>
          </a:lnRef>
          <a:fillRef idx="0">
            <a:schemeClr val="accent1"/>
          </a:fillRef>
          <a:effectRef idx="0">
            <a:schemeClr val="accent1"/>
          </a:effectRef>
          <a:fontRef idx="minor">
            <a:schemeClr val="tx1"/>
          </a:fontRef>
        </p:style>
      </p:cxnSp>
      <p:pic>
        <p:nvPicPr>
          <p:cNvPr id="103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07313" y="31613311"/>
            <a:ext cx="2291920" cy="2168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テキスト ボックス 141"/>
          <p:cNvSpPr txBox="1"/>
          <p:nvPr/>
        </p:nvSpPr>
        <p:spPr>
          <a:xfrm>
            <a:off x="17947701" y="34027842"/>
            <a:ext cx="5248553"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ja-JP" altLang="en-US" sz="3200" dirty="0">
                <a:latin typeface="メイリオ" panose="020B0604030504040204" pitchFamily="50" charset="-128"/>
                <a:ea typeface="メイリオ" panose="020B0604030504040204" pitchFamily="50" charset="-128"/>
              </a:rPr>
              <a:t>８</a:t>
            </a:r>
            <a:r>
              <a:rPr lang="ja-JP" altLang="en-US" sz="3200" dirty="0" smtClean="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写りこむドローンの例</a:t>
            </a:r>
            <a:endParaRPr lang="ja-JP" altLang="en-US" sz="3200" dirty="0">
              <a:latin typeface="メイリオ" panose="020B0604030504040204" pitchFamily="50" charset="-128"/>
              <a:ea typeface="メイリオ" panose="020B0604030504040204" pitchFamily="50" charset="-128"/>
            </a:endParaRPr>
          </a:p>
        </p:txBody>
      </p:sp>
      <p:sp>
        <p:nvSpPr>
          <p:cNvPr id="143" name="正方形/長方形 142"/>
          <p:cNvSpPr/>
          <p:nvPr/>
        </p:nvSpPr>
        <p:spPr>
          <a:xfrm>
            <a:off x="23643922" y="30631452"/>
            <a:ext cx="6547925" cy="51061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p:cNvSpPr txBox="1"/>
          <p:nvPr/>
        </p:nvSpPr>
        <p:spPr>
          <a:xfrm>
            <a:off x="25602889" y="35812103"/>
            <a:ext cx="2885726"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10</a:t>
            </a:r>
            <a:r>
              <a:rPr lang="ja-JP" altLang="en-US" sz="3200" dirty="0" smtClean="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処理過程</a:t>
            </a:r>
            <a:endParaRPr lang="ja-JP" altLang="en-US" sz="3200" dirty="0">
              <a:latin typeface="メイリオ" panose="020B0604030504040204" pitchFamily="50" charset="-128"/>
              <a:ea typeface="メイリオ" panose="020B0604030504040204" pitchFamily="50" charset="-128"/>
            </a:endParaRPr>
          </a:p>
        </p:txBody>
      </p:sp>
      <p:sp>
        <p:nvSpPr>
          <p:cNvPr id="146" name="テキスト ボックス 145"/>
          <p:cNvSpPr txBox="1"/>
          <p:nvPr/>
        </p:nvSpPr>
        <p:spPr>
          <a:xfrm>
            <a:off x="19310410" y="37025903"/>
            <a:ext cx="2630848"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9</a:t>
            </a:r>
            <a:r>
              <a:rPr lang="ja-JP" altLang="en-US" sz="3200" dirty="0" smtClean="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処理結果</a:t>
            </a:r>
            <a:endParaRPr lang="ja-JP" altLang="en-US" sz="3200" dirty="0">
              <a:latin typeface="メイリオ" panose="020B0604030504040204" pitchFamily="50" charset="-128"/>
              <a:ea typeface="メイリオ" panose="020B0604030504040204" pitchFamily="50" charset="-128"/>
            </a:endParaRPr>
          </a:p>
        </p:txBody>
      </p:sp>
      <p:sp>
        <p:nvSpPr>
          <p:cNvPr id="147" name="テキスト ボックス 146"/>
          <p:cNvSpPr txBox="1"/>
          <p:nvPr/>
        </p:nvSpPr>
        <p:spPr>
          <a:xfrm>
            <a:off x="22832056" y="36496810"/>
            <a:ext cx="7593764" cy="1077218"/>
          </a:xfrm>
          <a:prstGeom prst="rect">
            <a:avLst/>
          </a:prstGeom>
          <a:noFill/>
        </p:spPr>
        <p:txBody>
          <a:bodyPr wrap="square" rtlCol="0">
            <a:spAutoFit/>
          </a:bodyPr>
          <a:lstStyle/>
          <a:p>
            <a:r>
              <a:rPr lang="ja-JP" altLang="en-US" sz="3200" dirty="0" smtClean="0">
                <a:latin typeface="メイリオ" panose="020B0604030504040204" pitchFamily="50" charset="-128"/>
                <a:ea typeface="メイリオ" panose="020B0604030504040204" pitchFamily="50" charset="-128"/>
              </a:rPr>
              <a:t>係数を固定して処理することでドローンの除去に</a:t>
            </a:r>
            <a:r>
              <a:rPr lang="ja-JP" altLang="en-US" sz="3200" b="1" dirty="0" smtClean="0">
                <a:latin typeface="メイリオ" panose="020B0604030504040204" pitchFamily="50" charset="-128"/>
                <a:ea typeface="メイリオ" panose="020B0604030504040204" pitchFamily="50" charset="-128"/>
              </a:rPr>
              <a:t>成功</a:t>
            </a:r>
            <a:endParaRPr lang="ja-JP" altLang="en-US" sz="3200" b="1" dirty="0">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817930" y="30851719"/>
            <a:ext cx="6268276" cy="4686742"/>
          </a:xfrm>
          <a:prstGeom prst="rect">
            <a:avLst/>
          </a:prstGeom>
        </p:spPr>
      </p:pic>
      <p:pic>
        <p:nvPicPr>
          <p:cNvPr id="12"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47122" y="34464180"/>
            <a:ext cx="3182937"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67003" y="32985597"/>
            <a:ext cx="3087280" cy="228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80189" y="34027842"/>
            <a:ext cx="9118181" cy="2774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テキスト ボックス 77"/>
          <p:cNvSpPr txBox="1"/>
          <p:nvPr/>
        </p:nvSpPr>
        <p:spPr>
          <a:xfrm>
            <a:off x="3597933" y="36746790"/>
            <a:ext cx="5503430"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6</a:t>
            </a:r>
            <a:r>
              <a:rPr lang="ja-JP" altLang="en-US" sz="3200" dirty="0" smtClean="0">
                <a:latin typeface="メイリオ" panose="020B0604030504040204" pitchFamily="50" charset="-128"/>
                <a:ea typeface="メイリオ" panose="020B0604030504040204" pitchFamily="50" charset="-128"/>
              </a:rPr>
              <a:t> ヒートスポット検出結果</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6628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p:cNvSpPr/>
          <p:nvPr/>
        </p:nvSpPr>
        <p:spPr>
          <a:xfrm>
            <a:off x="-62504" y="24060239"/>
            <a:ext cx="30337717" cy="1362522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角丸四角形 85"/>
          <p:cNvSpPr/>
          <p:nvPr/>
        </p:nvSpPr>
        <p:spPr>
          <a:xfrm>
            <a:off x="-13713" y="30663126"/>
            <a:ext cx="15165619" cy="7022340"/>
          </a:xfrm>
          <a:prstGeom prst="roundRect">
            <a:avLst/>
          </a:prstGeom>
          <a:solidFill>
            <a:srgbClr val="FF0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1" name="正方形/長方形 1030"/>
          <p:cNvSpPr/>
          <p:nvPr/>
        </p:nvSpPr>
        <p:spPr>
          <a:xfrm>
            <a:off x="70980" y="8221965"/>
            <a:ext cx="30150210" cy="1583827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018452" y="679368"/>
            <a:ext cx="60516903" cy="1894596"/>
          </a:xfrm>
        </p:spPr>
        <p:txBody>
          <a:bodyPr>
            <a:normAutofit/>
          </a:bodyPr>
          <a:lstStyle/>
          <a:p>
            <a:r>
              <a:rPr lang="ja-JP" altLang="en-US" sz="6600" dirty="0">
                <a:latin typeface="メイリオ" panose="020B0604030504040204" pitchFamily="50" charset="-128"/>
                <a:ea typeface="メイリオ" panose="020B0604030504040204" pitchFamily="50" charset="-128"/>
              </a:rPr>
              <a:t>サーモカメラシステムによる太陽電池のヒートスポット自動検出方法の</a:t>
            </a:r>
            <a:r>
              <a:rPr lang="ja-JP" altLang="en-US" sz="6600" dirty="0" smtClean="0">
                <a:latin typeface="メイリオ" panose="020B0604030504040204" pitchFamily="50" charset="-128"/>
                <a:ea typeface="メイリオ" panose="020B0604030504040204" pitchFamily="50" charset="-128"/>
              </a:rPr>
              <a:t>検討</a:t>
            </a:r>
            <a:endParaRPr lang="en-US" altLang="ja-JP" sz="4800"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2549114" y="2741524"/>
            <a:ext cx="27838606" cy="830997"/>
          </a:xfrm>
          <a:prstGeom prst="rect">
            <a:avLst/>
          </a:prstGeom>
        </p:spPr>
        <p:txBody>
          <a:bodyPr wrap="square">
            <a:spAutoFit/>
          </a:bodyPr>
          <a:lstStyle/>
          <a:p>
            <a:r>
              <a:rPr lang="ja-JP" altLang="en-US" sz="4800" dirty="0" smtClean="0">
                <a:latin typeface="メイリオ" panose="020B0604030504040204" pitchFamily="50" charset="-128"/>
                <a:ea typeface="メイリオ" panose="020B0604030504040204" pitchFamily="50" charset="-128"/>
              </a:rPr>
              <a:t>　　　　　　　　阿南</a:t>
            </a:r>
            <a:r>
              <a:rPr lang="zh-TW" altLang="en-US" sz="4800" dirty="0" smtClean="0">
                <a:latin typeface="メイリオ" panose="020B0604030504040204" pitchFamily="50" charset="-128"/>
                <a:ea typeface="メイリオ" panose="020B0604030504040204" pitchFamily="50" charset="-128"/>
              </a:rPr>
              <a:t>工業</a:t>
            </a:r>
            <a:r>
              <a:rPr lang="zh-TW" altLang="en-US" sz="4800" dirty="0">
                <a:latin typeface="メイリオ" panose="020B0604030504040204" pitchFamily="50" charset="-128"/>
                <a:ea typeface="メイリオ" panose="020B0604030504040204" pitchFamily="50" charset="-128"/>
              </a:rPr>
              <a:t>高等専門</a:t>
            </a:r>
            <a:r>
              <a:rPr lang="zh-TW" altLang="en-US" sz="4800" dirty="0" smtClean="0">
                <a:latin typeface="メイリオ" panose="020B0604030504040204" pitchFamily="50" charset="-128"/>
                <a:ea typeface="メイリオ" panose="020B0604030504040204" pitchFamily="50" charset="-128"/>
              </a:rPr>
              <a:t>学校</a:t>
            </a:r>
            <a:r>
              <a:rPr lang="ja-JP" altLang="en-US" sz="4800" dirty="0">
                <a:latin typeface="メイリオ" panose="020B0604030504040204" pitchFamily="50" charset="-128"/>
                <a:ea typeface="メイリオ" panose="020B0604030504040204" pitchFamily="50" charset="-128"/>
              </a:rPr>
              <a:t> </a:t>
            </a:r>
            <a:r>
              <a:rPr lang="ja-JP" altLang="en-US" sz="4800" dirty="0" smtClean="0">
                <a:latin typeface="メイリオ" panose="020B0604030504040204" pitchFamily="50" charset="-128"/>
                <a:ea typeface="メイリオ" panose="020B0604030504040204" pitchFamily="50" charset="-128"/>
              </a:rPr>
              <a:t>制御情報工学科　利</a:t>
            </a:r>
            <a:r>
              <a:rPr lang="ja-JP" altLang="ja-JP" sz="4800" dirty="0" smtClean="0">
                <a:latin typeface="メイリオ" panose="020B0604030504040204" pitchFamily="50" charset="-128"/>
                <a:ea typeface="メイリオ" panose="020B0604030504040204" pitchFamily="50" charset="-128"/>
              </a:rPr>
              <a:t>穂 </a:t>
            </a:r>
            <a:r>
              <a:rPr lang="ja-JP" altLang="ja-JP" sz="4800" dirty="0">
                <a:latin typeface="メイリオ" panose="020B0604030504040204" pitchFamily="50" charset="-128"/>
                <a:ea typeface="メイリオ" panose="020B0604030504040204" pitchFamily="50" charset="-128"/>
              </a:rPr>
              <a:t>虹</a:t>
            </a:r>
            <a:r>
              <a:rPr lang="ja-JP" altLang="ja-JP" sz="4800" dirty="0" smtClean="0">
                <a:latin typeface="メイリオ" panose="020B0604030504040204" pitchFamily="50" charset="-128"/>
                <a:ea typeface="メイリオ" panose="020B0604030504040204" pitchFamily="50" charset="-128"/>
              </a:rPr>
              <a:t>希</a:t>
            </a:r>
            <a:r>
              <a:rPr lang="ja-JP" altLang="ja-JP" sz="4800" dirty="0">
                <a:latin typeface="メイリオ" panose="020B0604030504040204" pitchFamily="50" charset="-128"/>
                <a:ea typeface="メイリオ" panose="020B0604030504040204" pitchFamily="50" charset="-128"/>
              </a:rPr>
              <a:t>　吉田 </a:t>
            </a:r>
            <a:r>
              <a:rPr lang="ja-JP" altLang="ja-JP" sz="4800" dirty="0" smtClean="0">
                <a:latin typeface="メイリオ" panose="020B0604030504040204" pitchFamily="50" charset="-128"/>
                <a:ea typeface="メイリオ" panose="020B0604030504040204" pitchFamily="50" charset="-128"/>
              </a:rPr>
              <a:t>晋 </a:t>
            </a:r>
            <a:r>
              <a:rPr lang="ja-JP" altLang="ja-JP" sz="4800" dirty="0">
                <a:latin typeface="メイリオ" panose="020B0604030504040204" pitchFamily="50" charset="-128"/>
                <a:ea typeface="メイリオ" panose="020B0604030504040204" pitchFamily="50" charset="-128"/>
              </a:rPr>
              <a:t>田中 </a:t>
            </a:r>
            <a:r>
              <a:rPr lang="ja-JP" altLang="ja-JP" sz="4800" dirty="0" smtClean="0">
                <a:latin typeface="メイリオ" panose="020B0604030504040204" pitchFamily="50" charset="-128"/>
                <a:ea typeface="メイリオ" panose="020B0604030504040204" pitchFamily="50" charset="-128"/>
              </a:rPr>
              <a:t>達治 </a:t>
            </a:r>
            <a:r>
              <a:rPr lang="ja-JP" altLang="ja-JP" sz="4800" dirty="0">
                <a:latin typeface="メイリオ" panose="020B0604030504040204" pitchFamily="50" charset="-128"/>
                <a:ea typeface="メイリオ" panose="020B0604030504040204" pitchFamily="50" charset="-128"/>
              </a:rPr>
              <a:t>松浦 </a:t>
            </a:r>
            <a:r>
              <a:rPr lang="ja-JP" altLang="ja-JP" sz="4800" dirty="0" smtClean="0">
                <a:latin typeface="メイリオ" panose="020B0604030504040204" pitchFamily="50" charset="-128"/>
                <a:ea typeface="メイリオ" panose="020B0604030504040204" pitchFamily="50" charset="-128"/>
              </a:rPr>
              <a:t>史法</a:t>
            </a:r>
            <a:endParaRPr lang="ja-JP" altLang="ja-JP" sz="4800" dirty="0">
              <a:latin typeface="メイリオ" panose="020B0604030504040204" pitchFamily="50" charset="-128"/>
              <a:ea typeface="メイリオ" panose="020B0604030504040204" pitchFamily="50" charset="-128"/>
            </a:endParaRPr>
          </a:p>
        </p:txBody>
      </p:sp>
      <p:grpSp>
        <p:nvGrpSpPr>
          <p:cNvPr id="1024" name="グループ化 1023"/>
          <p:cNvGrpSpPr/>
          <p:nvPr/>
        </p:nvGrpSpPr>
        <p:grpSpPr>
          <a:xfrm>
            <a:off x="0" y="4060792"/>
            <a:ext cx="30337718" cy="4042363"/>
            <a:chOff x="404895" y="3970875"/>
            <a:chExt cx="30337718" cy="4042363"/>
          </a:xfrm>
        </p:grpSpPr>
        <p:sp>
          <p:nvSpPr>
            <p:cNvPr id="7" name="角丸四角形 6"/>
            <p:cNvSpPr/>
            <p:nvPr/>
          </p:nvSpPr>
          <p:spPr>
            <a:xfrm>
              <a:off x="404895" y="3970875"/>
              <a:ext cx="30337718" cy="404236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ja-JP" altLang="en-US" dirty="0"/>
            </a:p>
          </p:txBody>
        </p:sp>
        <p:sp>
          <p:nvSpPr>
            <p:cNvPr id="6" name="テキスト ボックス 5"/>
            <p:cNvSpPr txBox="1"/>
            <p:nvPr/>
          </p:nvSpPr>
          <p:spPr>
            <a:xfrm>
              <a:off x="467395" y="4089086"/>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■目的</a:t>
              </a:r>
              <a:endParaRPr kumimoji="1" lang="ja-JP" altLang="en-US" sz="60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2546736" y="4596918"/>
              <a:ext cx="26514602" cy="3416320"/>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　太陽光パネルにおいて部分的に故障すると，故障部分が抵抗となり発熱してしまうヒートスポットが発生する．一般的な点検システムでは，ヒートスポットのあるパネルの特定は難しい．ヒートスポットにより発電量が低下してしまった状態では，長期的に見ると多くの電力を無駄にしてしまう．ヒートスポットの検出には，サーモカメラが有効だが，赤外線画像からヒートスポットを特定するには，専門家の判断が必要となる．メガソーラー向けにドローンを用いたサーモカメラ点検方法は既に提案されているが，撮影した赤外線画像を専門家が見て故障を判断しているのが現状である．画像処理によってヒートスポットの自動判定を実現することを目的としている． </a:t>
              </a:r>
            </a:p>
          </p:txBody>
        </p:sp>
      </p:grpSp>
      <p:sp>
        <p:nvSpPr>
          <p:cNvPr id="16" name="Rectangle 4"/>
          <p:cNvSpPr>
            <a:spLocks noChangeArrowheads="1"/>
          </p:cNvSpPr>
          <p:nvPr/>
        </p:nvSpPr>
        <p:spPr bwMode="auto">
          <a:xfrm flipH="1" flipV="1">
            <a:off x="37574856" y="17621695"/>
            <a:ext cx="2125452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sp>
        <p:nvSpPr>
          <p:cNvPr id="57" name="角丸四角形 56"/>
          <p:cNvSpPr/>
          <p:nvPr/>
        </p:nvSpPr>
        <p:spPr>
          <a:xfrm>
            <a:off x="-89950" y="37685467"/>
            <a:ext cx="11634250" cy="497842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角丸四角形 79"/>
          <p:cNvSpPr/>
          <p:nvPr/>
        </p:nvSpPr>
        <p:spPr>
          <a:xfrm>
            <a:off x="11544300" y="37685468"/>
            <a:ext cx="18843420" cy="497842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812248" y="38852503"/>
            <a:ext cx="14313467" cy="2862322"/>
          </a:xfrm>
          <a:prstGeom prst="rect">
            <a:avLst/>
          </a:prstGeom>
          <a:noFill/>
        </p:spPr>
        <p:txBody>
          <a:bodyPr wrap="square" rtlCol="0">
            <a:spAutoFit/>
          </a:bodyPr>
          <a:lstStyle/>
          <a:p>
            <a:r>
              <a:rPr kumimoji="1" lang="ja-JP" altLang="en-US" sz="3600" dirty="0" smtClean="0"/>
              <a:t>・</a:t>
            </a:r>
            <a:r>
              <a:rPr kumimoji="1" lang="ja-JP" altLang="en-US" sz="3600" dirty="0"/>
              <a:t>提案する手法で</a:t>
            </a:r>
            <a:r>
              <a:rPr kumimoji="1" lang="ja-JP" altLang="en-US" sz="3600" dirty="0" smtClean="0"/>
              <a:t>太陽光パネルに写る雲を消すことが</a:t>
            </a:r>
            <a:endParaRPr kumimoji="1" lang="en-US" altLang="ja-JP" sz="3600" dirty="0" smtClean="0"/>
          </a:p>
          <a:p>
            <a:r>
              <a:rPr kumimoji="1" lang="ja-JP" altLang="en-US" sz="3600" dirty="0" smtClean="0"/>
              <a:t>できることが分かった</a:t>
            </a:r>
            <a:r>
              <a:rPr kumimoji="1" lang="en-US" altLang="ja-JP" sz="3600" dirty="0" smtClean="0"/>
              <a:t>.</a:t>
            </a:r>
          </a:p>
          <a:p>
            <a:endParaRPr kumimoji="1" lang="en-US" altLang="ja-JP" sz="3600" dirty="0" smtClean="0"/>
          </a:p>
          <a:p>
            <a:r>
              <a:rPr kumimoji="1" lang="ja-JP" altLang="en-US" sz="3600" dirty="0" smtClean="0"/>
              <a:t>・撮影条件によって二値化の係数を調整し直す必要が</a:t>
            </a:r>
            <a:endParaRPr kumimoji="1" lang="en-US" altLang="ja-JP" sz="3600" dirty="0" smtClean="0"/>
          </a:p>
          <a:p>
            <a:r>
              <a:rPr kumimoji="1" lang="ja-JP" altLang="en-US" sz="3600" dirty="0" smtClean="0"/>
              <a:t>あることがわかった</a:t>
            </a:r>
            <a:r>
              <a:rPr kumimoji="1" lang="en-US" altLang="ja-JP" sz="3600" dirty="0" smtClean="0"/>
              <a:t>.</a:t>
            </a:r>
          </a:p>
        </p:txBody>
      </p:sp>
      <p:sp>
        <p:nvSpPr>
          <p:cNvPr id="84" name="テキスト ボックス 83"/>
          <p:cNvSpPr txBox="1"/>
          <p:nvPr/>
        </p:nvSpPr>
        <p:spPr>
          <a:xfrm>
            <a:off x="11951293" y="38681085"/>
            <a:ext cx="17774597" cy="4524315"/>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・天候や</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撮影</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方法</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太陽の</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角度により二値化の係数の調整を自動化する方法を検討する</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　必要が</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ある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・実際にドローンから撮った写真で係数の調整をしていく必要がある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・ドローンを用いたヒートスポットの検出を最終目的としているため</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パネルを画像処理により自動的に読み込めるように改良する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Rectangle 2"/>
          <p:cNvSpPr>
            <a:spLocks noChangeArrowheads="1"/>
          </p:cNvSpPr>
          <p:nvPr/>
        </p:nvSpPr>
        <p:spPr bwMode="auto">
          <a:xfrm>
            <a:off x="3931891" y="19159419"/>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91" name="角丸四角形 90"/>
          <p:cNvSpPr/>
          <p:nvPr/>
        </p:nvSpPr>
        <p:spPr>
          <a:xfrm>
            <a:off x="15168859" y="30585728"/>
            <a:ext cx="15106354" cy="7099738"/>
          </a:xfrm>
          <a:prstGeom prst="roundRect">
            <a:avLst/>
          </a:prstGeom>
          <a:solidFill>
            <a:srgbClr val="FF0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0" name="グループ化 29"/>
          <p:cNvGrpSpPr/>
          <p:nvPr/>
        </p:nvGrpSpPr>
        <p:grpSpPr>
          <a:xfrm>
            <a:off x="16058686" y="30866731"/>
            <a:ext cx="6490339" cy="2168767"/>
            <a:chOff x="14758856" y="28005797"/>
            <a:chExt cx="6640210" cy="2471905"/>
          </a:xfrm>
        </p:grpSpPr>
        <p:sp>
          <p:nvSpPr>
            <p:cNvPr id="67" name="正方形/長方形 66"/>
            <p:cNvSpPr/>
            <p:nvPr/>
          </p:nvSpPr>
          <p:spPr>
            <a:xfrm>
              <a:off x="14758856" y="28005797"/>
              <a:ext cx="6640210" cy="2471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1398" y="28326076"/>
              <a:ext cx="2970570" cy="1831345"/>
            </a:xfrm>
            <a:prstGeom prst="rect">
              <a:avLst/>
            </a:prstGeom>
          </p:spPr>
          <p:style>
            <a:lnRef idx="2">
              <a:schemeClr val="dk1"/>
            </a:lnRef>
            <a:fillRef idx="1">
              <a:schemeClr val="lt1"/>
            </a:fillRef>
            <a:effectRef idx="0">
              <a:schemeClr val="dk1"/>
            </a:effectRef>
            <a:fontRef idx="minor">
              <a:schemeClr val="dk1"/>
            </a:fontRef>
          </p:style>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7553" y="28289651"/>
              <a:ext cx="3060169" cy="1839502"/>
            </a:xfrm>
            <a:prstGeom prst="rect">
              <a:avLst/>
            </a:prstGeom>
          </p:spPr>
        </p:pic>
      </p:grpSp>
      <p:grpSp>
        <p:nvGrpSpPr>
          <p:cNvPr id="40" name="グループ化 39"/>
          <p:cNvGrpSpPr/>
          <p:nvPr/>
        </p:nvGrpSpPr>
        <p:grpSpPr>
          <a:xfrm>
            <a:off x="22960388" y="30866731"/>
            <a:ext cx="6618977" cy="2168767"/>
            <a:chOff x="19753405" y="32578778"/>
            <a:chExt cx="8120834" cy="2664565"/>
          </a:xfrm>
        </p:grpSpPr>
        <p:grpSp>
          <p:nvGrpSpPr>
            <p:cNvPr id="58" name="グループ化 57"/>
            <p:cNvGrpSpPr/>
            <p:nvPr/>
          </p:nvGrpSpPr>
          <p:grpSpPr>
            <a:xfrm>
              <a:off x="19753405" y="32578778"/>
              <a:ext cx="8120834" cy="2664565"/>
              <a:chOff x="18257858" y="27204059"/>
              <a:chExt cx="10172601" cy="3600000"/>
            </a:xfrm>
          </p:grpSpPr>
          <p:sp>
            <p:nvSpPr>
              <p:cNvPr id="71" name="正方形/長方形 70"/>
              <p:cNvSpPr/>
              <p:nvPr/>
            </p:nvSpPr>
            <p:spPr>
              <a:xfrm>
                <a:off x="18257858" y="27204059"/>
                <a:ext cx="10172601" cy="360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図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33004" y="27525259"/>
                <a:ext cx="3598611" cy="2902896"/>
              </a:xfrm>
              <a:prstGeom prst="rect">
                <a:avLst/>
              </a:prstGeom>
            </p:spPr>
            <p:style>
              <a:lnRef idx="2">
                <a:schemeClr val="dk1"/>
              </a:lnRef>
              <a:fillRef idx="1">
                <a:schemeClr val="lt1"/>
              </a:fillRef>
              <a:effectRef idx="0">
                <a:schemeClr val="dk1"/>
              </a:effectRef>
              <a:fontRef idx="minor">
                <a:schemeClr val="dk1"/>
              </a:fontRef>
            </p:style>
          </p:pic>
        </p:grpSp>
        <p:pic>
          <p:nvPicPr>
            <p:cNvPr id="52" name="図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1967" y="32961934"/>
              <a:ext cx="3017129" cy="1936165"/>
            </a:xfrm>
            <a:prstGeom prst="rect">
              <a:avLst/>
            </a:prstGeom>
          </p:spPr>
        </p:pic>
      </p:grpSp>
      <p:sp>
        <p:nvSpPr>
          <p:cNvPr id="88" name="テキスト ボックス 87"/>
          <p:cNvSpPr txBox="1"/>
          <p:nvPr/>
        </p:nvSpPr>
        <p:spPr>
          <a:xfrm>
            <a:off x="508113" y="30714331"/>
            <a:ext cx="14660746" cy="4708981"/>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r>
              <a:rPr kumimoji="1" lang="ja-JP" altLang="en-US" sz="3600" b="1" dirty="0" smtClean="0">
                <a:latin typeface="メイリオ" panose="020B0604030504040204" pitchFamily="50" charset="-128"/>
                <a:ea typeface="メイリオ" panose="020B0604030504040204" pitchFamily="50" charset="-128"/>
              </a:rPr>
              <a:t>検証</a:t>
            </a:r>
            <a:r>
              <a:rPr kumimoji="1" lang="en-US" altLang="ja-JP" sz="3600" b="1" dirty="0" smtClean="0">
                <a:latin typeface="メイリオ" panose="020B0604030504040204" pitchFamily="50" charset="-128"/>
                <a:ea typeface="メイリオ" panose="020B0604030504040204" pitchFamily="50" charset="-128"/>
              </a:rPr>
              <a:t>2</a:t>
            </a:r>
            <a:r>
              <a:rPr kumimoji="1" lang="ja-JP" altLang="en-US" sz="3600" dirty="0">
                <a:latin typeface="メイリオ" panose="020B0604030504040204" pitchFamily="50" charset="-128"/>
                <a:ea typeface="メイリオ" panose="020B0604030504040204" pitchFamily="50" charset="-128"/>
              </a:rPr>
              <a:t> </a:t>
            </a:r>
            <a:r>
              <a:rPr kumimoji="1" lang="en-US" altLang="zh-TW" sz="4000" dirty="0" smtClean="0">
                <a:latin typeface="メイリオ" panose="020B0604030504040204" pitchFamily="50" charset="-128"/>
                <a:ea typeface="メイリオ" panose="020B0604030504040204" pitchFamily="50" charset="-128"/>
              </a:rPr>
              <a:t>11</a:t>
            </a:r>
            <a:r>
              <a:rPr kumimoji="1" lang="zh-TW" altLang="en-US" sz="4000" dirty="0">
                <a:latin typeface="メイリオ" panose="020B0604030504040204" pitchFamily="50" charset="-128"/>
                <a:ea typeface="メイリオ" panose="020B0604030504040204" pitchFamily="50" charset="-128"/>
              </a:rPr>
              <a:t>月</a:t>
            </a:r>
            <a:r>
              <a:rPr kumimoji="1" lang="en-US" altLang="zh-TW" sz="4000" dirty="0">
                <a:latin typeface="メイリオ" panose="020B0604030504040204" pitchFamily="50" charset="-128"/>
                <a:ea typeface="メイリオ" panose="020B0604030504040204" pitchFamily="50" charset="-128"/>
              </a:rPr>
              <a:t>1</a:t>
            </a:r>
            <a:r>
              <a:rPr kumimoji="1" lang="zh-TW" altLang="en-US" sz="4000" dirty="0">
                <a:latin typeface="メイリオ" panose="020B0604030504040204" pitchFamily="50" charset="-128"/>
                <a:ea typeface="メイリオ" panose="020B0604030504040204" pitchFamily="50" charset="-128"/>
              </a:rPr>
              <a:t>日午前</a:t>
            </a:r>
            <a:r>
              <a:rPr kumimoji="1" lang="en-US" altLang="zh-TW" sz="4000" dirty="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時</a:t>
            </a:r>
            <a:r>
              <a:rPr kumimoji="1" lang="zh-TW" altLang="en-US" sz="4000" dirty="0" smtClean="0">
                <a:latin typeface="メイリオ" panose="020B0604030504040204" pitchFamily="50" charset="-128"/>
                <a:ea typeface="メイリオ" panose="020B0604030504040204" pitchFamily="50" charset="-128"/>
              </a:rPr>
              <a:t>頃</a:t>
            </a:r>
            <a:endParaRPr kumimoji="1" lang="en-US" altLang="zh-TW" sz="4000" dirty="0" smtClean="0">
              <a:latin typeface="メイリオ" panose="020B0604030504040204" pitchFamily="50" charset="-128"/>
              <a:ea typeface="メイリオ" panose="020B0604030504040204" pitchFamily="50" charset="-128"/>
            </a:endParaRPr>
          </a:p>
          <a:p>
            <a:r>
              <a:rPr kumimoji="1" lang="ja-JP" altLang="en-US" sz="4000" dirty="0" smtClean="0">
                <a:latin typeface="メイリオ" panose="020B0604030504040204" pitchFamily="50" charset="-128"/>
                <a:ea typeface="メイリオ" panose="020B0604030504040204" pitchFamily="50" charset="-128"/>
              </a:rPr>
              <a:t>ドローン撮影を想定した検証</a:t>
            </a:r>
            <a:endParaRPr kumimoji="1" lang="en-US" altLang="ja-JP" sz="4000" dirty="0" smtClean="0">
              <a:latin typeface="メイリオ" panose="020B0604030504040204" pitchFamily="50" charset="-128"/>
              <a:ea typeface="メイリオ" panose="020B0604030504040204" pitchFamily="50" charset="-128"/>
            </a:endParaRPr>
          </a:p>
          <a:p>
            <a:endParaRPr kumimoji="1" lang="en-US" altLang="ja-JP" sz="4000" b="1"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・太陽光パネルの上を飛行するドローンのように撮影するために</a:t>
            </a:r>
            <a:r>
              <a:rPr kumimoji="1" lang="ja-JP" altLang="en-US" sz="3600" b="1" dirty="0" smtClean="0">
                <a:latin typeface="メイリオ" panose="020B0604030504040204" pitchFamily="50" charset="-128"/>
                <a:ea typeface="メイリオ" panose="020B0604030504040204" pitchFamily="50" charset="-128"/>
              </a:rPr>
              <a:t>脚立</a:t>
            </a:r>
            <a:endParaRPr kumimoji="1" lang="en-US" altLang="ja-JP" sz="3600" b="1" dirty="0" smtClean="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を用いて</a:t>
            </a:r>
            <a:r>
              <a:rPr kumimoji="1" lang="ja-JP" altLang="en-US" sz="3600" dirty="0" smtClean="0">
                <a:latin typeface="メイリオ" panose="020B0604030504040204" pitchFamily="50" charset="-128"/>
                <a:ea typeface="メイリオ" panose="020B0604030504040204" pitchFamily="50" charset="-128"/>
              </a:rPr>
              <a:t>太陽光パネルを</a:t>
            </a:r>
            <a:r>
              <a:rPr kumimoji="1" lang="ja-JP" altLang="en-US" sz="3600" b="1" dirty="0" smtClean="0">
                <a:latin typeface="メイリオ" panose="020B0604030504040204" pitchFamily="50" charset="-128"/>
                <a:ea typeface="メイリオ" panose="020B0604030504040204" pitchFamily="50" charset="-128"/>
              </a:rPr>
              <a:t>上から</a:t>
            </a:r>
            <a:r>
              <a:rPr kumimoji="1" lang="ja-JP" altLang="en-US" sz="3600" dirty="0" smtClean="0">
                <a:latin typeface="メイリオ" panose="020B0604030504040204" pitchFamily="50" charset="-128"/>
                <a:ea typeface="メイリオ" panose="020B0604030504040204" pitchFamily="50" charset="-128"/>
              </a:rPr>
              <a:t>撮影</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指定</a:t>
            </a:r>
            <a:r>
              <a:rPr kumimoji="1" lang="ja-JP" altLang="en-US" sz="3600" dirty="0">
                <a:latin typeface="メイリオ" panose="020B0604030504040204" pitchFamily="50" charset="-128"/>
                <a:ea typeface="メイリオ" panose="020B0604030504040204" pitchFamily="50" charset="-128"/>
              </a:rPr>
              <a:t>した画素の</a:t>
            </a:r>
            <a:r>
              <a:rPr kumimoji="1" lang="ja-JP" altLang="en-US" sz="3600" dirty="0" smtClean="0">
                <a:latin typeface="メイリオ" panose="020B0604030504040204" pitchFamily="50" charset="-128"/>
                <a:ea typeface="メイリオ" panose="020B0604030504040204" pitchFamily="50" charset="-128"/>
              </a:rPr>
              <a:t>範囲は</a:t>
            </a:r>
            <a:r>
              <a:rPr kumimoji="1" lang="en-US" altLang="ja-JP" sz="3600" dirty="0" smtClean="0">
                <a:latin typeface="メイリオ" panose="020B0604030504040204" pitchFamily="50" charset="-128"/>
                <a:ea typeface="メイリオ" panose="020B0604030504040204" pitchFamily="50" charset="-128"/>
              </a:rPr>
              <a:t>101×101</a:t>
            </a:r>
            <a:r>
              <a:rPr kumimoji="1" lang="ja-JP" altLang="en-US" sz="3600" dirty="0">
                <a:latin typeface="メイリオ" panose="020B0604030504040204" pitchFamily="50" charset="-128"/>
                <a:ea typeface="メイリオ" panose="020B0604030504040204" pitchFamily="50" charset="-128"/>
              </a:rPr>
              <a:t>ピクセル </a:t>
            </a:r>
            <a:r>
              <a:rPr kumimoji="1" lang="en-US" altLang="ja-JP" sz="3600" dirty="0" smtClean="0">
                <a:latin typeface="メイリオ" panose="020B0604030504040204" pitchFamily="50" charset="-128"/>
                <a:ea typeface="メイリオ" panose="020B0604030504040204" pitchFamily="50" charset="-128"/>
              </a:rPr>
              <a:t>R=1000 K=0.5</a:t>
            </a:r>
            <a:r>
              <a:rPr kumimoji="1" lang="ja-JP" altLang="en-US" sz="3600" dirty="0" err="1" smtClean="0">
                <a:latin typeface="メイリオ" panose="020B0604030504040204" pitchFamily="50" charset="-128"/>
                <a:ea typeface="メイリオ" panose="020B0604030504040204" pitchFamily="50" charset="-128"/>
              </a:rPr>
              <a:t>で検</a:t>
            </a:r>
            <a:r>
              <a:rPr kumimoji="1" lang="ja-JP" altLang="en-US" sz="3600" dirty="0" smtClean="0">
                <a:latin typeface="メイリオ" panose="020B0604030504040204" pitchFamily="50" charset="-128"/>
                <a:ea typeface="メイリオ" panose="020B0604030504040204" pitchFamily="50" charset="-128"/>
              </a:rPr>
              <a:t>証して</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みたもの</a:t>
            </a:r>
            <a:r>
              <a:rPr kumimoji="1" lang="ja-JP" altLang="en-US" sz="3600" dirty="0">
                <a:latin typeface="メイリオ" panose="020B0604030504040204" pitchFamily="50" charset="-128"/>
                <a:ea typeface="メイリオ" panose="020B0604030504040204" pitchFamily="50" charset="-128"/>
              </a:rPr>
              <a:t>が</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8,</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smtClean="0">
                <a:latin typeface="メイリオ" panose="020B0604030504040204" pitchFamily="50" charset="-128"/>
                <a:ea typeface="メイリオ" panose="020B0604030504040204" pitchFamily="50" charset="-128"/>
              </a:rPr>
              <a:t>に示す結果である</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err="1">
                <a:latin typeface="メイリオ" panose="020B0604030504040204" pitchFamily="50" charset="-128"/>
                <a:ea typeface="メイリオ" panose="020B0604030504040204" pitchFamily="50" charset="-128"/>
              </a:rPr>
              <a:t>は</a:t>
            </a:r>
            <a:r>
              <a:rPr kumimoji="1" lang="ja-JP" altLang="en-US" sz="3600" dirty="0" err="1" smtClean="0">
                <a:latin typeface="メイリオ" panose="020B0604030504040204" pitchFamily="50" charset="-128"/>
                <a:ea typeface="メイリオ" panose="020B0604030504040204" pitchFamily="50" charset="-128"/>
              </a:rPr>
              <a:t>検</a:t>
            </a:r>
            <a:r>
              <a:rPr kumimoji="1" lang="ja-JP" altLang="en-US" sz="3600" dirty="0" smtClean="0">
                <a:latin typeface="メイリオ" panose="020B0604030504040204" pitchFamily="50" charset="-128"/>
                <a:ea typeface="メイリオ" panose="020B0604030504040204" pitchFamily="50" charset="-128"/>
              </a:rPr>
              <a:t>出に失敗している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grpSp>
        <p:nvGrpSpPr>
          <p:cNvPr id="1027" name="グループ化 1026"/>
          <p:cNvGrpSpPr/>
          <p:nvPr/>
        </p:nvGrpSpPr>
        <p:grpSpPr>
          <a:xfrm>
            <a:off x="-89949" y="9048230"/>
            <a:ext cx="35908214" cy="21537498"/>
            <a:chOff x="-89949" y="8972193"/>
            <a:chExt cx="35908214" cy="21537498"/>
          </a:xfrm>
        </p:grpSpPr>
        <p:grpSp>
          <p:nvGrpSpPr>
            <p:cNvPr id="26" name="グループ化 25"/>
            <p:cNvGrpSpPr/>
            <p:nvPr/>
          </p:nvGrpSpPr>
          <p:grpSpPr>
            <a:xfrm>
              <a:off x="-89949" y="8972193"/>
              <a:ext cx="30311140" cy="21537498"/>
              <a:chOff x="220931" y="3951455"/>
              <a:chExt cx="30311140" cy="21537498"/>
            </a:xfrm>
          </p:grpSpPr>
          <p:sp>
            <p:nvSpPr>
              <p:cNvPr id="90" name="角丸四角形 89"/>
              <p:cNvSpPr/>
              <p:nvPr/>
            </p:nvSpPr>
            <p:spPr>
              <a:xfrm>
                <a:off x="11334785" y="18963465"/>
                <a:ext cx="19197286" cy="6525488"/>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角丸四角形 72"/>
              <p:cNvSpPr/>
              <p:nvPr/>
            </p:nvSpPr>
            <p:spPr>
              <a:xfrm>
                <a:off x="220931" y="18963465"/>
                <a:ext cx="11019924" cy="6525488"/>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712338" y="19137755"/>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a:t>
                </a:r>
                <a:r>
                  <a:rPr kumimoji="1" lang="ja-JP" altLang="en-US" sz="6000" dirty="0">
                    <a:latin typeface="メイリオ" panose="020B0604030504040204" pitchFamily="50" charset="-128"/>
                    <a:ea typeface="メイリオ" panose="020B0604030504040204" pitchFamily="50" charset="-128"/>
                  </a:rPr>
                  <a:t>実験</a:t>
                </a:r>
              </a:p>
            </p:txBody>
          </p:sp>
          <p:sp>
            <p:nvSpPr>
              <p:cNvPr id="87" name="テキスト ボックス 86"/>
              <p:cNvSpPr txBox="1"/>
              <p:nvPr/>
            </p:nvSpPr>
            <p:spPr>
              <a:xfrm>
                <a:off x="712338" y="21731235"/>
                <a:ext cx="11359249" cy="2369880"/>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endParaRPr kumimoji="1" lang="en-US" altLang="ja-JP" sz="4000" b="1" dirty="0" smtClean="0">
                  <a:latin typeface="メイリオ" panose="020B0604030504040204" pitchFamily="50" charset="-128"/>
                  <a:ea typeface="メイリオ" panose="020B0604030504040204" pitchFamily="50" charset="-128"/>
                </a:endParaRPr>
              </a:p>
              <a:p>
                <a:r>
                  <a:rPr kumimoji="1" lang="ja-JP" altLang="en-US" sz="4000" dirty="0">
                    <a:latin typeface="メイリオ" panose="020B0604030504040204" pitchFamily="50" charset="-128"/>
                    <a:ea typeface="メイリオ" panose="020B0604030504040204" pitchFamily="50" charset="-128"/>
                  </a:rPr>
                  <a:t>　</a:t>
                </a:r>
                <a:r>
                  <a:rPr kumimoji="1" lang="ja-JP" altLang="en-US" sz="3600" dirty="0" smtClean="0">
                    <a:latin typeface="メイリオ" panose="020B0604030504040204" pitchFamily="50" charset="-128"/>
                    <a:ea typeface="メイリオ" panose="020B0604030504040204" pitchFamily="50" charset="-128"/>
                  </a:rPr>
                  <a:t>・大きく角度をつけて</a:t>
                </a:r>
                <a:r>
                  <a:rPr kumimoji="1" lang="ja-JP" altLang="en-US" sz="3600" b="1" dirty="0" smtClean="0">
                    <a:latin typeface="メイリオ" panose="020B0604030504040204" pitchFamily="50" charset="-128"/>
                    <a:ea typeface="メイリオ" panose="020B0604030504040204" pitchFamily="50" charset="-128"/>
                  </a:rPr>
                  <a:t>地面から</a:t>
                </a:r>
                <a:r>
                  <a:rPr kumimoji="1" lang="ja-JP" altLang="en-US" sz="3600" dirty="0" smtClean="0">
                    <a:latin typeface="メイリオ" panose="020B0604030504040204" pitchFamily="50" charset="-128"/>
                    <a:ea typeface="メイリオ" panose="020B0604030504040204" pitchFamily="50" charset="-128"/>
                  </a:rPr>
                  <a:t>撮影</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　係数を決定したパネル以外の</a:t>
                </a:r>
                <a:r>
                  <a:rPr kumimoji="1" lang="ja-JP" altLang="en-US" sz="3600" dirty="0">
                    <a:latin typeface="メイリオ" panose="020B0604030504040204" pitchFamily="50" charset="-128"/>
                    <a:ea typeface="メイリオ" panose="020B0604030504040204" pitchFamily="50" charset="-128"/>
                  </a:rPr>
                  <a:t>三枚で</a:t>
                </a:r>
                <a:r>
                  <a:rPr kumimoji="1" lang="ja-JP" altLang="en-US" sz="3600" dirty="0" smtClean="0">
                    <a:latin typeface="メイリオ" panose="020B0604030504040204" pitchFamily="50" charset="-128"/>
                    <a:ea typeface="メイリオ" panose="020B0604030504040204" pitchFamily="50" charset="-128"/>
                  </a:rPr>
                  <a:t>ホットスポッ</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rPr>
                  <a:t>　</a:t>
                </a:r>
                <a:r>
                  <a:rPr kumimoji="1" lang="ja-JP" altLang="en-US" sz="3600" dirty="0" smtClean="0">
                    <a:latin typeface="メイリオ" panose="020B0604030504040204" pitchFamily="50" charset="-128"/>
                    <a:ea typeface="メイリオ" panose="020B0604030504040204" pitchFamily="50" charset="-128"/>
                  </a:rPr>
                  <a:t>トの検出</a:t>
                </a:r>
                <a:r>
                  <a:rPr kumimoji="1" lang="ja-JP" altLang="en-US" sz="3600" dirty="0">
                    <a:latin typeface="メイリオ" panose="020B0604030504040204" pitchFamily="50" charset="-128"/>
                    <a:ea typeface="メイリオ" panose="020B0604030504040204" pitchFamily="50" charset="-128"/>
                  </a:rPr>
                  <a:t>ができるか実験</a:t>
                </a:r>
                <a:r>
                  <a:rPr kumimoji="1" lang="ja-JP" altLang="en-US" sz="3600" dirty="0" smtClean="0">
                    <a:latin typeface="メイリオ" panose="020B0604030504040204" pitchFamily="50" charset="-128"/>
                    <a:ea typeface="メイリオ" panose="020B0604030504040204" pitchFamily="50" charset="-128"/>
                  </a:rPr>
                  <a:t>した</a:t>
                </a:r>
                <a:r>
                  <a:rPr kumimoji="1" lang="en-US" altLang="ja-JP" sz="3600" dirty="0">
                    <a:latin typeface="メイリオ" panose="020B0604030504040204" pitchFamily="50" charset="-128"/>
                    <a:ea typeface="メイリオ" panose="020B0604030504040204" pitchFamily="50" charset="-128"/>
                  </a:rPr>
                  <a:t>.</a:t>
                </a:r>
              </a:p>
            </p:txBody>
          </p:sp>
          <p:grpSp>
            <p:nvGrpSpPr>
              <p:cNvPr id="13" name="グループ化 12"/>
              <p:cNvGrpSpPr/>
              <p:nvPr/>
            </p:nvGrpSpPr>
            <p:grpSpPr>
              <a:xfrm>
                <a:off x="23160338" y="19603693"/>
                <a:ext cx="6496001" cy="4863628"/>
                <a:chOff x="24377507" y="24491365"/>
                <a:chExt cx="6496001" cy="4863628"/>
              </a:xfrm>
            </p:grpSpPr>
            <p:grpSp>
              <p:nvGrpSpPr>
                <p:cNvPr id="24" name="グループ化 23"/>
                <p:cNvGrpSpPr/>
                <p:nvPr/>
              </p:nvGrpSpPr>
              <p:grpSpPr>
                <a:xfrm>
                  <a:off x="24377507" y="24491365"/>
                  <a:ext cx="6496001" cy="4863628"/>
                  <a:chOff x="17733947" y="21825946"/>
                  <a:chExt cx="8896962" cy="6954876"/>
                </a:xfrm>
              </p:grpSpPr>
              <p:sp>
                <p:nvSpPr>
                  <p:cNvPr id="50" name="正方形/長方形 49"/>
                  <p:cNvSpPr/>
                  <p:nvPr/>
                </p:nvSpPr>
                <p:spPr>
                  <a:xfrm>
                    <a:off x="17733947" y="21825946"/>
                    <a:ext cx="8896961" cy="28510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9" name="Picture 5" descr="2 ariカラ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19163" y="21985502"/>
                    <a:ext cx="3436698" cy="258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正方形/長方形 136"/>
                  <p:cNvSpPr/>
                  <p:nvPr/>
                </p:nvSpPr>
                <p:spPr>
                  <a:xfrm>
                    <a:off x="17733948" y="25929788"/>
                    <a:ext cx="8896961" cy="28510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8" name="Picture 5"/>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8287801" y="26089344"/>
                    <a:ext cx="3299422" cy="258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7910758" y="24581167"/>
                  <a:ext cx="2492894" cy="1846300"/>
                </a:xfrm>
                <a:prstGeom prst="rect">
                  <a:avLst/>
                </a:prstGeom>
                <a:ln/>
                <a:extLst/>
              </p:spPr>
              <p:style>
                <a:lnRef idx="2">
                  <a:schemeClr val="dk1"/>
                </a:lnRef>
                <a:fillRef idx="1">
                  <a:schemeClr val="lt1"/>
                </a:fillRef>
                <a:effectRef idx="0">
                  <a:schemeClr val="dk1"/>
                </a:effectRef>
                <a:fontRef idx="minor">
                  <a:schemeClr val="dk1"/>
                </a:fontRef>
              </p:style>
            </p:pic>
            <p:pic>
              <p:nvPicPr>
                <p:cNvPr id="139" name="Picture 6"/>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7911934" y="27451033"/>
                  <a:ext cx="2490541" cy="1846300"/>
                </a:xfrm>
                <a:prstGeom prst="rect">
                  <a:avLst/>
                </a:prstGeom>
                <a:ln/>
                <a:extLst/>
              </p:spPr>
              <p:style>
                <a:lnRef idx="2">
                  <a:schemeClr val="dk1"/>
                </a:lnRef>
                <a:fillRef idx="1">
                  <a:schemeClr val="lt1"/>
                </a:fillRef>
                <a:effectRef idx="0">
                  <a:schemeClr val="dk1"/>
                </a:effectRef>
                <a:fontRef idx="minor">
                  <a:schemeClr val="dk1"/>
                </a:fontRef>
              </p:style>
            </p:pic>
          </p:grpSp>
          <p:grpSp>
            <p:nvGrpSpPr>
              <p:cNvPr id="12" name="グループ化 11"/>
              <p:cNvGrpSpPr/>
              <p:nvPr/>
            </p:nvGrpSpPr>
            <p:grpSpPr>
              <a:xfrm>
                <a:off x="16369566" y="19496834"/>
                <a:ext cx="6490339" cy="2086917"/>
                <a:chOff x="16992117" y="19265983"/>
                <a:chExt cx="6490339" cy="2086917"/>
              </a:xfrm>
            </p:grpSpPr>
            <p:sp>
              <p:nvSpPr>
                <p:cNvPr id="60" name="正方形/長方形 59"/>
                <p:cNvSpPr/>
                <p:nvPr/>
              </p:nvSpPr>
              <p:spPr>
                <a:xfrm>
                  <a:off x="16992117" y="19265983"/>
                  <a:ext cx="6490339" cy="20869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 name="Picture 7"/>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7205878" y="19429001"/>
                  <a:ext cx="2991100" cy="177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7"/>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20356961" y="19429001"/>
                  <a:ext cx="2903523" cy="1763090"/>
                </a:xfrm>
                <a:prstGeom prst="rect">
                  <a:avLst/>
                </a:prstGeom>
                <a:ln/>
                <a:extLst/>
              </p:spPr>
              <p:style>
                <a:lnRef idx="2">
                  <a:schemeClr val="dk1"/>
                </a:lnRef>
                <a:fillRef idx="1">
                  <a:schemeClr val="lt1"/>
                </a:fillRef>
                <a:effectRef idx="0">
                  <a:schemeClr val="dk1"/>
                </a:effectRef>
                <a:fontRef idx="minor">
                  <a:schemeClr val="dk1"/>
                </a:fontRef>
              </p:style>
            </p:pic>
          </p:grpSp>
          <p:sp>
            <p:nvSpPr>
              <p:cNvPr id="92" name="テキスト ボックス 91"/>
              <p:cNvSpPr txBox="1"/>
              <p:nvPr/>
            </p:nvSpPr>
            <p:spPr>
              <a:xfrm>
                <a:off x="725881" y="20064077"/>
                <a:ext cx="17010927" cy="707886"/>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r>
                  <a:rPr kumimoji="1" lang="ja-JP" altLang="en-US" sz="3600" b="1" dirty="0" smtClean="0">
                    <a:latin typeface="メイリオ" panose="020B0604030504040204" pitchFamily="50" charset="-128"/>
                    <a:ea typeface="メイリオ" panose="020B0604030504040204" pitchFamily="50" charset="-128"/>
                  </a:rPr>
                  <a:t>検証</a:t>
                </a:r>
                <a:r>
                  <a:rPr kumimoji="1" lang="en-US" altLang="ja-JP" sz="3600" b="1" dirty="0" smtClean="0">
                    <a:latin typeface="メイリオ" panose="020B0604030504040204" pitchFamily="50" charset="-128"/>
                    <a:ea typeface="メイリオ" panose="020B0604030504040204" pitchFamily="50" charset="-128"/>
                  </a:rPr>
                  <a:t>1</a:t>
                </a:r>
                <a:r>
                  <a:rPr kumimoji="1" lang="ja-JP" altLang="en-US" sz="3600" b="1" dirty="0" smtClean="0">
                    <a:latin typeface="メイリオ" panose="020B0604030504040204" pitchFamily="50" charset="-128"/>
                    <a:ea typeface="メイリオ" panose="020B0604030504040204" pitchFamily="50" charset="-128"/>
                  </a:rPr>
                  <a:t> </a:t>
                </a:r>
                <a:r>
                  <a:rPr kumimoji="1" lang="en-US" altLang="zh-TW" sz="4000" dirty="0" smtClean="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月</a:t>
                </a:r>
                <a:r>
                  <a:rPr kumimoji="1" lang="en-US" altLang="zh-TW" sz="4000" dirty="0">
                    <a:latin typeface="メイリオ" panose="020B0604030504040204" pitchFamily="50" charset="-128"/>
                    <a:ea typeface="メイリオ" panose="020B0604030504040204" pitchFamily="50" charset="-128"/>
                  </a:rPr>
                  <a:t>7</a:t>
                </a:r>
                <a:r>
                  <a:rPr kumimoji="1" lang="zh-TW" altLang="en-US" sz="4000" dirty="0">
                    <a:latin typeface="メイリオ" panose="020B0604030504040204" pitchFamily="50" charset="-128"/>
                    <a:ea typeface="メイリオ" panose="020B0604030504040204" pitchFamily="50" charset="-128"/>
                  </a:rPr>
                  <a:t>日午前</a:t>
                </a:r>
                <a:r>
                  <a:rPr kumimoji="1" lang="en-US" altLang="zh-TW" sz="4000" dirty="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時</a:t>
                </a:r>
                <a:r>
                  <a:rPr kumimoji="1" lang="zh-TW" altLang="en-US" sz="4000" dirty="0" smtClean="0">
                    <a:latin typeface="メイリオ" panose="020B0604030504040204" pitchFamily="50" charset="-128"/>
                    <a:ea typeface="メイリオ" panose="020B0604030504040204" pitchFamily="50" charset="-128"/>
                  </a:rPr>
                  <a:t>頃</a:t>
                </a:r>
                <a:endParaRPr kumimoji="1" lang="en-US" altLang="ja-JP" sz="3600" dirty="0">
                  <a:latin typeface="メイリオ" panose="020B0604030504040204" pitchFamily="50" charset="-128"/>
                  <a:ea typeface="メイリオ" panose="020B0604030504040204" pitchFamily="50" charset="-128"/>
                </a:endParaRPr>
              </a:p>
            </p:txBody>
          </p:sp>
          <p:sp>
            <p:nvSpPr>
              <p:cNvPr id="75" name="右矢印 74"/>
              <p:cNvSpPr/>
              <p:nvPr/>
            </p:nvSpPr>
            <p:spPr>
              <a:xfrm rot="5400000">
                <a:off x="13079920" y="21801202"/>
                <a:ext cx="924595" cy="1025675"/>
              </a:xfrm>
              <a:prstGeom prst="rightArrow">
                <a:avLst/>
              </a:prstGeom>
              <a:solidFill>
                <a:srgbClr val="D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96" name="テキスト ボックス 95"/>
              <p:cNvSpPr txBox="1"/>
              <p:nvPr/>
            </p:nvSpPr>
            <p:spPr>
              <a:xfrm>
                <a:off x="11580229" y="23145626"/>
                <a:ext cx="11781985" cy="1200329"/>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画像処理</a:t>
                </a:r>
                <a:r>
                  <a:rPr kumimoji="1" lang="ja-JP" altLang="en-US" sz="3600" dirty="0" smtClean="0">
                    <a:latin typeface="メイリオ" panose="020B0604030504040204" pitchFamily="50" charset="-128"/>
                    <a:ea typeface="メイリオ" panose="020B0604030504040204" pitchFamily="50" charset="-128"/>
                  </a:rPr>
                  <a:t>でホットスポットが抽出できる可能性がある</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rPr>
                  <a:t>ことがわかった</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0984264" y="18756133"/>
                <a:ext cx="4852610" cy="2492990"/>
              </a:xfrm>
              <a:prstGeom prst="rect">
                <a:avLst/>
              </a:prstGeom>
              <a:noFill/>
            </p:spPr>
            <p:txBody>
              <a:bodyPr wrap="none" rtlCol="0">
                <a:spAutoFit/>
              </a:bodyPr>
              <a:lstStyle/>
              <a:p>
                <a:pPr lvl="0"/>
                <a:endParaRPr kumimoji="1" lang="en-US" altLang="zh-TW" sz="4000" b="1" dirty="0">
                  <a:solidFill>
                    <a:prstClr val="black"/>
                  </a:solidFill>
                  <a:latin typeface="メイリオ" panose="020B0604030504040204" pitchFamily="50" charset="-128"/>
                  <a:ea typeface="メイリオ" panose="020B0604030504040204" pitchFamily="50" charset="-128"/>
                </a:endParaRPr>
              </a:p>
              <a:p>
                <a:pPr lvl="0"/>
                <a:endParaRPr kumimoji="1" lang="en-US" altLang="zh-TW" sz="4000" b="1" dirty="0">
                  <a:solidFill>
                    <a:prstClr val="black"/>
                  </a:solidFill>
                  <a:latin typeface="メイリオ" panose="020B0604030504040204" pitchFamily="50" charset="-128"/>
                  <a:ea typeface="メイリオ" panose="020B0604030504040204" pitchFamily="50" charset="-128"/>
                </a:endParaRPr>
              </a:p>
              <a:p>
                <a:pPr lvl="0"/>
                <a:r>
                  <a:rPr kumimoji="1" lang="ja-JP" altLang="en-US" sz="4000" dirty="0">
                    <a:solidFill>
                      <a:prstClr val="black"/>
                    </a:solidFill>
                    <a:latin typeface="メイリオ" panose="020B0604030504040204" pitchFamily="50" charset="-128"/>
                    <a:ea typeface="メイリオ" panose="020B0604030504040204" pitchFamily="50" charset="-128"/>
                  </a:rPr>
                  <a:t>　</a:t>
                </a:r>
                <a:r>
                  <a:rPr kumimoji="1" lang="ja-JP" altLang="en-US" sz="3600" dirty="0">
                    <a:solidFill>
                      <a:prstClr val="black"/>
                    </a:solidFill>
                    <a:latin typeface="メイリオ" panose="020B0604030504040204" pitchFamily="50" charset="-128"/>
                    <a:ea typeface="メイリオ" panose="020B0604030504040204" pitchFamily="50" charset="-128"/>
                  </a:rPr>
                  <a:t>雲を消すことに</a:t>
                </a:r>
                <a:r>
                  <a:rPr kumimoji="1" lang="ja-JP" altLang="en-US" sz="3600" dirty="0" smtClean="0">
                    <a:solidFill>
                      <a:prstClr val="black"/>
                    </a:solidFill>
                    <a:latin typeface="メイリオ" panose="020B0604030504040204" pitchFamily="50" charset="-128"/>
                    <a:ea typeface="メイリオ" panose="020B0604030504040204" pitchFamily="50" charset="-128"/>
                  </a:rPr>
                  <a:t>成功</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(3</a:t>
                </a:r>
                <a:r>
                  <a:rPr kumimoji="1" lang="ja-JP" altLang="en-US" sz="3600" dirty="0" smtClean="0">
                    <a:solidFill>
                      <a:prstClr val="black"/>
                    </a:solidFill>
                    <a:latin typeface="メイリオ" panose="020B0604030504040204" pitchFamily="50" charset="-128"/>
                    <a:ea typeface="メイリオ" panose="020B0604030504040204" pitchFamily="50" charset="-128"/>
                  </a:rPr>
                  <a:t>枚中</a:t>
                </a:r>
                <a:r>
                  <a:rPr kumimoji="1" lang="en-US" altLang="ja-JP" sz="3600" dirty="0">
                    <a:solidFill>
                      <a:prstClr val="black"/>
                    </a:solidFill>
                    <a:latin typeface="メイリオ" panose="020B0604030504040204" pitchFamily="50" charset="-128"/>
                    <a:ea typeface="メイリオ" panose="020B0604030504040204" pitchFamily="50" charset="-128"/>
                  </a:rPr>
                  <a:t>3</a:t>
                </a:r>
                <a:r>
                  <a:rPr kumimoji="1" lang="ja-JP" altLang="en-US" sz="3600" dirty="0" smtClean="0">
                    <a:solidFill>
                      <a:prstClr val="black"/>
                    </a:solidFill>
                    <a:latin typeface="メイリオ" panose="020B0604030504040204" pitchFamily="50" charset="-128"/>
                    <a:ea typeface="メイリオ" panose="020B0604030504040204" pitchFamily="50" charset="-128"/>
                  </a:rPr>
                  <a:t>枚</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p:sp>
            <p:nvSpPr>
              <p:cNvPr id="164" name="テキスト ボックス 163"/>
              <p:cNvSpPr txBox="1"/>
              <p:nvPr/>
            </p:nvSpPr>
            <p:spPr>
              <a:xfrm>
                <a:off x="728867" y="6128900"/>
                <a:ext cx="15964864" cy="655109"/>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射影変換</a:t>
                </a:r>
                <a:endParaRPr kumimoji="1" lang="en-US" altLang="ja-JP" sz="3600" dirty="0">
                  <a:latin typeface="メイリオ" panose="020B0604030504040204" pitchFamily="50" charset="-128"/>
                  <a:ea typeface="メイリオ" panose="020B0604030504040204" pitchFamily="50" charset="-128"/>
                </a:endParaRPr>
              </a:p>
            </p:txBody>
          </p:sp>
          <p:sp>
            <p:nvSpPr>
              <p:cNvPr id="163" name="テキスト ボックス 162"/>
              <p:cNvSpPr txBox="1"/>
              <p:nvPr/>
            </p:nvSpPr>
            <p:spPr>
              <a:xfrm>
                <a:off x="712338" y="3951455"/>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画像の用意</a:t>
                </a:r>
                <a:endParaRPr kumimoji="1" lang="en-US" altLang="ja-JP" sz="3600" dirty="0">
                  <a:latin typeface="メイリオ" panose="020B0604030504040204" pitchFamily="50" charset="-128"/>
                  <a:ea typeface="メイリオ" panose="020B0604030504040204" pitchFamily="50" charset="-128"/>
                </a:endParaRPr>
              </a:p>
            </p:txBody>
          </p:sp>
          <p:sp>
            <p:nvSpPr>
              <p:cNvPr id="166" name="テキスト ボックス 165"/>
              <p:cNvSpPr txBox="1"/>
              <p:nvPr/>
            </p:nvSpPr>
            <p:spPr>
              <a:xfrm>
                <a:off x="728867" y="8981936"/>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画像の合成</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67" name="テキスト ボックス 166"/>
              <p:cNvSpPr txBox="1"/>
              <p:nvPr/>
            </p:nvSpPr>
            <p:spPr>
              <a:xfrm>
                <a:off x="728867" y="11537081"/>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二値化処理</a:t>
                </a:r>
                <a:endParaRPr kumimoji="1" lang="en-US" altLang="ja-JP" sz="3600" b="1" dirty="0" smtClean="0">
                  <a:latin typeface="メイリオ" panose="020B0604030504040204" pitchFamily="50" charset="-128"/>
                  <a:ea typeface="メイリオ" panose="020B0604030504040204" pitchFamily="50" charset="-128"/>
                </a:endParaRPr>
              </a:p>
            </p:txBody>
          </p:sp>
        </p:grpSp>
        <p:sp>
          <p:nvSpPr>
            <p:cNvPr id="42" name="テキスト ボックス 41"/>
            <p:cNvSpPr txBox="1"/>
            <p:nvPr/>
          </p:nvSpPr>
          <p:spPr>
            <a:xfrm>
              <a:off x="13491279" y="26656293"/>
              <a:ext cx="22326986"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5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ヒートスポット無しパネル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6</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grpSp>
        <p:nvGrpSpPr>
          <p:cNvPr id="93" name="グループ化 92"/>
          <p:cNvGrpSpPr/>
          <p:nvPr/>
        </p:nvGrpSpPr>
        <p:grpSpPr>
          <a:xfrm>
            <a:off x="17461784" y="12255193"/>
            <a:ext cx="11667712" cy="2629106"/>
            <a:chOff x="13492762" y="9119798"/>
            <a:chExt cx="12753135" cy="3580075"/>
          </a:xfrm>
        </p:grpSpPr>
        <p:sp>
          <p:nvSpPr>
            <p:cNvPr id="95" name="正方形/長方形 94"/>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 name="図 9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223283" y="9336660"/>
              <a:ext cx="3297814" cy="3146352"/>
            </a:xfrm>
            <a:prstGeom prst="rect">
              <a:avLst/>
            </a:prstGeom>
          </p:spPr>
        </p:pic>
        <p:pic>
          <p:nvPicPr>
            <p:cNvPr id="100" name="Picture 3"/>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rot="10800000" flipH="1" flipV="1">
              <a:off x="22634672" y="9336660"/>
              <a:ext cx="3191595"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1" name="コンテンツ プレースホルダー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432304" y="9325303"/>
              <a:ext cx="3148009" cy="3120199"/>
            </a:xfrm>
            <a:prstGeom prst="rect">
              <a:avLst/>
            </a:prstGeom>
          </p:spPr>
        </p:pic>
      </p:grpSp>
      <p:grpSp>
        <p:nvGrpSpPr>
          <p:cNvPr id="102" name="グループ化 101"/>
          <p:cNvGrpSpPr/>
          <p:nvPr/>
        </p:nvGrpSpPr>
        <p:grpSpPr>
          <a:xfrm>
            <a:off x="17336464" y="8783373"/>
            <a:ext cx="11667712" cy="2629106"/>
            <a:chOff x="13492762" y="9119798"/>
            <a:chExt cx="12753135" cy="3580075"/>
          </a:xfrm>
        </p:grpSpPr>
        <p:sp>
          <p:nvSpPr>
            <p:cNvPr id="103" name="正方形/長方形 102"/>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 name="図 10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4188496" y="9345177"/>
              <a:ext cx="3367388" cy="3129317"/>
            </a:xfrm>
            <a:prstGeom prst="rect">
              <a:avLst/>
            </a:prstGeom>
          </p:spPr>
        </p:pic>
        <p:pic>
          <p:nvPicPr>
            <p:cNvPr id="105" name="Picture 3"/>
            <p:cNvPicPr>
              <a:picLocks noChangeAspect="1" noChangeArrowheads="1"/>
            </p:cNvPicPr>
            <p:nvPr/>
          </p:nvPicPr>
          <p:blipFill>
            <a:blip r:embed="rId16" cstate="print">
              <a:extLst>
                <a:ext uri="{28A0092B-C50C-407E-A947-70E740481C1C}">
                  <a14:useLocalDpi xmlns:a14="http://schemas.microsoft.com/office/drawing/2010/main" val="0"/>
                </a:ext>
              </a:extLst>
            </a:blip>
            <a:stretch>
              <a:fillRect/>
            </a:stretch>
          </p:blipFill>
          <p:spPr bwMode="auto">
            <a:xfrm rot="10800000" flipH="1" flipV="1">
              <a:off x="22622171" y="9336660"/>
              <a:ext cx="3216598"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6" name="コンテンツ プレースホルダー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8336609" y="9325303"/>
              <a:ext cx="3339398" cy="3120198"/>
            </a:xfrm>
            <a:prstGeom prst="rect">
              <a:avLst/>
            </a:prstGeom>
          </p:spPr>
        </p:pic>
      </p:grpSp>
      <p:sp>
        <p:nvSpPr>
          <p:cNvPr id="112" name="テキスト ボックス 111"/>
          <p:cNvSpPr txBox="1"/>
          <p:nvPr/>
        </p:nvSpPr>
        <p:spPr>
          <a:xfrm>
            <a:off x="21854814" y="11529442"/>
            <a:ext cx="2630848"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1</a:t>
            </a:r>
            <a:r>
              <a:rPr lang="en-US" altLang="ja-JP"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入力</a:t>
            </a:r>
            <a:r>
              <a:rPr lang="ja-JP" altLang="en-US" sz="3200" dirty="0" smtClean="0">
                <a:latin typeface="メイリオ" panose="020B0604030504040204" pitchFamily="50" charset="-128"/>
                <a:ea typeface="メイリオ" panose="020B0604030504040204" pitchFamily="50" charset="-128"/>
              </a:rPr>
              <a:t>画像</a:t>
            </a:r>
            <a:endParaRPr kumimoji="1" lang="ja-JP" altLang="en-US" sz="3200" dirty="0"/>
          </a:p>
        </p:txBody>
      </p:sp>
      <p:sp>
        <p:nvSpPr>
          <p:cNvPr id="118" name="テキスト ボックス 117"/>
          <p:cNvSpPr txBox="1"/>
          <p:nvPr/>
        </p:nvSpPr>
        <p:spPr>
          <a:xfrm>
            <a:off x="21712945" y="18175640"/>
            <a:ext cx="3861955"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3</a:t>
            </a:r>
            <a:r>
              <a:rPr lang="ja-JP" altLang="en-US"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合成した画像　</a:t>
            </a:r>
            <a:endParaRPr kumimoji="1" lang="ja-JP" altLang="en-US" sz="3200" dirty="0"/>
          </a:p>
        </p:txBody>
      </p:sp>
      <p:sp>
        <p:nvSpPr>
          <p:cNvPr id="33" name="テキスト ボックス 32"/>
          <p:cNvSpPr txBox="1"/>
          <p:nvPr/>
        </p:nvSpPr>
        <p:spPr>
          <a:xfrm>
            <a:off x="62500" y="8261167"/>
            <a:ext cx="9491287"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■画像処理</a:t>
            </a:r>
            <a:endParaRPr kumimoji="1" lang="ja-JP" altLang="en-US" sz="6000" dirty="0">
              <a:latin typeface="メイリオ" panose="020B0604030504040204" pitchFamily="50" charset="-128"/>
              <a:ea typeface="メイリオ" panose="020B0604030504040204" pitchFamily="50" charset="-128"/>
            </a:endParaRPr>
          </a:p>
        </p:txBody>
      </p:sp>
      <p:sp>
        <p:nvSpPr>
          <p:cNvPr id="119" name="テキスト ボックス 118"/>
          <p:cNvSpPr txBox="1"/>
          <p:nvPr/>
        </p:nvSpPr>
        <p:spPr>
          <a:xfrm>
            <a:off x="21681769" y="23131587"/>
            <a:ext cx="3861955"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4 </a:t>
            </a:r>
            <a:r>
              <a:rPr lang="ja-JP" altLang="en-US" sz="3200" dirty="0">
                <a:latin typeface="メイリオ" panose="020B0604030504040204" pitchFamily="50" charset="-128"/>
                <a:ea typeface="メイリオ" panose="020B0604030504040204" pitchFamily="50" charset="-128"/>
              </a:rPr>
              <a:t>二値化した画像</a:t>
            </a:r>
          </a:p>
        </p:txBody>
      </p:sp>
      <p:sp>
        <p:nvSpPr>
          <p:cNvPr id="39" name="テキスト ボックス 38"/>
          <p:cNvSpPr txBox="1"/>
          <p:nvPr/>
        </p:nvSpPr>
        <p:spPr>
          <a:xfrm>
            <a:off x="3720100" y="7958370"/>
            <a:ext cx="12910794" cy="3416320"/>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一枚の</a:t>
            </a:r>
            <a:r>
              <a:rPr kumimoji="1" lang="ja-JP" altLang="en-US" sz="3600" dirty="0">
                <a:latin typeface="メイリオ" panose="020B0604030504040204" pitchFamily="50" charset="-128"/>
                <a:ea typeface="メイリオ" panose="020B0604030504040204" pitchFamily="50" charset="-128"/>
              </a:rPr>
              <a:t>画像に</a:t>
            </a:r>
            <a:r>
              <a:rPr kumimoji="1" lang="ja-JP" altLang="en-US" sz="3600" dirty="0" smtClean="0">
                <a:latin typeface="メイリオ" panose="020B0604030504040204" pitchFamily="50" charset="-128"/>
                <a:ea typeface="メイリオ" panose="020B0604030504040204" pitchFamily="50" charset="-128"/>
              </a:rPr>
              <a:t>対し違う方向から</a:t>
            </a:r>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smtClean="0">
                <a:latin typeface="メイリオ" panose="020B0604030504040204" pitchFamily="50" charset="-128"/>
                <a:ea typeface="メイリオ" panose="020B0604030504040204" pitchFamily="50" charset="-128"/>
              </a:rPr>
              <a:t>枚撮影した赤外線画像を用意する</a:t>
            </a:r>
            <a:r>
              <a:rPr kumimoji="1" lang="en-US" altLang="ja-JP" sz="3600" dirty="0" smtClean="0">
                <a:latin typeface="メイリオ" panose="020B0604030504040204" pitchFamily="50" charset="-128"/>
                <a:ea typeface="メイリオ" panose="020B0604030504040204" pitchFamily="50" charset="-128"/>
              </a:rPr>
              <a:t>(0~255</a:t>
            </a:r>
            <a:r>
              <a:rPr kumimoji="1" lang="ja-JP" altLang="en-US" sz="3600" dirty="0" smtClean="0">
                <a:latin typeface="メイリオ" panose="020B0604030504040204" pitchFamily="50" charset="-128"/>
                <a:ea typeface="メイリオ" panose="020B0604030504040204" pitchFamily="50" charset="-128"/>
              </a:rPr>
              <a:t>の範囲でオートスケールで撮影された熱画像データ</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ホットスポットを黒として抽出するために</a:t>
            </a:r>
            <a:r>
              <a:rPr kumimoji="1" lang="ja-JP" altLang="en-US" sz="3600" dirty="0">
                <a:latin typeface="メイリオ" panose="020B0604030504040204" pitchFamily="50" charset="-128"/>
                <a:ea typeface="メイリオ" panose="020B0604030504040204" pitchFamily="50" charset="-128"/>
              </a:rPr>
              <a:t>白黒</a:t>
            </a:r>
            <a:r>
              <a:rPr kumimoji="1" lang="ja-JP" altLang="en-US" sz="3600" dirty="0" smtClean="0">
                <a:latin typeface="メイリオ" panose="020B0604030504040204" pitchFamily="50" charset="-128"/>
                <a:ea typeface="メイリオ" panose="020B0604030504040204" pitchFamily="50" charset="-128"/>
              </a:rPr>
              <a:t>を反転させる</a:t>
            </a:r>
            <a:r>
              <a:rPr kumimoji="1" lang="en-US" altLang="ja-JP" sz="3600" dirty="0" smtClean="0">
                <a:latin typeface="メイリオ" panose="020B0604030504040204" pitchFamily="50" charset="-128"/>
                <a:ea typeface="メイリオ" panose="020B0604030504040204" pitchFamily="50" charset="-128"/>
              </a:rPr>
              <a:t>.</a:t>
            </a:r>
          </a:p>
        </p:txBody>
      </p:sp>
      <p:grpSp>
        <p:nvGrpSpPr>
          <p:cNvPr id="21" name="グループ化 20"/>
          <p:cNvGrpSpPr/>
          <p:nvPr/>
        </p:nvGrpSpPr>
        <p:grpSpPr>
          <a:xfrm>
            <a:off x="21781118" y="15489113"/>
            <a:ext cx="3320180" cy="2642481"/>
            <a:chOff x="20918797" y="27435597"/>
            <a:chExt cx="3320180" cy="2642481"/>
          </a:xfrm>
        </p:grpSpPr>
        <p:sp>
          <p:nvSpPr>
            <p:cNvPr id="34" name="正方形/長方形 33"/>
            <p:cNvSpPr/>
            <p:nvPr/>
          </p:nvSpPr>
          <p:spPr>
            <a:xfrm>
              <a:off x="20918797" y="27435597"/>
              <a:ext cx="3320180" cy="2642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171592" y="27635682"/>
              <a:ext cx="2995951" cy="2242311"/>
            </a:xfrm>
            <a:prstGeom prst="rect">
              <a:avLst/>
            </a:prstGeom>
          </p:spPr>
        </p:pic>
      </p:grpSp>
      <p:sp>
        <p:nvSpPr>
          <p:cNvPr id="38" name="テキスト ボックス 37"/>
          <p:cNvSpPr txBox="1"/>
          <p:nvPr/>
        </p:nvSpPr>
        <p:spPr>
          <a:xfrm>
            <a:off x="21304744" y="14919769"/>
            <a:ext cx="4678356" cy="584775"/>
          </a:xfrm>
          <a:prstGeom prst="rect">
            <a:avLst/>
          </a:prstGeom>
          <a:noFill/>
        </p:spPr>
        <p:txBody>
          <a:bodyPr wrap="squar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2</a:t>
            </a:r>
            <a:r>
              <a:rPr lang="ja-JP" altLang="en-US" sz="3200" dirty="0" smtClean="0">
                <a:latin typeface="メイリオ" panose="020B0604030504040204" pitchFamily="50" charset="-128"/>
                <a:ea typeface="メイリオ" panose="020B0604030504040204" pitchFamily="50" charset="-128"/>
              </a:rPr>
              <a:t> 射影変換した画像</a:t>
            </a:r>
            <a:r>
              <a:rPr lang="ja-JP" altLang="ja-JP" sz="3200" dirty="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      　　　　　　　　　　　　　　　　　　　　　　　　　　　　　　</a:t>
            </a:r>
            <a:endParaRPr lang="ja-JP" altLang="ja-JP" sz="3200" dirty="0">
              <a:latin typeface="メイリオ" panose="020B0604030504040204" pitchFamily="50" charset="-128"/>
              <a:ea typeface="メイリオ" panose="020B0604030504040204" pitchFamily="50" charset="-128"/>
            </a:endParaRPr>
          </a:p>
        </p:txBody>
      </p:sp>
      <p:grpSp>
        <p:nvGrpSpPr>
          <p:cNvPr id="78" name="グループ化 77"/>
          <p:cNvGrpSpPr/>
          <p:nvPr/>
        </p:nvGrpSpPr>
        <p:grpSpPr>
          <a:xfrm>
            <a:off x="21153749" y="19117711"/>
            <a:ext cx="4829351" cy="3987921"/>
            <a:chOff x="21106999" y="23418788"/>
            <a:chExt cx="3500288" cy="2817419"/>
          </a:xfrm>
        </p:grpSpPr>
        <p:sp>
          <p:nvSpPr>
            <p:cNvPr id="35" name="正方形/長方形 34"/>
            <p:cNvSpPr/>
            <p:nvPr/>
          </p:nvSpPr>
          <p:spPr>
            <a:xfrm>
              <a:off x="21106999" y="23418788"/>
              <a:ext cx="3500288" cy="28174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7" name="Picture 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1398164" y="23745744"/>
              <a:ext cx="2921192" cy="2163508"/>
            </a:xfrm>
            <a:prstGeom prst="rect">
              <a:avLst/>
            </a:prstGeom>
            <a:ln/>
            <a:extLst/>
          </p:spPr>
          <p:style>
            <a:lnRef idx="2">
              <a:schemeClr val="dk1"/>
            </a:lnRef>
            <a:fillRef idx="1">
              <a:schemeClr val="lt1"/>
            </a:fillRef>
            <a:effectRef idx="0">
              <a:schemeClr val="dk1"/>
            </a:effectRef>
            <a:fontRef idx="minor">
              <a:schemeClr val="dk1"/>
            </a:fontRef>
          </p:style>
        </p:pic>
      </p:grpSp>
      <p:sp>
        <p:nvSpPr>
          <p:cNvPr id="126" name="上カーブ矢印 125"/>
          <p:cNvSpPr/>
          <p:nvPr/>
        </p:nvSpPr>
        <p:spPr>
          <a:xfrm rot="5400000">
            <a:off x="15174432" y="1110586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上カーブ矢印 127"/>
          <p:cNvSpPr/>
          <p:nvPr/>
        </p:nvSpPr>
        <p:spPr>
          <a:xfrm rot="5400000">
            <a:off x="15174432" y="1456337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0" name="上カーブ矢印 129"/>
          <p:cNvSpPr/>
          <p:nvPr/>
        </p:nvSpPr>
        <p:spPr>
          <a:xfrm rot="5400000">
            <a:off x="18788652" y="17454164"/>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 name="テキスト ボックス 124"/>
          <p:cNvSpPr txBox="1"/>
          <p:nvPr/>
        </p:nvSpPr>
        <p:spPr>
          <a:xfrm>
            <a:off x="3808565" y="11622399"/>
            <a:ext cx="11588202" cy="1200329"/>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err="1" smtClean="0">
                <a:latin typeface="メイリオ" panose="020B0604030504040204" pitchFamily="50" charset="-128"/>
                <a:ea typeface="メイリオ" panose="020B0604030504040204" pitchFamily="50" charset="-128"/>
              </a:rPr>
              <a:t>つの</a:t>
            </a:r>
            <a:r>
              <a:rPr kumimoji="1" lang="ja-JP" altLang="en-US" sz="3600" dirty="0" smtClean="0">
                <a:latin typeface="メイリオ" panose="020B0604030504040204" pitchFamily="50" charset="-128"/>
                <a:ea typeface="メイリオ" panose="020B0604030504040204" pitchFamily="50" charset="-128"/>
              </a:rPr>
              <a:t>画像を合成</a:t>
            </a:r>
            <a:r>
              <a:rPr kumimoji="1" lang="ja-JP" altLang="en-US" sz="3600" dirty="0">
                <a:latin typeface="メイリオ" panose="020B0604030504040204" pitchFamily="50" charset="-128"/>
                <a:ea typeface="メイリオ" panose="020B0604030504040204" pitchFamily="50" charset="-128"/>
              </a:rPr>
              <a:t>するため</a:t>
            </a:r>
            <a:r>
              <a:rPr kumimoji="1" lang="ja-JP" altLang="en-US" sz="3600" dirty="0" smtClean="0">
                <a:latin typeface="メイリオ" panose="020B0604030504040204" pitchFamily="50" charset="-128"/>
                <a:ea typeface="メイリオ" panose="020B0604030504040204" pitchFamily="50" charset="-128"/>
              </a:rPr>
              <a:t>に</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rPr>
              <a:t>正面方向</a:t>
            </a:r>
            <a:r>
              <a:rPr kumimoji="1" lang="ja-JP" altLang="en-US" sz="3600" dirty="0" smtClean="0">
                <a:latin typeface="メイリオ" panose="020B0604030504040204" pitchFamily="50" charset="-128"/>
                <a:ea typeface="メイリオ" panose="020B0604030504040204" pitchFamily="50" charset="-128"/>
              </a:rPr>
              <a:t>にそれぞれ射影変換する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1025" name="テキスト ボックス 1024"/>
          <p:cNvSpPr txBox="1"/>
          <p:nvPr/>
        </p:nvSpPr>
        <p:spPr>
          <a:xfrm>
            <a:off x="3808565" y="14884299"/>
            <a:ext cx="11426526" cy="1200329"/>
          </a:xfrm>
          <a:prstGeom prst="rect">
            <a:avLst/>
          </a:prstGeom>
          <a:noFill/>
        </p:spPr>
        <p:txBody>
          <a:bodyPr wrap="non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ヒートスポット</a:t>
            </a:r>
            <a:r>
              <a:rPr kumimoji="1" lang="ja-JP" altLang="en-US" sz="3600" dirty="0" smtClean="0">
                <a:solidFill>
                  <a:prstClr val="black"/>
                </a:solidFill>
                <a:latin typeface="メイリオ" panose="020B0604030504040204" pitchFamily="50" charset="-128"/>
                <a:ea typeface="メイリオ" panose="020B0604030504040204" pitchFamily="50" charset="-128"/>
              </a:rPr>
              <a:t>を抽出するために</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その三枚の画像の各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画素の平均値を求め合成する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26" name="テキスト ボックス 1025"/>
              <p:cNvSpPr txBox="1"/>
              <p:nvPr/>
            </p:nvSpPr>
            <p:spPr>
              <a:xfrm>
                <a:off x="547851" y="17280187"/>
                <a:ext cx="21474402" cy="5686493"/>
              </a:xfrm>
              <a:prstGeom prst="rect">
                <a:avLst/>
              </a:prstGeom>
              <a:noFill/>
            </p:spPr>
            <p:txBody>
              <a:bodyPr wrap="squar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各ピクセルの適切な閾値を計算する適応閾値処理である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en-US" altLang="ja-JP" sz="3600" dirty="0" err="1" smtClean="0">
                    <a:solidFill>
                      <a:prstClr val="black"/>
                    </a:solidFill>
                    <a:latin typeface="メイリオ" panose="020B0604030504040204" pitchFamily="50" charset="-128"/>
                    <a:ea typeface="メイリオ" panose="020B0604030504040204" pitchFamily="50" charset="-128"/>
                  </a:rPr>
                  <a:t>Sauvola</a:t>
                </a:r>
                <a:r>
                  <a:rPr kumimoji="1" lang="ja-JP" altLang="en-US" sz="3600" dirty="0">
                    <a:solidFill>
                      <a:prstClr val="black"/>
                    </a:solidFill>
                    <a:latin typeface="メイリオ" panose="020B0604030504040204" pitchFamily="50" charset="-128"/>
                    <a:ea typeface="メイリオ" panose="020B0604030504040204" pitchFamily="50" charset="-128"/>
                  </a:rPr>
                  <a:t>の手法を</a:t>
                </a:r>
                <a:r>
                  <a:rPr kumimoji="1" lang="ja-JP" altLang="en-US" sz="3600" dirty="0" smtClean="0">
                    <a:solidFill>
                      <a:prstClr val="black"/>
                    </a:solidFill>
                    <a:latin typeface="メイリオ" panose="020B0604030504040204" pitchFamily="50" charset="-128"/>
                    <a:ea typeface="メイリオ" panose="020B0604030504040204" pitchFamily="50" charset="-128"/>
                  </a:rPr>
                  <a:t>使い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二値化</a:t>
                </a:r>
                <a:r>
                  <a:rPr kumimoji="1" lang="ja-JP" altLang="en-US" sz="3600" dirty="0">
                    <a:solidFill>
                      <a:prstClr val="black"/>
                    </a:solidFill>
                    <a:latin typeface="メイリオ" panose="020B0604030504040204" pitchFamily="50" charset="-128"/>
                    <a:ea typeface="メイリオ" panose="020B0604030504040204" pitchFamily="50" charset="-128"/>
                  </a:rPr>
                  <a:t>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閾値の計算には次の式を用いる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1600" dirty="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14:m>
                  <m:oMath xmlns:m="http://schemas.openxmlformats.org/officeDocument/2006/math">
                    <m:r>
                      <m:rPr>
                        <m:sty m:val="p"/>
                      </m:rPr>
                      <a:rPr lang="en-US" altLang="ja-JP" sz="3200">
                        <a:solidFill>
                          <a:prstClr val="black"/>
                        </a:solidFill>
                        <a:latin typeface="Cambria Math"/>
                      </a:rPr>
                      <m:t>T</m:t>
                    </m:r>
                    <m:d>
                      <m:dPr>
                        <m:ctrlPr>
                          <a:rPr lang="ja-JP" altLang="ja-JP" sz="3200" i="1">
                            <a:solidFill>
                              <a:prstClr val="black"/>
                            </a:solidFill>
                            <a:latin typeface="Cambria Math"/>
                          </a:rPr>
                        </m:ctrlPr>
                      </m:dPr>
                      <m:e>
                        <m:r>
                          <m:rPr>
                            <m:sty m:val="p"/>
                          </m:rPr>
                          <a:rPr lang="en-US" altLang="ja-JP" sz="3200">
                            <a:solidFill>
                              <a:prstClr val="black"/>
                            </a:solidFill>
                            <a:latin typeface="Cambria Math"/>
                          </a:rPr>
                          <m:t>x</m:t>
                        </m:r>
                        <m:r>
                          <a:rPr lang="en-US" altLang="ja-JP" sz="3200">
                            <a:solidFill>
                              <a:prstClr val="black"/>
                            </a:solidFill>
                            <a:latin typeface="Cambria Math"/>
                          </a:rPr>
                          <m:t>,</m:t>
                        </m:r>
                        <m:r>
                          <m:rPr>
                            <m:sty m:val="p"/>
                          </m:rPr>
                          <a:rPr lang="en-US" altLang="ja-JP" sz="3200">
                            <a:solidFill>
                              <a:prstClr val="black"/>
                            </a:solidFill>
                            <a:latin typeface="Cambria Math"/>
                          </a:rPr>
                          <m:t>y</m:t>
                        </m:r>
                      </m:e>
                    </m:d>
                    <m:r>
                      <a:rPr lang="en-US" altLang="ja-JP" sz="3200">
                        <a:solidFill>
                          <a:prstClr val="black"/>
                        </a:solidFill>
                        <a:latin typeface="Cambria Math"/>
                      </a:rPr>
                      <m:t>=</m:t>
                    </m:r>
                    <m:r>
                      <m:rPr>
                        <m:sty m:val="p"/>
                      </m:rPr>
                      <a:rPr lang="en-US" altLang="ja-JP" sz="3200">
                        <a:solidFill>
                          <a:prstClr val="black"/>
                        </a:solidFill>
                        <a:latin typeface="Cambria Math"/>
                      </a:rPr>
                      <m:t>m</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r>
                      <a:rPr lang="ja-JP" altLang="ja-JP" sz="3200" i="1">
                        <a:solidFill>
                          <a:prstClr val="black"/>
                        </a:solidFill>
                        <a:latin typeface="Cambria Math"/>
                      </a:rPr>
                      <m:t>×</m:t>
                    </m:r>
                    <m:r>
                      <a:rPr lang="en-US" altLang="ja-JP" sz="3200" i="1">
                        <a:solidFill>
                          <a:prstClr val="black"/>
                        </a:solidFill>
                        <a:latin typeface="Cambria Math"/>
                      </a:rPr>
                      <m:t>[1+</m:t>
                    </m:r>
                    <m:r>
                      <a:rPr lang="en-US" altLang="ja-JP" sz="3200" i="1">
                        <a:solidFill>
                          <a:prstClr val="black"/>
                        </a:solidFill>
                        <a:latin typeface="Cambria Math"/>
                      </a:rPr>
                      <m:t>𝑘</m:t>
                    </m:r>
                    <m:r>
                      <a:rPr lang="ja-JP" altLang="ja-JP" sz="3200" i="1">
                        <a:solidFill>
                          <a:prstClr val="black"/>
                        </a:solidFill>
                        <a:latin typeface="Cambria Math"/>
                      </a:rPr>
                      <m:t>×</m:t>
                    </m:r>
                    <m:r>
                      <a:rPr lang="en-US" altLang="ja-JP" sz="3200" i="1">
                        <a:solidFill>
                          <a:prstClr val="black"/>
                        </a:solidFill>
                        <a:latin typeface="Cambria Math"/>
                      </a:rPr>
                      <m:t>(</m:t>
                    </m:r>
                    <m:f>
                      <m:fPr>
                        <m:ctrlPr>
                          <a:rPr lang="ja-JP" altLang="ja-JP" sz="3200" i="1">
                            <a:solidFill>
                              <a:prstClr val="black"/>
                            </a:solidFill>
                            <a:latin typeface="Cambria Math"/>
                          </a:rPr>
                        </m:ctrlPr>
                      </m:fPr>
                      <m:num>
                        <m:r>
                          <a:rPr lang="en-US" altLang="ja-JP" sz="3200" i="1">
                            <a:solidFill>
                              <a:prstClr val="black"/>
                            </a:solidFill>
                            <a:latin typeface="Cambria Math"/>
                          </a:rPr>
                          <m:t>𝑠</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num>
                      <m:den>
                        <m:r>
                          <a:rPr lang="en-US" altLang="ja-JP" sz="3200" i="1">
                            <a:solidFill>
                              <a:prstClr val="black"/>
                            </a:solidFill>
                            <a:latin typeface="Cambria Math"/>
                          </a:rPr>
                          <m:t>𝑅</m:t>
                        </m:r>
                      </m:den>
                    </m:f>
                  </m:oMath>
                </a14:m>
                <a:r>
                  <a:rPr lang="en-US" altLang="ja-JP" sz="3200" dirty="0">
                    <a:solidFill>
                      <a:prstClr val="black"/>
                    </a:solidFill>
                  </a:rPr>
                  <a:t> - 1</a:t>
                </a:r>
                <a14:m>
                  <m:oMath xmlns:m="http://schemas.openxmlformats.org/officeDocument/2006/math">
                    <m:r>
                      <a:rPr lang="en-US" altLang="ja-JP" sz="3200" i="1">
                        <a:solidFill>
                          <a:prstClr val="black"/>
                        </a:solidFill>
                        <a:latin typeface="Cambria Math"/>
                      </a:rPr>
                      <m:t>)]</m:t>
                    </m:r>
                  </m:oMath>
                </a14:m>
                <a:r>
                  <a:rPr lang="ja-JP" altLang="ja-JP" sz="3200" dirty="0">
                    <a:solidFill>
                      <a:prstClr val="black"/>
                    </a:solidFill>
                  </a:rPr>
                  <a:t>・・・</a:t>
                </a:r>
                <a:r>
                  <a:rPr lang="en-US" altLang="ja-JP" sz="3200" dirty="0">
                    <a:solidFill>
                      <a:prstClr val="black"/>
                    </a:solidFill>
                  </a:rPr>
                  <a:t>(1)</a:t>
                </a:r>
              </a:p>
              <a:p>
                <a:pPr lvl="0"/>
                <a:endParaRPr lang="ja-JP" altLang="ja-JP" sz="3200" dirty="0">
                  <a:solidFill>
                    <a:prstClr val="black"/>
                  </a:solidFill>
                </a:endParaRPr>
              </a:p>
              <a:p>
                <a:pPr lvl="0"/>
                <a:r>
                  <a:rPr kumimoji="1" lang="ja-JP" altLang="en-US" sz="3200" dirty="0">
                    <a:solidFill>
                      <a:prstClr val="black"/>
                    </a:solidFill>
                    <a:latin typeface="メイリオ" panose="020B0604030504040204" pitchFamily="50" charset="-128"/>
                    <a:ea typeface="メイリオ" panose="020B0604030504040204" pitchFamily="50" charset="-128"/>
                  </a:rPr>
                  <a:t>あるピクセル </a:t>
                </a:r>
                <a:r>
                  <a:rPr kumimoji="1" lang="en-US" altLang="ja-JP" sz="3200" dirty="0">
                    <a:solidFill>
                      <a:prstClr val="black"/>
                    </a:solidFill>
                    <a:latin typeface="メイリオ" panose="020B0604030504040204" pitchFamily="50" charset="-128"/>
                    <a:ea typeface="メイリオ" panose="020B0604030504040204" pitchFamily="50" charset="-128"/>
                  </a:rPr>
                  <a:t>(x, y) </a:t>
                </a:r>
                <a:r>
                  <a:rPr kumimoji="1" lang="ja-JP" altLang="en-US" sz="3200" dirty="0">
                    <a:solidFill>
                      <a:prstClr val="black"/>
                    </a:solidFill>
                    <a:latin typeface="メイリオ" panose="020B0604030504040204" pitchFamily="50" charset="-128"/>
                    <a:ea typeface="メイリオ" panose="020B0604030504040204" pitchFamily="50" charset="-128"/>
                  </a:rPr>
                  <a:t>の閾値 </a:t>
                </a:r>
                <a:r>
                  <a:rPr kumimoji="1" lang="en-US" altLang="ja-JP" sz="3200" dirty="0">
                    <a:solidFill>
                      <a:prstClr val="black"/>
                    </a:solidFill>
                    <a:latin typeface="メイリオ" panose="020B0604030504040204" pitchFamily="50" charset="-128"/>
                    <a:ea typeface="メイリオ" panose="020B0604030504040204" pitchFamily="50" charset="-128"/>
                  </a:rPr>
                  <a:t>T(x, y)</a:t>
                </a:r>
                <a:r>
                  <a:rPr kumimoji="1" lang="ja-JP" altLang="en-US" sz="3200" dirty="0">
                    <a:solidFill>
                      <a:prstClr val="black"/>
                    </a:solidFill>
                    <a:latin typeface="メイリオ" panose="020B0604030504040204" pitchFamily="50" charset="-128"/>
                    <a:ea typeface="メイリオ" panose="020B0604030504040204" pitchFamily="50" charset="-128"/>
                  </a:rPr>
                  <a:t>  指定した範囲内での平均値 </a:t>
                </a:r>
                <a:r>
                  <a:rPr kumimoji="1" lang="en-US" altLang="ja-JP" sz="3200" dirty="0">
                    <a:solidFill>
                      <a:prstClr val="black"/>
                    </a:solidFill>
                    <a:latin typeface="メイリオ" panose="020B0604030504040204" pitchFamily="50" charset="-128"/>
                    <a:ea typeface="メイリオ" panose="020B0604030504040204" pitchFamily="50" charset="-128"/>
                  </a:rPr>
                  <a:t>m(x, y) </a:t>
                </a:r>
                <a:r>
                  <a:rPr kumimoji="1" lang="ja-JP" altLang="en-US" sz="3200" dirty="0">
                    <a:solidFill>
                      <a:prstClr val="black"/>
                    </a:solidFill>
                    <a:latin typeface="メイリオ" panose="020B0604030504040204" pitchFamily="50" charset="-128"/>
                    <a:ea typeface="メイリオ" panose="020B0604030504040204" pitchFamily="50" charset="-128"/>
                  </a:rPr>
                  <a:t> 指定した範囲内での標準偏差 </a:t>
                </a:r>
                <a:r>
                  <a:rPr kumimoji="1" lang="en-US" altLang="ja-JP" sz="3200" dirty="0">
                    <a:solidFill>
                      <a:prstClr val="black"/>
                    </a:solidFill>
                    <a:latin typeface="メイリオ" panose="020B0604030504040204" pitchFamily="50" charset="-128"/>
                    <a:ea typeface="メイリオ" panose="020B0604030504040204" pitchFamily="50" charset="-128"/>
                  </a:rPr>
                  <a:t>s(x, y) </a:t>
                </a: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ホットスポット</a:t>
                </a:r>
                <a:r>
                  <a:rPr kumimoji="1" lang="ja-JP" altLang="en-US" sz="3600" dirty="0">
                    <a:solidFill>
                      <a:prstClr val="black"/>
                    </a:solidFill>
                    <a:latin typeface="メイリオ" panose="020B0604030504040204" pitchFamily="50" charset="-128"/>
                    <a:ea typeface="メイリオ" panose="020B0604030504040204" pitchFamily="50" charset="-128"/>
                  </a:rPr>
                  <a:t>の有るパネル</a:t>
                </a:r>
                <a:r>
                  <a:rPr kumimoji="1" lang="ja-JP" altLang="en-US" sz="3600" dirty="0" smtClean="0">
                    <a:solidFill>
                      <a:prstClr val="black"/>
                    </a:solidFill>
                    <a:latin typeface="メイリオ" panose="020B0604030504040204" pitchFamily="50" charset="-128"/>
                    <a:ea typeface="メイリオ" panose="020B0604030504040204" pitchFamily="50" charset="-128"/>
                  </a:rPr>
                  <a:t>を</a:t>
                </a:r>
                <a:r>
                  <a:rPr kumimoji="1" lang="en-US" altLang="ja-JP" sz="3600" dirty="0" smtClean="0">
                    <a:solidFill>
                      <a:prstClr val="black"/>
                    </a:solidFill>
                    <a:latin typeface="メイリオ" panose="020B0604030504040204" pitchFamily="50" charset="-128"/>
                    <a:ea typeface="メイリオ" panose="020B0604030504040204" pitchFamily="50" charset="-128"/>
                  </a:rPr>
                  <a:t>2</a:t>
                </a:r>
                <a:r>
                  <a:rPr kumimoji="1" lang="ja-JP" altLang="en-US" sz="3600" dirty="0" smtClean="0">
                    <a:solidFill>
                      <a:prstClr val="black"/>
                    </a:solidFill>
                    <a:latin typeface="メイリオ" panose="020B0604030504040204" pitchFamily="50" charset="-128"/>
                    <a:ea typeface="メイリオ" panose="020B0604030504040204" pitchFamily="50" charset="-128"/>
                  </a:rPr>
                  <a:t>枚</a:t>
                </a:r>
                <a:r>
                  <a:rPr kumimoji="1" lang="en-US" altLang="ja-JP" sz="3600" dirty="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無いパネル</a:t>
                </a:r>
                <a:r>
                  <a:rPr kumimoji="1" lang="ja-JP" altLang="en-US" sz="3600" dirty="0" smtClean="0">
                    <a:solidFill>
                      <a:prstClr val="black"/>
                    </a:solidFill>
                    <a:latin typeface="メイリオ" panose="020B0604030504040204" pitchFamily="50" charset="-128"/>
                    <a:ea typeface="メイリオ" panose="020B0604030504040204" pitchFamily="50" charset="-128"/>
                  </a:rPr>
                  <a:t>を</a:t>
                </a:r>
                <a:r>
                  <a:rPr kumimoji="1" lang="en-US" altLang="ja-JP" sz="3600" dirty="0" smtClean="0">
                    <a:solidFill>
                      <a:prstClr val="black"/>
                    </a:solidFill>
                    <a:latin typeface="メイリオ" panose="020B0604030504040204" pitchFamily="50" charset="-128"/>
                    <a:ea typeface="メイリオ" panose="020B0604030504040204" pitchFamily="50" charset="-128"/>
                  </a:rPr>
                  <a:t>1</a:t>
                </a:r>
                <a:r>
                  <a:rPr kumimoji="1" lang="ja-JP" altLang="en-US" sz="3600" dirty="0" smtClean="0">
                    <a:solidFill>
                      <a:prstClr val="black"/>
                    </a:solidFill>
                    <a:latin typeface="メイリオ" panose="020B0604030504040204" pitchFamily="50" charset="-128"/>
                    <a:ea typeface="メイリオ" panose="020B0604030504040204" pitchFamily="50" charset="-128"/>
                  </a:rPr>
                  <a:t>枚使い</a:t>
                </a:r>
                <a:r>
                  <a:rPr kumimoji="1" lang="en-US" altLang="ja-JP" sz="3600" dirty="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三枚</a:t>
                </a:r>
                <a:r>
                  <a:rPr kumimoji="1" lang="ja-JP" altLang="en-US" sz="3600" dirty="0">
                    <a:solidFill>
                      <a:prstClr val="black"/>
                    </a:solidFill>
                    <a:latin typeface="メイリオ" panose="020B0604030504040204" pitchFamily="50" charset="-128"/>
                    <a:ea typeface="メイリオ" panose="020B0604030504040204" pitchFamily="50" charset="-128"/>
                  </a:rPr>
                  <a:t>の画像</a:t>
                </a:r>
                <a:r>
                  <a:rPr kumimoji="1" lang="ja-JP" altLang="en-US" sz="3600" dirty="0" smtClean="0">
                    <a:solidFill>
                      <a:prstClr val="black"/>
                    </a:solidFill>
                    <a:latin typeface="メイリオ" panose="020B0604030504040204" pitchFamily="50" charset="-128"/>
                    <a:ea typeface="メイリオ" panose="020B0604030504040204" pitchFamily="50" charset="-128"/>
                  </a:rPr>
                  <a:t>で係数を決定した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指定した範囲</a:t>
                </a:r>
                <a:r>
                  <a:rPr kumimoji="1" lang="ja-JP" altLang="en-US" sz="3600" dirty="0">
                    <a:solidFill>
                      <a:prstClr val="black"/>
                    </a:solidFill>
                    <a:latin typeface="メイリオ" panose="020B0604030504040204" pitchFamily="50" charset="-128"/>
                    <a:ea typeface="メイリオ" panose="020B0604030504040204" pitchFamily="50" charset="-128"/>
                  </a:rPr>
                  <a:t>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smtClean="0">
                    <a:solidFill>
                      <a:prstClr val="black"/>
                    </a:solidFill>
                    <a:latin typeface="メイリオ" panose="020B0604030504040204" pitchFamily="50" charset="-128"/>
                    <a:ea typeface="メイリオ" panose="020B0604030504040204" pitchFamily="50" charset="-128"/>
                  </a:rPr>
                  <a:t>ピクセル </a:t>
                </a:r>
                <a:r>
                  <a:rPr kumimoji="1" lang="en-US" altLang="ja-JP" sz="3600" dirty="0" smtClean="0">
                    <a:solidFill>
                      <a:prstClr val="black"/>
                    </a:solidFill>
                    <a:latin typeface="メイリオ" panose="020B0604030504040204" pitchFamily="50" charset="-128"/>
                    <a:ea typeface="メイリオ" panose="020B0604030504040204" pitchFamily="50" charset="-128"/>
                  </a:rPr>
                  <a:t>R=1000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K=0.5</a:t>
                </a:r>
                <a:r>
                  <a:rPr kumimoji="1" lang="ja-JP" altLang="en-US" sz="3600" dirty="0" smtClean="0">
                    <a:solidFill>
                      <a:prstClr val="black"/>
                    </a:solidFill>
                    <a:latin typeface="メイリオ" panose="020B0604030504040204" pitchFamily="50" charset="-128"/>
                    <a:ea typeface="メイリオ" panose="020B0604030504040204" pitchFamily="50" charset="-128"/>
                  </a:rPr>
                  <a:t>　で処理をすると図</a:t>
                </a:r>
                <a:r>
                  <a:rPr kumimoji="1" lang="en-US" altLang="ja-JP" sz="3600" dirty="0" smtClean="0">
                    <a:solidFill>
                      <a:prstClr val="black"/>
                    </a:solidFill>
                    <a:latin typeface="メイリオ" panose="020B0604030504040204" pitchFamily="50" charset="-128"/>
                    <a:ea typeface="メイリオ" panose="020B0604030504040204" pitchFamily="50" charset="-128"/>
                  </a:rPr>
                  <a:t>5</a:t>
                </a:r>
                <a:r>
                  <a:rPr kumimoji="1" lang="ja-JP" altLang="en-US" sz="3600" dirty="0">
                    <a:solidFill>
                      <a:prstClr val="black"/>
                    </a:solidFill>
                    <a:latin typeface="メイリオ" panose="020B0604030504040204" pitchFamily="50" charset="-128"/>
                    <a:ea typeface="メイリオ" panose="020B0604030504040204" pitchFamily="50" charset="-128"/>
                  </a:rPr>
                  <a:t>に示す</a:t>
                </a:r>
                <a:r>
                  <a:rPr kumimoji="1" lang="ja-JP" altLang="en-US" sz="3600" dirty="0" smtClean="0">
                    <a:solidFill>
                      <a:prstClr val="black"/>
                    </a:solidFill>
                    <a:latin typeface="メイリオ" panose="020B0604030504040204" pitchFamily="50" charset="-128"/>
                    <a:ea typeface="メイリオ" panose="020B0604030504040204" pitchFamily="50" charset="-128"/>
                  </a:rPr>
                  <a:t>結果となった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Choice>
        <mc:Fallback xmlns="">
          <p:sp>
            <p:nvSpPr>
              <p:cNvPr id="1026" name="テキスト ボックス 1025"/>
              <p:cNvSpPr txBox="1">
                <a:spLocks noRot="1" noChangeAspect="1" noMove="1" noResize="1" noEditPoints="1" noAdjustHandles="1" noChangeArrowheads="1" noChangeShapeType="1" noTextEdit="1"/>
              </p:cNvSpPr>
              <p:nvPr/>
            </p:nvSpPr>
            <p:spPr>
              <a:xfrm>
                <a:off x="547851" y="17280187"/>
                <a:ext cx="21474402" cy="5686493"/>
              </a:xfrm>
              <a:prstGeom prst="rect">
                <a:avLst/>
              </a:prstGeom>
              <a:blipFill rotWithShape="1">
                <a:blip r:embed="rId19"/>
                <a:stretch>
                  <a:fillRect l="-880" t="-1608"/>
                </a:stretch>
              </a:blipFill>
            </p:spPr>
            <p:txBody>
              <a:bodyPr/>
              <a:lstStyle/>
              <a:p>
                <a:r>
                  <a:rPr lang="ja-JP" altLang="en-US">
                    <a:noFill/>
                  </a:rPr>
                  <a:t> </a:t>
                </a:r>
              </a:p>
            </p:txBody>
          </p:sp>
        </mc:Fallback>
      </mc:AlternateContent>
      <p:sp>
        <p:nvSpPr>
          <p:cNvPr id="140" name="テキスト ボックス 139"/>
          <p:cNvSpPr txBox="1"/>
          <p:nvPr/>
        </p:nvSpPr>
        <p:spPr>
          <a:xfrm>
            <a:off x="23190488" y="29721110"/>
            <a:ext cx="5913798"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7</a:t>
            </a:r>
            <a:r>
              <a:rPr lang="ja-JP" altLang="en-US" sz="3200" dirty="0" smtClean="0">
                <a:latin typeface="メイリオ" panose="020B0604030504040204" pitchFamily="50" charset="-128"/>
                <a:ea typeface="メイリオ" panose="020B0604030504040204" pitchFamily="50" charset="-128"/>
              </a:rPr>
              <a:t> ヒートスポット有りパネル</a:t>
            </a:r>
            <a:endParaRPr lang="ja-JP" altLang="en-US" sz="3200" dirty="0">
              <a:latin typeface="メイリオ" panose="020B0604030504040204" pitchFamily="50" charset="-128"/>
              <a:ea typeface="メイリオ" panose="020B0604030504040204" pitchFamily="50" charset="-128"/>
            </a:endParaRPr>
          </a:p>
        </p:txBody>
      </p:sp>
      <p:sp>
        <p:nvSpPr>
          <p:cNvPr id="1028" name="テキスト ボックス 1027"/>
          <p:cNvSpPr txBox="1"/>
          <p:nvPr/>
        </p:nvSpPr>
        <p:spPr>
          <a:xfrm>
            <a:off x="526223" y="36080628"/>
            <a:ext cx="14432156" cy="1200329"/>
          </a:xfrm>
          <a:prstGeom prst="rect">
            <a:avLst/>
          </a:prstGeom>
          <a:noFill/>
        </p:spPr>
        <p:txBody>
          <a:bodyPr wrap="none" rtlCol="0">
            <a:spAutoFit/>
          </a:bodyPr>
          <a:lstStyle/>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指定</a:t>
            </a:r>
            <a:r>
              <a:rPr kumimoji="1" lang="ja-JP" altLang="en-US" sz="3600" dirty="0">
                <a:solidFill>
                  <a:prstClr val="black"/>
                </a:solidFill>
                <a:latin typeface="メイリオ" panose="020B0604030504040204" pitchFamily="50" charset="-128"/>
                <a:ea typeface="メイリオ" panose="020B0604030504040204" pitchFamily="50" charset="-128"/>
              </a:rPr>
              <a:t>した画素の</a:t>
            </a:r>
            <a:r>
              <a:rPr kumimoji="1" lang="ja-JP" altLang="en-US" sz="3600" dirty="0" smtClean="0">
                <a:solidFill>
                  <a:prstClr val="black"/>
                </a:solidFill>
                <a:latin typeface="メイリオ" panose="020B0604030504040204" pitchFamily="50" charset="-128"/>
                <a:ea typeface="メイリオ" panose="020B0604030504040204" pitchFamily="50" charset="-128"/>
              </a:rPr>
              <a:t>範囲は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a:solidFill>
                  <a:prstClr val="black"/>
                </a:solidFill>
                <a:latin typeface="メイリオ" panose="020B0604030504040204" pitchFamily="50" charset="-128"/>
                <a:ea typeface="メイリオ" panose="020B0604030504040204" pitchFamily="50" charset="-128"/>
              </a:rPr>
              <a:t>ピクセル </a:t>
            </a:r>
            <a:r>
              <a:rPr kumimoji="1" lang="en-US" altLang="ja-JP" sz="3600" dirty="0" smtClean="0">
                <a:solidFill>
                  <a:prstClr val="black"/>
                </a:solidFill>
                <a:latin typeface="メイリオ" panose="020B0604030504040204" pitchFamily="50" charset="-128"/>
                <a:ea typeface="メイリオ" panose="020B0604030504040204" pitchFamily="50" charset="-128"/>
              </a:rPr>
              <a:t>R=10000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K=0.3</a:t>
            </a:r>
            <a:r>
              <a:rPr kumimoji="1" lang="ja-JP" altLang="en-US" sz="3600" dirty="0" smtClean="0">
                <a:solidFill>
                  <a:prstClr val="black"/>
                </a:solidFill>
                <a:latin typeface="メイリオ" panose="020B0604030504040204" pitchFamily="50" charset="-128"/>
                <a:ea typeface="メイリオ" panose="020B0604030504040204" pitchFamily="50" charset="-128"/>
              </a:rPr>
              <a:t>と係数を</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調整し直さなければ図</a:t>
            </a:r>
            <a:r>
              <a:rPr kumimoji="1" lang="en-US" altLang="ja-JP" sz="3600" dirty="0" smtClean="0">
                <a:solidFill>
                  <a:prstClr val="black"/>
                </a:solidFill>
                <a:latin typeface="メイリオ" panose="020B0604030504040204" pitchFamily="50" charset="-128"/>
                <a:ea typeface="メイリオ" panose="020B0604030504040204" pitchFamily="50" charset="-128"/>
              </a:rPr>
              <a:t>10,</a:t>
            </a:r>
            <a:r>
              <a:rPr kumimoji="1" lang="ja-JP" altLang="en-US" sz="3600" dirty="0" smtClean="0">
                <a:solidFill>
                  <a:prstClr val="black"/>
                </a:solidFill>
                <a:latin typeface="メイリオ" panose="020B0604030504040204" pitchFamily="50" charset="-128"/>
                <a:ea typeface="メイリオ" panose="020B0604030504040204" pitchFamily="50" charset="-128"/>
              </a:rPr>
              <a:t>図</a:t>
            </a:r>
            <a:r>
              <a:rPr kumimoji="1" lang="en-US" altLang="ja-JP" sz="3600" dirty="0" smtClean="0">
                <a:solidFill>
                  <a:prstClr val="black"/>
                </a:solidFill>
                <a:latin typeface="メイリオ" panose="020B0604030504040204" pitchFamily="50" charset="-128"/>
                <a:ea typeface="メイリオ" panose="020B0604030504040204" pitchFamily="50" charset="-128"/>
              </a:rPr>
              <a:t>11</a:t>
            </a:r>
            <a:r>
              <a:rPr kumimoji="1" lang="ja-JP" altLang="en-US" sz="3600" dirty="0" smtClean="0">
                <a:solidFill>
                  <a:prstClr val="black"/>
                </a:solidFill>
                <a:latin typeface="メイリオ" panose="020B0604030504040204" pitchFamily="50" charset="-128"/>
                <a:ea typeface="メイリオ" panose="020B0604030504040204" pitchFamily="50" charset="-128"/>
              </a:rPr>
              <a:t>に示すような結果にはならなかった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p:sp>
        <p:nvSpPr>
          <p:cNvPr id="77" name="テキスト ボックス 76"/>
          <p:cNvSpPr txBox="1"/>
          <p:nvPr/>
        </p:nvSpPr>
        <p:spPr>
          <a:xfrm>
            <a:off x="16582303" y="33191990"/>
            <a:ext cx="13828512"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8</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ヒートスポット</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無しパネル      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9</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53" name="グループ化 152"/>
          <p:cNvGrpSpPr/>
          <p:nvPr/>
        </p:nvGrpSpPr>
        <p:grpSpPr>
          <a:xfrm>
            <a:off x="16058686" y="34288682"/>
            <a:ext cx="6490339" cy="2168767"/>
            <a:chOff x="14758856" y="28005797"/>
            <a:chExt cx="6640210" cy="2471905"/>
          </a:xfrm>
        </p:grpSpPr>
        <p:sp>
          <p:nvSpPr>
            <p:cNvPr id="154" name="正方形/長方形 153"/>
            <p:cNvSpPr/>
            <p:nvPr/>
          </p:nvSpPr>
          <p:spPr>
            <a:xfrm>
              <a:off x="14758856" y="28005797"/>
              <a:ext cx="6640210" cy="2471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5" name="図 15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8201398" y="28326076"/>
              <a:ext cx="2970570" cy="1831345"/>
            </a:xfrm>
            <a:prstGeom prst="rect">
              <a:avLst/>
            </a:prstGeom>
          </p:spPr>
          <p:style>
            <a:lnRef idx="2">
              <a:schemeClr val="dk1"/>
            </a:lnRef>
            <a:fillRef idx="1">
              <a:schemeClr val="lt1"/>
            </a:fillRef>
            <a:effectRef idx="0">
              <a:schemeClr val="dk1"/>
            </a:effectRef>
            <a:fontRef idx="minor">
              <a:schemeClr val="dk1"/>
            </a:fontRef>
          </p:style>
        </p:pic>
        <p:pic>
          <p:nvPicPr>
            <p:cNvPr id="156" name="図 1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7553" y="28289651"/>
              <a:ext cx="3060169" cy="1839502"/>
            </a:xfrm>
            <a:prstGeom prst="rect">
              <a:avLst/>
            </a:prstGeom>
          </p:spPr>
        </p:pic>
      </p:grpSp>
      <p:grpSp>
        <p:nvGrpSpPr>
          <p:cNvPr id="157" name="グループ化 156"/>
          <p:cNvGrpSpPr/>
          <p:nvPr/>
        </p:nvGrpSpPr>
        <p:grpSpPr>
          <a:xfrm>
            <a:off x="22960388" y="34288682"/>
            <a:ext cx="6618977" cy="2168767"/>
            <a:chOff x="19753405" y="32578778"/>
            <a:chExt cx="8120834" cy="2664565"/>
          </a:xfrm>
        </p:grpSpPr>
        <p:grpSp>
          <p:nvGrpSpPr>
            <p:cNvPr id="158" name="グループ化 157"/>
            <p:cNvGrpSpPr/>
            <p:nvPr/>
          </p:nvGrpSpPr>
          <p:grpSpPr>
            <a:xfrm>
              <a:off x="19753405" y="32578778"/>
              <a:ext cx="8120834" cy="2664565"/>
              <a:chOff x="18257858" y="27204059"/>
              <a:chExt cx="10172601" cy="3600000"/>
            </a:xfrm>
          </p:grpSpPr>
          <p:sp>
            <p:nvSpPr>
              <p:cNvPr id="160" name="正方形/長方形 159"/>
              <p:cNvSpPr/>
              <p:nvPr/>
            </p:nvSpPr>
            <p:spPr>
              <a:xfrm>
                <a:off x="18257858" y="27204059"/>
                <a:ext cx="10172601" cy="360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1" name="図 16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517569" y="27525259"/>
                <a:ext cx="3829482" cy="2902896"/>
              </a:xfrm>
              <a:prstGeom prst="rect">
                <a:avLst/>
              </a:prstGeom>
            </p:spPr>
            <p:style>
              <a:lnRef idx="2">
                <a:schemeClr val="dk1"/>
              </a:lnRef>
              <a:fillRef idx="1">
                <a:schemeClr val="lt1"/>
              </a:fillRef>
              <a:effectRef idx="0">
                <a:schemeClr val="dk1"/>
              </a:effectRef>
              <a:fontRef idx="minor">
                <a:schemeClr val="dk1"/>
              </a:fontRef>
            </p:style>
          </p:pic>
        </p:grpSp>
        <p:pic>
          <p:nvPicPr>
            <p:cNvPr id="159" name="図 1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1967" y="32961934"/>
              <a:ext cx="3017129" cy="1936165"/>
            </a:xfrm>
            <a:prstGeom prst="rect">
              <a:avLst/>
            </a:prstGeom>
          </p:spPr>
        </p:pic>
      </p:grpSp>
      <p:sp>
        <p:nvSpPr>
          <p:cNvPr id="162" name="テキスト ボックス 161"/>
          <p:cNvSpPr txBox="1"/>
          <p:nvPr/>
        </p:nvSpPr>
        <p:spPr>
          <a:xfrm>
            <a:off x="16582303" y="36613941"/>
            <a:ext cx="13828512"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10</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ヒートスポット</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無しパネル      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11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 name="テキスト ボックス 2"/>
          <p:cNvSpPr txBox="1"/>
          <p:nvPr/>
        </p:nvSpPr>
        <p:spPr>
          <a:xfrm>
            <a:off x="812248" y="26087375"/>
            <a:ext cx="10301871" cy="1323439"/>
          </a:xfrm>
          <a:prstGeom prst="rect">
            <a:avLst/>
          </a:prstGeom>
          <a:noFill/>
        </p:spPr>
        <p:txBody>
          <a:bodyPr wrap="square" rtlCol="0">
            <a:spAutoFit/>
          </a:bodyPr>
          <a:lstStyle/>
          <a:p>
            <a:pPr lvl="0"/>
            <a:r>
              <a:rPr kumimoji="1" lang="ja-JP" altLang="en-US" sz="4000" dirty="0">
                <a:solidFill>
                  <a:prstClr val="black"/>
                </a:solidFill>
                <a:latin typeface="メイリオ" panose="020B0604030504040204" pitchFamily="50" charset="-128"/>
                <a:ea typeface="メイリオ" panose="020B0604030504040204" pitchFamily="50" charset="-128"/>
              </a:rPr>
              <a:t>画像処理で雲を消すことができる</a:t>
            </a:r>
            <a:r>
              <a:rPr kumimoji="1" lang="ja-JP" altLang="en-US" sz="4000" dirty="0" smtClean="0">
                <a:solidFill>
                  <a:prstClr val="black"/>
                </a:solidFill>
                <a:latin typeface="メイリオ" panose="020B0604030504040204" pitchFamily="50" charset="-128"/>
                <a:ea typeface="メイリオ" panose="020B0604030504040204" pitchFamily="50" charset="-128"/>
              </a:rPr>
              <a:t>か</a:t>
            </a:r>
            <a:endParaRPr kumimoji="1" lang="en-US" altLang="ja-JP" sz="40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4000" dirty="0" smtClean="0">
                <a:solidFill>
                  <a:prstClr val="black"/>
                </a:solidFill>
                <a:latin typeface="メイリオ" panose="020B0604030504040204" pitchFamily="50" charset="-128"/>
                <a:ea typeface="メイリオ" panose="020B0604030504040204" pitchFamily="50" charset="-128"/>
              </a:rPr>
              <a:t>確認</a:t>
            </a:r>
            <a:r>
              <a:rPr kumimoji="1" lang="ja-JP" altLang="en-US" sz="4000" dirty="0">
                <a:solidFill>
                  <a:prstClr val="black"/>
                </a:solidFill>
                <a:latin typeface="メイリオ" panose="020B0604030504040204" pitchFamily="50" charset="-128"/>
                <a:ea typeface="メイリオ" panose="020B0604030504040204" pitchFamily="50" charset="-128"/>
              </a:rPr>
              <a:t>することが目的</a:t>
            </a:r>
            <a:endParaRPr kumimoji="1" lang="en-US" altLang="ja-JP" sz="4000" b="1" dirty="0">
              <a:solidFill>
                <a:prstClr val="black"/>
              </a:solidFill>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334927" y="37799769"/>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■まとめ</a:t>
            </a:r>
            <a:endParaRPr kumimoji="1" lang="ja-JP" altLang="en-US" sz="6000" dirty="0">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11774549" y="37760640"/>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■今後の課題</a:t>
            </a:r>
            <a:endParaRPr kumimoji="1" lang="ja-JP" altLang="en-US" sz="6000" dirty="0">
              <a:latin typeface="メイリオ" panose="020B0604030504040204" pitchFamily="50" charset="-128"/>
              <a:ea typeface="メイリオ" panose="020B0604030504040204" pitchFamily="50" charset="-128"/>
            </a:endParaRPr>
          </a:p>
        </p:txBody>
      </p:sp>
      <p:sp>
        <p:nvSpPr>
          <p:cNvPr id="108" name="テキスト ボックス 107"/>
          <p:cNvSpPr txBox="1"/>
          <p:nvPr/>
        </p:nvSpPr>
        <p:spPr>
          <a:xfrm>
            <a:off x="888449" y="29426490"/>
            <a:ext cx="8709580" cy="1200329"/>
          </a:xfrm>
          <a:prstGeom prst="rect">
            <a:avLst/>
          </a:prstGeom>
          <a:noFill/>
        </p:spPr>
        <p:txBody>
          <a:bodyPr wrap="square" rtlCol="0">
            <a:spAutoFit/>
          </a:bodyPr>
          <a:lstStyle/>
          <a:p>
            <a:r>
              <a:rPr kumimoji="1" lang="ja-JP" altLang="en-US" sz="3600" dirty="0" smtClean="0">
                <a:solidFill>
                  <a:prstClr val="black"/>
                </a:solidFill>
                <a:latin typeface="メイリオ" panose="020B0604030504040204" pitchFamily="50" charset="-128"/>
                <a:ea typeface="メイリオ" panose="020B0604030504040204" pitchFamily="50" charset="-128"/>
              </a:rPr>
              <a:t>指定した画素の範囲は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smtClean="0">
                <a:solidFill>
                  <a:prstClr val="black"/>
                </a:solidFill>
                <a:latin typeface="メイリオ" panose="020B0604030504040204" pitchFamily="50" charset="-128"/>
                <a:ea typeface="メイリオ" panose="020B0604030504040204" pitchFamily="50" charset="-128"/>
              </a:rPr>
              <a:t>ピクセル </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r>
              <a:rPr kumimoji="1" lang="en-US" altLang="ja-JP" sz="3600" dirty="0" smtClean="0">
                <a:solidFill>
                  <a:prstClr val="black"/>
                </a:solidFill>
                <a:latin typeface="メイリオ" panose="020B0604030504040204" pitchFamily="50" charset="-128"/>
                <a:ea typeface="メイリオ" panose="020B0604030504040204" pitchFamily="50" charset="-128"/>
              </a:rPr>
              <a:t>R=1000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K=0.5</a:t>
            </a:r>
            <a:endParaRPr kumimoji="1" lang="en-US" altLang="ja-JP" sz="36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33032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2139</TotalTime>
  <Words>1018</Words>
  <Application>Microsoft Office PowerPoint</Application>
  <PresentationFormat>ユーザー設定</PresentationFormat>
  <Paragraphs>235</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サーモカメラシステムによる太陽電池のヒートスポット自動検出方法の検討</vt:lpstr>
      <vt:lpstr>サーモカメラシステムによる太陽電池のヒートスポット自動検出方法の検討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利穂虹希</dc:creator>
  <cp:lastModifiedBy>利穂虹希</cp:lastModifiedBy>
  <cp:revision>132</cp:revision>
  <dcterms:created xsi:type="dcterms:W3CDTF">2016-11-09T23:02:39Z</dcterms:created>
  <dcterms:modified xsi:type="dcterms:W3CDTF">2017-02-15T01:27:32Z</dcterms:modified>
</cp:coreProperties>
</file>