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73" r:id="rId5"/>
    <p:sldId id="263" r:id="rId6"/>
    <p:sldId id="258" r:id="rId7"/>
    <p:sldId id="259" r:id="rId8"/>
    <p:sldId id="260" r:id="rId9"/>
    <p:sldId id="264" r:id="rId10"/>
    <p:sldId id="266" r:id="rId11"/>
    <p:sldId id="261" r:id="rId12"/>
    <p:sldId id="262" r:id="rId13"/>
    <p:sldId id="265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4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87387" autoAdjust="0"/>
  </p:normalViewPr>
  <p:slideViewPr>
    <p:cSldViewPr>
      <p:cViewPr>
        <p:scale>
          <a:sx n="75" d="100"/>
          <a:sy n="75" d="100"/>
        </p:scale>
        <p:origin x="-840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33221512991349"/>
          <c:y val="0.15805341164037665"/>
          <c:w val="0.8648912948381452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K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1327334083239595"/>
                  <c:y val="-0.274456732494153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baseline="0"/>
                      <a:t>K = -0.0042Ave + 0.6089</a:t>
                    </a:r>
                  </a:p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ja-JP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Sheet1!$B$2:$B$37</c:f>
              <c:numCache>
                <c:formatCode>General</c:formatCode>
                <c:ptCount val="36"/>
                <c:pt idx="0">
                  <c:v>62</c:v>
                </c:pt>
                <c:pt idx="1">
                  <c:v>58</c:v>
                </c:pt>
                <c:pt idx="2">
                  <c:v>65</c:v>
                </c:pt>
                <c:pt idx="3">
                  <c:v>50</c:v>
                </c:pt>
                <c:pt idx="4">
                  <c:v>58</c:v>
                </c:pt>
                <c:pt idx="5">
                  <c:v>66</c:v>
                </c:pt>
                <c:pt idx="6">
                  <c:v>69</c:v>
                </c:pt>
                <c:pt idx="7">
                  <c:v>69</c:v>
                </c:pt>
                <c:pt idx="8">
                  <c:v>59</c:v>
                </c:pt>
                <c:pt idx="9">
                  <c:v>73</c:v>
                </c:pt>
                <c:pt idx="10">
                  <c:v>94</c:v>
                </c:pt>
                <c:pt idx="11">
                  <c:v>74</c:v>
                </c:pt>
                <c:pt idx="12">
                  <c:v>64</c:v>
                </c:pt>
                <c:pt idx="13">
                  <c:v>70</c:v>
                </c:pt>
                <c:pt idx="14">
                  <c:v>51</c:v>
                </c:pt>
                <c:pt idx="15">
                  <c:v>109</c:v>
                </c:pt>
                <c:pt idx="16">
                  <c:v>59</c:v>
                </c:pt>
                <c:pt idx="17">
                  <c:v>45</c:v>
                </c:pt>
                <c:pt idx="18">
                  <c:v>111</c:v>
                </c:pt>
                <c:pt idx="19">
                  <c:v>100</c:v>
                </c:pt>
                <c:pt idx="20">
                  <c:v>141</c:v>
                </c:pt>
                <c:pt idx="21">
                  <c:v>110</c:v>
                </c:pt>
                <c:pt idx="22">
                  <c:v>111</c:v>
                </c:pt>
                <c:pt idx="23">
                  <c:v>128</c:v>
                </c:pt>
                <c:pt idx="24">
                  <c:v>104</c:v>
                </c:pt>
                <c:pt idx="25">
                  <c:v>113</c:v>
                </c:pt>
                <c:pt idx="26">
                  <c:v>117</c:v>
                </c:pt>
                <c:pt idx="27">
                  <c:v>112</c:v>
                </c:pt>
                <c:pt idx="28">
                  <c:v>122</c:v>
                </c:pt>
                <c:pt idx="29">
                  <c:v>133</c:v>
                </c:pt>
                <c:pt idx="30">
                  <c:v>97</c:v>
                </c:pt>
                <c:pt idx="31">
                  <c:v>85</c:v>
                </c:pt>
                <c:pt idx="32">
                  <c:v>95</c:v>
                </c:pt>
                <c:pt idx="33">
                  <c:v>112</c:v>
                </c:pt>
                <c:pt idx="34">
                  <c:v>110</c:v>
                </c:pt>
                <c:pt idx="35">
                  <c:v>121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0.4</c:v>
                </c:pt>
                <c:pt idx="1">
                  <c:v>0.36</c:v>
                </c:pt>
                <c:pt idx="2">
                  <c:v>0.33</c:v>
                </c:pt>
                <c:pt idx="3">
                  <c:v>0.36</c:v>
                </c:pt>
                <c:pt idx="4">
                  <c:v>0.38</c:v>
                </c:pt>
                <c:pt idx="5">
                  <c:v>0.33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0.38</c:v>
                </c:pt>
                <c:pt idx="10">
                  <c:v>0.2</c:v>
                </c:pt>
                <c:pt idx="11">
                  <c:v>0.39</c:v>
                </c:pt>
                <c:pt idx="12">
                  <c:v>0.4</c:v>
                </c:pt>
                <c:pt idx="13">
                  <c:v>0.33</c:v>
                </c:pt>
                <c:pt idx="14">
                  <c:v>0.39</c:v>
                </c:pt>
                <c:pt idx="15">
                  <c:v>0.12</c:v>
                </c:pt>
                <c:pt idx="16">
                  <c:v>0.3</c:v>
                </c:pt>
                <c:pt idx="17">
                  <c:v>0.45</c:v>
                </c:pt>
                <c:pt idx="18">
                  <c:v>0.1</c:v>
                </c:pt>
                <c:pt idx="19">
                  <c:v>0.14000000000000001</c:v>
                </c:pt>
                <c:pt idx="20">
                  <c:v>0.09</c:v>
                </c:pt>
                <c:pt idx="21">
                  <c:v>0.13</c:v>
                </c:pt>
                <c:pt idx="22">
                  <c:v>0.1</c:v>
                </c:pt>
                <c:pt idx="23">
                  <c:v>0.11</c:v>
                </c:pt>
                <c:pt idx="24">
                  <c:v>0.14000000000000001</c:v>
                </c:pt>
                <c:pt idx="25">
                  <c:v>0.13</c:v>
                </c:pt>
                <c:pt idx="26">
                  <c:v>0.1</c:v>
                </c:pt>
                <c:pt idx="27">
                  <c:v>0.15</c:v>
                </c:pt>
                <c:pt idx="28">
                  <c:v>0.16</c:v>
                </c:pt>
                <c:pt idx="29">
                  <c:v>0.13</c:v>
                </c:pt>
                <c:pt idx="30">
                  <c:v>0.15</c:v>
                </c:pt>
                <c:pt idx="31">
                  <c:v>0.11</c:v>
                </c:pt>
                <c:pt idx="32">
                  <c:v>0.12</c:v>
                </c:pt>
                <c:pt idx="33">
                  <c:v>0.12</c:v>
                </c:pt>
                <c:pt idx="34">
                  <c:v>0.1</c:v>
                </c:pt>
                <c:pt idx="35">
                  <c:v>0.09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FCB-46BC-A1EF-E348CB1F548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7793984"/>
        <c:axId val="71344704"/>
      </c:scatterChart>
      <c:valAx>
        <c:axId val="6779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画素の平均値</a:t>
                </a:r>
                <a:r>
                  <a:rPr lang="en-US" altLang="ja-JP"/>
                  <a:t>Ave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1344704"/>
        <c:crosses val="autoZero"/>
        <c:crossBetween val="midCat"/>
      </c:valAx>
      <c:valAx>
        <c:axId val="713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係数</a:t>
                </a:r>
                <a:r>
                  <a:rPr lang="en-US" altLang="ja-JP"/>
                  <a:t>K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793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B1965-DD93-4871-AA7B-99F0B05F8398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008D2-31F5-438C-AB28-935898512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2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008D2-31F5-438C-AB28-93589851218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22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008D2-31F5-438C-AB28-93589851218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9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7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3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1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2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5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44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1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E985-E3C1-42D6-9A12-1C57BC2EE417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B174-24E3-4901-8A9A-B8D53CD7F9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tiff"/><Relationship Id="rId7" Type="http://schemas.openxmlformats.org/officeDocument/2006/relationships/image" Target="../media/image40.em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tiff"/><Relationship Id="rId9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36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tif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tif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Relationship Id="rId14" Type="http://schemas.openxmlformats.org/officeDocument/2006/relationships/image" Target="../media/image60.tif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64.emf"/><Relationship Id="rId18" Type="http://schemas.openxmlformats.org/officeDocument/2006/relationships/image" Target="../media/image69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63.emf"/><Relationship Id="rId17" Type="http://schemas.openxmlformats.org/officeDocument/2006/relationships/image" Target="../media/image68.emf"/><Relationship Id="rId2" Type="http://schemas.openxmlformats.org/officeDocument/2006/relationships/image" Target="../media/image48.emf"/><Relationship Id="rId16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image" Target="../media/image62.tiff"/><Relationship Id="rId5" Type="http://schemas.openxmlformats.org/officeDocument/2006/relationships/image" Target="../media/image51.emf"/><Relationship Id="rId15" Type="http://schemas.openxmlformats.org/officeDocument/2006/relationships/image" Target="../media/image66.emf"/><Relationship Id="rId10" Type="http://schemas.openxmlformats.org/officeDocument/2006/relationships/image" Target="../media/image60.tiff"/><Relationship Id="rId4" Type="http://schemas.openxmlformats.org/officeDocument/2006/relationships/image" Target="../media/image50.emf"/><Relationship Id="rId9" Type="http://schemas.openxmlformats.org/officeDocument/2006/relationships/image" Target="../media/image59.tiff"/><Relationship Id="rId14" Type="http://schemas.openxmlformats.org/officeDocument/2006/relationships/image" Target="../media/image6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11" Type="http://schemas.openxmlformats.org/officeDocument/2006/relationships/image" Target="../media/image61.tiff"/><Relationship Id="rId5" Type="http://schemas.openxmlformats.org/officeDocument/2006/relationships/image" Target="../media/image77.emf"/><Relationship Id="rId10" Type="http://schemas.openxmlformats.org/officeDocument/2006/relationships/image" Target="../media/image60.tiff"/><Relationship Id="rId4" Type="http://schemas.openxmlformats.org/officeDocument/2006/relationships/image" Target="../media/image76.emf"/><Relationship Id="rId9" Type="http://schemas.openxmlformats.org/officeDocument/2006/relationships/image" Target="../media/image59.tif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74.emf"/><Relationship Id="rId7" Type="http://schemas.openxmlformats.org/officeDocument/2006/relationships/image" Target="../media/image84.tiff"/><Relationship Id="rId12" Type="http://schemas.openxmlformats.org/officeDocument/2006/relationships/image" Target="../media/image87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tiff"/><Relationship Id="rId11" Type="http://schemas.openxmlformats.org/officeDocument/2006/relationships/image" Target="../media/image86.emf"/><Relationship Id="rId5" Type="http://schemas.openxmlformats.org/officeDocument/2006/relationships/image" Target="../media/image82.tiff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image" Target="../media/image7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png"/><Relationship Id="rId9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4644008" y="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元画像藤本さんドラフトより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95513" y="934772"/>
            <a:ext cx="7902908" cy="5455848"/>
            <a:chOff x="695513" y="934772"/>
            <a:chExt cx="7902908" cy="5455848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95513" y="934772"/>
              <a:ext cx="7902908" cy="2077780"/>
              <a:chOff x="539552" y="2060848"/>
              <a:chExt cx="7902908" cy="2077780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539552" y="2060848"/>
                <a:ext cx="7902908" cy="2077780"/>
                <a:chOff x="539552" y="2060848"/>
                <a:chExt cx="7902908" cy="207778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552" y="2492896"/>
                  <a:ext cx="7902908" cy="1162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正方形/長方形 3"/>
                <p:cNvSpPr/>
                <p:nvPr/>
              </p:nvSpPr>
              <p:spPr>
                <a:xfrm>
                  <a:off x="1259632" y="3403407"/>
                  <a:ext cx="144016" cy="229481"/>
                </a:xfrm>
                <a:prstGeom prst="rect">
                  <a:avLst/>
                </a:prstGeom>
                <a:solidFill>
                  <a:srgbClr val="FF0000">
                    <a:alpha val="45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0596" y="3389437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3928" y="3389437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1156" y="3389437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2644" y="3389437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5044" y="3389437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6" name="直線コネクタ 5"/>
                <p:cNvCxnSpPr/>
                <p:nvPr/>
              </p:nvCxnSpPr>
              <p:spPr>
                <a:xfrm flipH="1">
                  <a:off x="1331640" y="2276872"/>
                  <a:ext cx="2088232" cy="11125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 flipH="1">
                  <a:off x="1753146" y="2276872"/>
                  <a:ext cx="1666726" cy="11125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>
                  <a:endCxn id="7" idx="0"/>
                </p:cNvCxnSpPr>
                <p:nvPr/>
              </p:nvCxnSpPr>
              <p:spPr>
                <a:xfrm>
                  <a:off x="3419872" y="2276872"/>
                  <a:ext cx="586606" cy="11125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/>
                <p:cNvCxnSpPr>
                  <a:endCxn id="8" idx="0"/>
                </p:cNvCxnSpPr>
                <p:nvPr/>
              </p:nvCxnSpPr>
              <p:spPr>
                <a:xfrm>
                  <a:off x="3419872" y="2276872"/>
                  <a:ext cx="3373834" cy="11125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3035671" y="2060848"/>
                  <a:ext cx="10695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dirty="0" smtClean="0"/>
                    <a:t>故障パネル</a:t>
                  </a:r>
                  <a:endParaRPr kumimoji="1" lang="ja-JP" altLang="en-US" sz="1400" dirty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1979712" y="3830851"/>
                  <a:ext cx="10695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dirty="0" smtClean="0"/>
                    <a:t>正常パネル</a:t>
                  </a:r>
                  <a:endParaRPr kumimoji="1" lang="ja-JP" altLang="en-US" sz="1400" dirty="0"/>
                </a:p>
              </p:txBody>
            </p:sp>
            <p:cxnSp>
              <p:nvCxnSpPr>
                <p:cNvPr id="21" name="直線コネクタ 20"/>
                <p:cNvCxnSpPr/>
                <p:nvPr/>
              </p:nvCxnSpPr>
              <p:spPr>
                <a:xfrm flipH="1" flipV="1">
                  <a:off x="2185194" y="3632889"/>
                  <a:ext cx="152400" cy="177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>
                  <a:endCxn id="10" idx="2"/>
                </p:cNvCxnSpPr>
                <p:nvPr/>
              </p:nvCxnSpPr>
              <p:spPr>
                <a:xfrm flipV="1">
                  <a:off x="2337594" y="3645024"/>
                  <a:ext cx="0" cy="1649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732" y="2060848"/>
                <a:ext cx="165100" cy="255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3821485"/>
                <a:ext cx="165100" cy="255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024" b="47756"/>
            <a:stretch/>
          </p:blipFill>
          <p:spPr>
            <a:xfrm>
              <a:off x="722992" y="3284984"/>
              <a:ext cx="3071225" cy="2547834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" r="35479" b="47542"/>
            <a:stretch/>
          </p:blipFill>
          <p:spPr>
            <a:xfrm>
              <a:off x="5451886" y="3284984"/>
              <a:ext cx="3146535" cy="25478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971600" y="6021288"/>
              <a:ext cx="258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故障しているパネルの例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652120" y="6011996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故障していないパネルの例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58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657442" y="908721"/>
            <a:ext cx="5687707" cy="1370854"/>
            <a:chOff x="657442" y="908721"/>
            <a:chExt cx="5687707" cy="1370854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42" y="908721"/>
              <a:ext cx="1845157" cy="1370854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827" y="908721"/>
              <a:ext cx="1845157" cy="1370853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908721"/>
              <a:ext cx="1845157" cy="1370853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1844453" y="1772816"/>
              <a:ext cx="499326" cy="3977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135322" y="1825060"/>
              <a:ext cx="499326" cy="3977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17436" y="1433796"/>
              <a:ext cx="630627" cy="3977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6" y="2896045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16" y="2896044"/>
            <a:ext cx="10509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22" y="2896043"/>
            <a:ext cx="108108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6" y="4293096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34" y="4293096"/>
            <a:ext cx="108108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21" y="4216896"/>
            <a:ext cx="109061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88561"/>
            <a:ext cx="3192463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29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G:\卒論 ドラフト\利穂 虹希\資料\10_7_2 0.4固定H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6287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9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G:\卒論 ドラフト\利穂 虹希\資料\10_7_2 0.4固定H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62870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9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76872"/>
            <a:ext cx="3038475" cy="22574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034731"/>
            <a:ext cx="1845157" cy="13708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12614"/>
            <a:ext cx="11303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" y="1412776"/>
            <a:ext cx="107156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45" y="1412776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95" y="1412776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4" y="5753581"/>
            <a:ext cx="10509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46" y="5733256"/>
            <a:ext cx="107156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39" y="5733255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73" y="2924944"/>
            <a:ext cx="3162300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776129"/>
            <a:ext cx="10414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40" y="5776129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90" y="5733256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54" y="2885256"/>
            <a:ext cx="3182937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144037" y="303119"/>
            <a:ext cx="3515539" cy="846010"/>
            <a:chOff x="144037" y="303119"/>
            <a:chExt cx="3515539" cy="84601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7" y="303120"/>
              <a:ext cx="1138720" cy="84600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75" y="303119"/>
              <a:ext cx="1138720" cy="846009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705" y="303120"/>
              <a:ext cx="1120871" cy="84600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624300" y="303120"/>
              <a:ext cx="347300" cy="2455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08023" y="414695"/>
              <a:ext cx="347300" cy="2455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538705" y="430214"/>
              <a:ext cx="347300" cy="2455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43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4596516" y="260650"/>
            <a:ext cx="3791908" cy="5256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" y="1412776"/>
            <a:ext cx="107156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45" y="1412776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95" y="1412776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4" y="5753581"/>
            <a:ext cx="10509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46" y="5733256"/>
            <a:ext cx="107156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39" y="5733255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73" y="2924944"/>
            <a:ext cx="3162300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711728" y="408251"/>
            <a:ext cx="3515539" cy="846010"/>
            <a:chOff x="144037" y="303119"/>
            <a:chExt cx="3515539" cy="84601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7" y="303120"/>
              <a:ext cx="1138720" cy="846009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75" y="303119"/>
              <a:ext cx="1138720" cy="846009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705" y="303597"/>
              <a:ext cx="1120871" cy="845054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830783" y="726545"/>
              <a:ext cx="347300" cy="2455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041516" y="849325"/>
              <a:ext cx="347300" cy="2455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233952" y="821979"/>
              <a:ext cx="347300" cy="24556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711729" y="1484784"/>
            <a:ext cx="3515538" cy="921230"/>
            <a:chOff x="4704028" y="1412776"/>
            <a:chExt cx="2926718" cy="787401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028" y="1412777"/>
              <a:ext cx="970515" cy="78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4543" y="1412776"/>
              <a:ext cx="988827" cy="78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1412777"/>
              <a:ext cx="970514" cy="787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グループ化 21"/>
          <p:cNvGrpSpPr/>
          <p:nvPr/>
        </p:nvGrpSpPr>
        <p:grpSpPr>
          <a:xfrm>
            <a:off x="5846196" y="3933006"/>
            <a:ext cx="1367888" cy="1080170"/>
            <a:chOff x="4957180" y="2888940"/>
            <a:chExt cx="2886218" cy="2340260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180" y="2888940"/>
              <a:ext cx="2886218" cy="233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直線コネクタ 25"/>
            <p:cNvCxnSpPr/>
            <p:nvPr/>
          </p:nvCxnSpPr>
          <p:spPr>
            <a:xfrm>
              <a:off x="6372200" y="2893988"/>
              <a:ext cx="0" cy="233521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4711731" y="2721396"/>
            <a:ext cx="3515537" cy="887623"/>
            <a:chOff x="4813170" y="5805264"/>
            <a:chExt cx="2678862" cy="726192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4813170" y="5812073"/>
              <a:ext cx="2678862" cy="719382"/>
              <a:chOff x="4813170" y="5812073"/>
              <a:chExt cx="2678862" cy="719382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2887" y="5812074"/>
                <a:ext cx="879145" cy="713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7490" y="5812073"/>
                <a:ext cx="905397" cy="719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3170" y="5812074"/>
                <a:ext cx="894320" cy="706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9" name="直線コネクタ 38"/>
            <p:cNvCxnSpPr/>
            <p:nvPr/>
          </p:nvCxnSpPr>
          <p:spPr>
            <a:xfrm>
              <a:off x="5232784" y="5812074"/>
              <a:ext cx="0" cy="719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" idx="1"/>
            </p:cNvCxnSpPr>
            <p:nvPr/>
          </p:nvCxnSpPr>
          <p:spPr>
            <a:xfrm>
              <a:off x="4813170" y="6165305"/>
              <a:ext cx="2678862" cy="30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7059598" y="5812074"/>
              <a:ext cx="0" cy="7053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152601" y="5805264"/>
              <a:ext cx="0" cy="72619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コネクタ 13"/>
          <p:cNvCxnSpPr>
            <a:endCxn id="9" idx="3"/>
          </p:cNvCxnSpPr>
          <p:nvPr/>
        </p:nvCxnSpPr>
        <p:spPr>
          <a:xfrm>
            <a:off x="5834281" y="4471928"/>
            <a:ext cx="1379803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flipH="1">
            <a:off x="5926802" y="1245301"/>
            <a:ext cx="113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(a)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入力画像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 flipH="1">
            <a:off x="5926801" y="2431921"/>
            <a:ext cx="15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(b)</a:t>
            </a:r>
            <a:r>
              <a:rPr lang="ja-JP" altLang="en-US" sz="1200" dirty="0"/>
              <a:t>　射影</a:t>
            </a:r>
            <a:r>
              <a:rPr lang="ja-JP" altLang="en-US" sz="1200" dirty="0" smtClean="0"/>
              <a:t>変換後</a:t>
            </a:r>
            <a:endParaRPr kumimoji="1" lang="ja-JP" altLang="en-US" sz="1200" dirty="0"/>
          </a:p>
        </p:txBody>
      </p:sp>
      <p:sp>
        <p:nvSpPr>
          <p:cNvPr id="44" name="テキスト ボックス 43"/>
          <p:cNvSpPr txBox="1"/>
          <p:nvPr/>
        </p:nvSpPr>
        <p:spPr>
          <a:xfrm flipH="1">
            <a:off x="5940152" y="3573016"/>
            <a:ext cx="15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(c)</a:t>
            </a:r>
            <a:r>
              <a:rPr lang="ja-JP" altLang="en-US" sz="1200" dirty="0" smtClean="0"/>
              <a:t>　</a:t>
            </a:r>
            <a:r>
              <a:rPr lang="ja-JP" altLang="en-US" sz="1200" dirty="0"/>
              <a:t>二値化</a:t>
            </a:r>
            <a:endParaRPr kumimoji="1" lang="ja-JP" altLang="en-US" sz="1200" dirty="0"/>
          </a:p>
        </p:txBody>
      </p:sp>
      <p:sp>
        <p:nvSpPr>
          <p:cNvPr id="45" name="テキスト ボックス 44"/>
          <p:cNvSpPr txBox="1"/>
          <p:nvPr/>
        </p:nvSpPr>
        <p:spPr>
          <a:xfrm flipH="1">
            <a:off x="6019089" y="5085184"/>
            <a:ext cx="15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(d)</a:t>
            </a:r>
            <a:r>
              <a:rPr lang="ja-JP" altLang="en-US" sz="1200" dirty="0" smtClean="0"/>
              <a:t>　出力結果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428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91680" y="3212976"/>
            <a:ext cx="4248472" cy="124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84984"/>
            <a:ext cx="1296756" cy="956357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1224136" cy="98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65" y="3304526"/>
            <a:ext cx="1278379" cy="94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408611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sz="1200" dirty="0" smtClean="0"/>
              <a:t>9</a:t>
            </a:r>
            <a:r>
              <a:rPr lang="en-US" altLang="ja-JP" sz="1200" dirty="0" smtClean="0"/>
              <a:t>/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　　　　　　　　　　　　</a:t>
            </a:r>
            <a:r>
              <a:rPr kumimoji="1" lang="en-US" altLang="ja-JP" sz="1200" dirty="0" smtClean="0"/>
              <a:t>10</a:t>
            </a:r>
            <a:r>
              <a:rPr lang="en-US" altLang="ja-JP" sz="1200" dirty="0" smtClean="0"/>
              <a:t>/</a:t>
            </a:r>
            <a:r>
              <a:rPr kumimoji="1" lang="en-US" altLang="ja-JP" sz="1200" dirty="0" smtClean="0"/>
              <a:t>7</a:t>
            </a:r>
            <a:r>
              <a:rPr kumimoji="1" lang="ja-JP" altLang="en-US" sz="1200" dirty="0" smtClean="0"/>
              <a:t>　　　　　　　　　　　</a:t>
            </a:r>
            <a:r>
              <a:rPr kumimoji="1" lang="en-US" altLang="ja-JP" sz="1200" dirty="0" smtClean="0"/>
              <a:t>10/24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49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95916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04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没にしましたこれ</a:t>
            </a:r>
            <a:r>
              <a:rPr lang="ja-JP" altLang="en-US" dirty="0"/>
              <a:t>依頼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93" y="2204864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16626"/>
            <a:ext cx="1006313" cy="77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04864"/>
            <a:ext cx="107156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60" y="3284983"/>
            <a:ext cx="10414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52" y="3284984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56" y="3284984"/>
            <a:ext cx="10604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5996"/>
            <a:ext cx="3182937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1261332" y="1196752"/>
            <a:ext cx="3515539" cy="846010"/>
            <a:chOff x="144037" y="303119"/>
            <a:chExt cx="3515539" cy="84601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7" y="303120"/>
              <a:ext cx="1138720" cy="846009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75" y="303119"/>
              <a:ext cx="1138720" cy="846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705" y="303120"/>
              <a:ext cx="1120871" cy="84600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624300" y="303121"/>
              <a:ext cx="244333" cy="19179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08023" y="414694"/>
              <a:ext cx="173650" cy="13829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590239" y="430214"/>
              <a:ext cx="173650" cy="12277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37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3312368" cy="479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68" y="1993441"/>
            <a:ext cx="1060567" cy="7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20" y="2005202"/>
            <a:ext cx="1006426" cy="77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1260479" y="908720"/>
            <a:ext cx="3073621" cy="792088"/>
            <a:chOff x="1260479" y="1176647"/>
            <a:chExt cx="3073621" cy="79208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479" y="1176648"/>
              <a:ext cx="999616" cy="792087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862" y="1176647"/>
              <a:ext cx="999616" cy="792087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153" y="1196138"/>
              <a:ext cx="983947" cy="741823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1682074" y="1176649"/>
              <a:ext cx="214486" cy="17957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808979" y="1281111"/>
              <a:ext cx="152437" cy="12948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842335" y="1282005"/>
              <a:ext cx="152437" cy="11495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993441"/>
            <a:ext cx="983948" cy="7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274468" y="3078504"/>
            <a:ext cx="3081508" cy="710536"/>
            <a:chOff x="1250303" y="2975312"/>
            <a:chExt cx="3081508" cy="710536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303" y="2996952"/>
              <a:ext cx="911119" cy="688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595" y="2996953"/>
              <a:ext cx="927786" cy="688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3" y="2975312"/>
              <a:ext cx="983948" cy="710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1487622" cy="12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 flipH="1">
            <a:off x="2261087" y="1711841"/>
            <a:ext cx="113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(a)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入力画像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2161422" y="2776327"/>
            <a:ext cx="15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(b)</a:t>
            </a:r>
            <a:r>
              <a:rPr lang="ja-JP" altLang="en-US" sz="1200" dirty="0"/>
              <a:t>　射影</a:t>
            </a:r>
            <a:r>
              <a:rPr lang="ja-JP" altLang="en-US" sz="1200" dirty="0" smtClean="0"/>
              <a:t>変換後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2123728" y="3872081"/>
            <a:ext cx="15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(c)</a:t>
            </a:r>
            <a:r>
              <a:rPr lang="ja-JP" altLang="en-US" sz="1200" dirty="0" smtClean="0"/>
              <a:t>　二値化処理後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 flipH="1">
            <a:off x="2274943" y="5352701"/>
            <a:ext cx="150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(d)</a:t>
            </a:r>
            <a:r>
              <a:rPr lang="ja-JP" altLang="en-US" sz="1200" dirty="0" smtClean="0"/>
              <a:t>　出力結果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854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4644008" y="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元画像藤本さんドラフトより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62129" y="834326"/>
            <a:ext cx="5567914" cy="3879785"/>
            <a:chOff x="762129" y="834326"/>
            <a:chExt cx="5567914" cy="387978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82316" y="834326"/>
              <a:ext cx="5547727" cy="3879785"/>
              <a:chOff x="695513" y="856725"/>
              <a:chExt cx="7902908" cy="5467282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695513" y="856725"/>
                <a:ext cx="7902908" cy="2238388"/>
                <a:chOff x="539552" y="1982801"/>
                <a:chExt cx="7902908" cy="2238388"/>
              </a:xfrm>
            </p:grpSpPr>
            <p:grpSp>
              <p:nvGrpSpPr>
                <p:cNvPr id="26" name="グループ化 25"/>
                <p:cNvGrpSpPr/>
                <p:nvPr/>
              </p:nvGrpSpPr>
              <p:grpSpPr>
                <a:xfrm>
                  <a:off x="539552" y="1982801"/>
                  <a:ext cx="7902908" cy="2238388"/>
                  <a:chOff x="539552" y="1982801"/>
                  <a:chExt cx="7902908" cy="2238388"/>
                </a:xfrm>
              </p:grpSpPr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9552" y="2492896"/>
                    <a:ext cx="7902908" cy="11624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" name="正方形/長方形 3"/>
                  <p:cNvSpPr/>
                  <p:nvPr/>
                </p:nvSpPr>
                <p:spPr>
                  <a:xfrm>
                    <a:off x="1259632" y="3403407"/>
                    <a:ext cx="144016" cy="229481"/>
                  </a:xfrm>
                  <a:prstGeom prst="rect">
                    <a:avLst/>
                  </a:prstGeom>
                  <a:solidFill>
                    <a:srgbClr val="FF0000">
                      <a:alpha val="45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0596" y="3389437"/>
                    <a:ext cx="165100" cy="2555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23928" y="3389437"/>
                    <a:ext cx="165100" cy="2555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11156" y="3389437"/>
                    <a:ext cx="165100" cy="2555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2644" y="3389437"/>
                    <a:ext cx="165100" cy="2555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55044" y="3389437"/>
                    <a:ext cx="165100" cy="2555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6" name="直線コネクタ 5"/>
                  <p:cNvCxnSpPr/>
                  <p:nvPr/>
                </p:nvCxnSpPr>
                <p:spPr>
                  <a:xfrm flipH="1">
                    <a:off x="1331640" y="2276872"/>
                    <a:ext cx="2088232" cy="11125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コネクタ 11"/>
                  <p:cNvCxnSpPr/>
                  <p:nvPr/>
                </p:nvCxnSpPr>
                <p:spPr>
                  <a:xfrm flipH="1">
                    <a:off x="1753146" y="2276872"/>
                    <a:ext cx="1666726" cy="11125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/>
                  <p:cNvCxnSpPr>
                    <a:endCxn id="7" idx="0"/>
                  </p:cNvCxnSpPr>
                  <p:nvPr/>
                </p:nvCxnSpPr>
                <p:spPr>
                  <a:xfrm>
                    <a:off x="3419872" y="2276872"/>
                    <a:ext cx="586606" cy="11125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コネクタ 16"/>
                  <p:cNvCxnSpPr>
                    <a:endCxn id="8" idx="0"/>
                  </p:cNvCxnSpPr>
                  <p:nvPr/>
                </p:nvCxnSpPr>
                <p:spPr>
                  <a:xfrm>
                    <a:off x="3419872" y="2276872"/>
                    <a:ext cx="3373834" cy="11125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テキスト ボックス 17"/>
                  <p:cNvSpPr txBox="1"/>
                  <p:nvPr/>
                </p:nvSpPr>
                <p:spPr>
                  <a:xfrm>
                    <a:off x="3035670" y="1982801"/>
                    <a:ext cx="1343172" cy="3903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 smtClean="0">
                        <a:solidFill>
                          <a:prstClr val="black"/>
                        </a:solidFill>
                      </a:rPr>
                      <a:t>故障パネル</a:t>
                    </a:r>
                    <a:endParaRPr lang="ja-JP" altLang="en-US" sz="12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" name="テキスト ボックス 18"/>
                  <p:cNvSpPr txBox="1"/>
                  <p:nvPr/>
                </p:nvSpPr>
                <p:spPr>
                  <a:xfrm>
                    <a:off x="1979711" y="3830850"/>
                    <a:ext cx="1343172" cy="3903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 smtClean="0">
                        <a:solidFill>
                          <a:prstClr val="black"/>
                        </a:solidFill>
                      </a:rPr>
                      <a:t>正常パネル</a:t>
                    </a:r>
                    <a:endParaRPr lang="ja-JP" altLang="en-US" sz="1200" dirty="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1" name="直線コネクタ 20"/>
                  <p:cNvCxnSpPr/>
                  <p:nvPr/>
                </p:nvCxnSpPr>
                <p:spPr>
                  <a:xfrm flipH="1" flipV="1">
                    <a:off x="2185194" y="3632889"/>
                    <a:ext cx="152400" cy="1770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>
                    <a:endCxn id="10" idx="2"/>
                  </p:cNvCxnSpPr>
                  <p:nvPr/>
                </p:nvCxnSpPr>
                <p:spPr>
                  <a:xfrm flipV="1">
                    <a:off x="2337594" y="3645024"/>
                    <a:ext cx="0" cy="1649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0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94732" y="2060848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1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5695" y="3914124"/>
                  <a:ext cx="165100" cy="2555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3" name="テキスト ボックス 12"/>
              <p:cNvSpPr txBox="1"/>
              <p:nvPr/>
            </p:nvSpPr>
            <p:spPr>
              <a:xfrm>
                <a:off x="875907" y="5933668"/>
                <a:ext cx="2834313" cy="390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smtClean="0">
                    <a:solidFill>
                      <a:prstClr val="black"/>
                    </a:solidFill>
                  </a:rPr>
                  <a:t>(a) </a:t>
                </a:r>
                <a:r>
                  <a:rPr lang="ja-JP" altLang="en-US" sz="1200" dirty="0" smtClean="0">
                    <a:solidFill>
                      <a:prstClr val="black"/>
                    </a:solidFill>
                  </a:rPr>
                  <a:t>故障しているパネルの例</a:t>
                </a:r>
                <a:endParaRPr lang="ja-JP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5404599" y="5933668"/>
                <a:ext cx="3110621" cy="390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smtClean="0">
                    <a:solidFill>
                      <a:prstClr val="black"/>
                    </a:solidFill>
                  </a:rPr>
                  <a:t>(b)  </a:t>
                </a:r>
                <a:r>
                  <a:rPr lang="ja-JP" altLang="en-US" sz="1200" dirty="0" smtClean="0">
                    <a:solidFill>
                      <a:prstClr val="black"/>
                    </a:solidFill>
                  </a:rPr>
                  <a:t>故障していないパネルの例</a:t>
                </a:r>
                <a:endParaRPr lang="ja-JP" altLang="en-US" sz="1200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050" name="Picture 2" descr="C:\Users\User\Pictures\a\2 1-9-20170221T044520Z\2 1-9\FLIR1208 - コピー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29" y="2738518"/>
              <a:ext cx="2248024" cy="168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User\Pictures\a\3 1-12 ホットスポットなし-20170221T044519Z\3 1-12 ホットスポットなし\FLIR121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803" y="2738518"/>
              <a:ext cx="2264793" cy="1698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線コネクタ 15"/>
            <p:cNvCxnSpPr>
              <a:stCxn id="1027" idx="2"/>
              <a:endCxn id="2050" idx="0"/>
            </p:cNvCxnSpPr>
            <p:nvPr/>
          </p:nvCxnSpPr>
          <p:spPr>
            <a:xfrm>
              <a:off x="1634242" y="2013901"/>
              <a:ext cx="251899" cy="7246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9" idx="2"/>
            </p:cNvCxnSpPr>
            <p:nvPr/>
          </p:nvCxnSpPr>
          <p:spPr>
            <a:xfrm>
              <a:off x="1937533" y="2013901"/>
              <a:ext cx="3293058" cy="7246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07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495272" y="234888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三枚の画像を二値化</a:t>
            </a:r>
            <a:endParaRPr kumimoji="1" lang="ja-JP" altLang="en-US" sz="1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82285" y="234888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出力結果</a:t>
            </a:r>
            <a:endParaRPr kumimoji="1" lang="ja-JP" altLang="en-US" sz="10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378902" y="1978658"/>
            <a:ext cx="1521496" cy="357336"/>
            <a:chOff x="1378902" y="1978658"/>
            <a:chExt cx="1521496" cy="357336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378902" y="1978658"/>
              <a:ext cx="1521496" cy="357336"/>
              <a:chOff x="1378902" y="1978658"/>
              <a:chExt cx="1521496" cy="357336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378902" y="1978658"/>
                <a:ext cx="1521496" cy="357336"/>
                <a:chOff x="1378902" y="1978658"/>
                <a:chExt cx="1521496" cy="357336"/>
              </a:xfrm>
            </p:grpSpPr>
            <p:pic>
              <p:nvPicPr>
                <p:cNvPr id="3077" name="Picture 5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4320" y="1991545"/>
                  <a:ext cx="455560" cy="3444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78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704" y="1991546"/>
                  <a:ext cx="463893" cy="3444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正方形/長方形 2"/>
                <p:cNvSpPr/>
                <p:nvPr/>
              </p:nvSpPr>
              <p:spPr>
                <a:xfrm>
                  <a:off x="1378902" y="1978658"/>
                  <a:ext cx="1521496" cy="35733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" name="直線コネクタ 6"/>
              <p:cNvCxnSpPr/>
              <p:nvPr/>
            </p:nvCxnSpPr>
            <p:spPr>
              <a:xfrm>
                <a:off x="2451923" y="1991546"/>
                <a:ext cx="0" cy="344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1907704" y="1978659"/>
                <a:ext cx="0" cy="357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867" y="1988840"/>
              <a:ext cx="419531" cy="347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グループ化 1"/>
          <p:cNvGrpSpPr/>
          <p:nvPr/>
        </p:nvGrpSpPr>
        <p:grpSpPr>
          <a:xfrm>
            <a:off x="2987824" y="1772816"/>
            <a:ext cx="835000" cy="620524"/>
            <a:chOff x="3650445" y="1784951"/>
            <a:chExt cx="835000" cy="620524"/>
          </a:xfrm>
        </p:grpSpPr>
        <p:sp>
          <p:nvSpPr>
            <p:cNvPr id="19" name="正方形/長方形 18"/>
            <p:cNvSpPr/>
            <p:nvPr/>
          </p:nvSpPr>
          <p:spPr>
            <a:xfrm>
              <a:off x="3650445" y="1784951"/>
              <a:ext cx="835000" cy="6205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521" y="1846529"/>
              <a:ext cx="648071" cy="526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812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84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9715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図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2" y="2924944"/>
            <a:ext cx="9429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明朝" pitchFamily="17" charset="-128"/>
                <a:cs typeface="Times New Roman" pitchFamily="18" charset="0"/>
              </a:rPr>
              <a:t>　　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明朝" pitchFamily="17" charset="-128"/>
                <a:cs typeface="Times New Roman" pitchFamily="18" charset="0"/>
              </a:rPr>
              <a:t>図 </a:t>
            </a:r>
            <a:r>
              <a:rPr kumimoji="1" lang="en-US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明朝" pitchFamily="17" charset="-128"/>
                <a:cs typeface="Times New Roman" pitchFamily="18" charset="0"/>
              </a:rPr>
              <a:t>1 </a:t>
            </a:r>
            <a:r>
              <a:rPr kumimoji="1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明朝" pitchFamily="17" charset="-128"/>
                <a:cs typeface="Times New Roman" pitchFamily="18" charset="0"/>
              </a:rPr>
              <a:t>雲の影響が大きい 　図</a:t>
            </a:r>
            <a:r>
              <a:rPr kumimoji="1" lang="en-US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明朝" pitchFamily="17" charset="-128"/>
                <a:cs typeface="Times New Roman" pitchFamily="18" charset="0"/>
              </a:rPr>
              <a:t>2</a:t>
            </a:r>
            <a:r>
              <a:rPr kumimoji="1" lang="ja-JP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明朝" pitchFamily="17" charset="-128"/>
                <a:cs typeface="Times New Roman" pitchFamily="18" charset="0"/>
              </a:rPr>
              <a:t>雲の影響が小さい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19902" y="3750171"/>
            <a:ext cx="2358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(a) </a:t>
            </a:r>
            <a:r>
              <a:rPr kumimoji="1" lang="ja-JP" altLang="en-US" sz="900" dirty="0" smtClean="0"/>
              <a:t> 雲の影響が大きい </a:t>
            </a:r>
            <a:r>
              <a:rPr kumimoji="1" lang="en-US" altLang="ja-JP" sz="900" dirty="0" smtClean="0"/>
              <a:t>(b)  </a:t>
            </a:r>
            <a:r>
              <a:rPr kumimoji="1" lang="ja-JP" altLang="en-US" sz="900" dirty="0" smtClean="0"/>
              <a:t>雲の影響が小さい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76563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33056"/>
            <a:ext cx="4584589" cy="275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416493"/>
              </p:ext>
            </p:extLst>
          </p:nvPr>
        </p:nvGraphicFramePr>
        <p:xfrm>
          <a:off x="2555776" y="332656"/>
          <a:ext cx="5200650" cy="317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5211763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54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 descr="G:\撮った\20161007 am\2 1-9\FLIR1208 - コピー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2303"/>
            <a:ext cx="1826096" cy="13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ダウンロード\FLIR12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6" y="2203723"/>
            <a:ext cx="182420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1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撮った\20161007 am\2 1-9\FLIR1206 - コピー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97" y="3052193"/>
            <a:ext cx="1455411" cy="10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撮った\20161007 am\2 1-9\FLIR1208 - コピ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052194"/>
            <a:ext cx="1455410" cy="10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撮った\20161007 am\2 1-9\FLIR1210 - コピ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54858"/>
            <a:ext cx="1455411" cy="10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2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24" b="47756"/>
          <a:stretch/>
        </p:blipFill>
        <p:spPr>
          <a:xfrm>
            <a:off x="4716016" y="2905677"/>
            <a:ext cx="1296144" cy="1075262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3117339" y="2890327"/>
            <a:ext cx="2533040" cy="1369883"/>
            <a:chOff x="3117339" y="2890327"/>
            <a:chExt cx="2533040" cy="1369883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117339" y="2890327"/>
              <a:ext cx="1457325" cy="1369883"/>
              <a:chOff x="3117339" y="2890327"/>
              <a:chExt cx="1457325" cy="1369883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339" y="2890327"/>
                <a:ext cx="1457325" cy="1090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3522835" y="3983211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 smtClean="0">
                    <a:solidFill>
                      <a:prstClr val="black"/>
                    </a:solidFill>
                  </a:rPr>
                  <a:t>変換前</a:t>
                </a:r>
                <a:endParaRPr lang="ja-JP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5004048" y="39832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solidFill>
                    <a:prstClr val="black"/>
                  </a:solidFill>
                </a:rPr>
                <a:t>変換後</a:t>
              </a:r>
              <a:endParaRPr lang="ja-JP" altLang="en-US" sz="1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8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3" y="1268760"/>
            <a:ext cx="3535363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7308304" y="1510463"/>
            <a:ext cx="3534883" cy="3622156"/>
            <a:chOff x="965109" y="1340769"/>
            <a:chExt cx="3534883" cy="3622156"/>
          </a:xfrm>
        </p:grpSpPr>
        <p:sp>
          <p:nvSpPr>
            <p:cNvPr id="3" name="正方形/長方形 2"/>
            <p:cNvSpPr/>
            <p:nvPr/>
          </p:nvSpPr>
          <p:spPr>
            <a:xfrm>
              <a:off x="965109" y="1340769"/>
              <a:ext cx="3534883" cy="3622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979712" y="2276872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prstClr val="black"/>
                  </a:solidFill>
                </a:rPr>
                <a:t>(a)</a:t>
              </a:r>
              <a:r>
                <a:rPr lang="ja-JP" altLang="en-US" sz="1200" dirty="0" smtClean="0">
                  <a:solidFill>
                    <a:prstClr val="black"/>
                  </a:solidFill>
                </a:rPr>
                <a:t>　射影変換後</a:t>
              </a:r>
              <a:endParaRPr lang="ja-JP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29669" y="3311782"/>
              <a:ext cx="1383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prstClr val="black"/>
                  </a:solidFill>
                </a:rPr>
                <a:t>(b)</a:t>
              </a:r>
              <a:r>
                <a:rPr lang="ja-JP" altLang="en-US" sz="1200" dirty="0" smtClean="0">
                  <a:solidFill>
                    <a:prstClr val="black"/>
                  </a:solidFill>
                </a:rPr>
                <a:t>　二値化</a:t>
              </a:r>
              <a:r>
                <a:rPr lang="ja-JP" altLang="en-US" sz="1200" dirty="0" smtClean="0">
                  <a:solidFill>
                    <a:prstClr val="black"/>
                  </a:solidFill>
                </a:rPr>
                <a:t>処理後</a:t>
              </a:r>
              <a:endParaRPr lang="en-US" altLang="ja-JP" sz="12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151825" y="4685925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prstClr val="black"/>
                  </a:solidFill>
                </a:rPr>
                <a:t>(c)</a:t>
              </a:r>
              <a:r>
                <a:rPr lang="ja-JP" altLang="en-US" sz="1200" dirty="0" smtClean="0">
                  <a:solidFill>
                    <a:prstClr val="black"/>
                  </a:solidFill>
                </a:rPr>
                <a:t>　出力</a:t>
              </a:r>
              <a:r>
                <a:rPr lang="ja-JP" altLang="en-US" sz="1200" dirty="0" smtClean="0">
                  <a:solidFill>
                    <a:prstClr val="black"/>
                  </a:solidFill>
                </a:rPr>
                <a:t>結果</a:t>
              </a:r>
              <a:endParaRPr lang="en-US" altLang="ja-JP" sz="12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３ー１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94" y="1494476"/>
            <a:ext cx="898418" cy="75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72" y="1494476"/>
            <a:ext cx="939739" cy="75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94476"/>
            <a:ext cx="921640" cy="75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380312" y="1547207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結果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13" y="2492896"/>
            <a:ext cx="921640" cy="75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1" y="2492896"/>
            <a:ext cx="921640" cy="75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921640" cy="75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93174"/>
            <a:ext cx="3305504" cy="77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87" y="3519472"/>
            <a:ext cx="1379414" cy="111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652120" y="1763166"/>
            <a:ext cx="3312368" cy="34867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69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4" y="1556792"/>
            <a:ext cx="353536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25296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08025" y="-57150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３ー２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6602"/>
            <a:ext cx="10604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5" y="1666602"/>
            <a:ext cx="107156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03" y="1666601"/>
            <a:ext cx="10509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2" y="2785616"/>
            <a:ext cx="10810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16" y="2780854"/>
            <a:ext cx="108108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674" y="2780854"/>
            <a:ext cx="107156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45239"/>
            <a:ext cx="1425969" cy="10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図 9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45239"/>
            <a:ext cx="1470748" cy="10459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580112" y="2683493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(a)</a:t>
            </a:r>
            <a:r>
              <a:rPr kumimoji="1" lang="ja-JP" altLang="en-US" sz="1200" dirty="0" smtClean="0"/>
              <a:t> 故障したパネル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　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(b)</a:t>
            </a:r>
            <a:r>
              <a:rPr kumimoji="1" lang="ja-JP" altLang="en-US" sz="1200" dirty="0" smtClean="0"/>
              <a:t>正常なパネル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660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136</Words>
  <Application>Microsoft Office PowerPoint</Application>
  <PresentationFormat>画面に合わせる (4:3)</PresentationFormat>
  <Paragraphs>38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３ー１</vt:lpstr>
      <vt:lpstr>３ー２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没にしましたこれ依頼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84</cp:revision>
  <dcterms:created xsi:type="dcterms:W3CDTF">2017-02-07T05:11:46Z</dcterms:created>
  <dcterms:modified xsi:type="dcterms:W3CDTF">2017-02-22T07:04:42Z</dcterms:modified>
</cp:coreProperties>
</file>