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4"/>
  </p:notesMasterIdLst>
  <p:sldIdLst>
    <p:sldId id="258" r:id="rId2"/>
    <p:sldId id="257" r:id="rId3"/>
    <p:sldId id="259" r:id="rId4"/>
    <p:sldId id="263" r:id="rId5"/>
    <p:sldId id="332" r:id="rId6"/>
    <p:sldId id="266" r:id="rId7"/>
    <p:sldId id="283" r:id="rId8"/>
    <p:sldId id="271" r:id="rId9"/>
    <p:sldId id="276" r:id="rId10"/>
    <p:sldId id="278" r:id="rId11"/>
    <p:sldId id="277" r:id="rId12"/>
    <p:sldId id="308" r:id="rId13"/>
    <p:sldId id="285" r:id="rId14"/>
    <p:sldId id="290" r:id="rId15"/>
    <p:sldId id="292" r:id="rId16"/>
    <p:sldId id="293" r:id="rId17"/>
    <p:sldId id="295" r:id="rId18"/>
    <p:sldId id="298" r:id="rId19"/>
    <p:sldId id="299" r:id="rId20"/>
    <p:sldId id="300" r:id="rId21"/>
    <p:sldId id="284" r:id="rId22"/>
    <p:sldId id="333" r:id="rId23"/>
    <p:sldId id="297" r:id="rId24"/>
    <p:sldId id="302" r:id="rId25"/>
    <p:sldId id="315" r:id="rId26"/>
    <p:sldId id="318" r:id="rId27"/>
    <p:sldId id="344" r:id="rId28"/>
    <p:sldId id="317" r:id="rId29"/>
    <p:sldId id="320" r:id="rId30"/>
    <p:sldId id="338" r:id="rId31"/>
    <p:sldId id="339" r:id="rId32"/>
    <p:sldId id="286" r:id="rId33"/>
    <p:sldId id="305" r:id="rId34"/>
    <p:sldId id="325" r:id="rId35"/>
    <p:sldId id="306" r:id="rId36"/>
    <p:sldId id="323" r:id="rId37"/>
    <p:sldId id="326" r:id="rId38"/>
    <p:sldId id="328" r:id="rId39"/>
    <p:sldId id="330" r:id="rId40"/>
    <p:sldId id="331" r:id="rId41"/>
    <p:sldId id="324" r:id="rId42"/>
    <p:sldId id="316"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利穂虹希" initials="利穂虹希" lastIdx="2" clrIdx="0">
    <p:extLst>
      <p:ext uri="{19B8F6BF-5375-455C-9EA6-DF929625EA0E}">
        <p15:presenceInfo xmlns:p15="http://schemas.microsoft.com/office/powerpoint/2012/main" userId="0f84717f5cf1b3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0000"/>
    <a:srgbClr val="990000"/>
    <a:srgbClr val="CC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78360" autoAdjust="0"/>
  </p:normalViewPr>
  <p:slideViewPr>
    <p:cSldViewPr snapToGrid="0">
      <p:cViewPr varScale="1">
        <p:scale>
          <a:sx n="56" d="100"/>
          <a:sy n="56" d="100"/>
        </p:scale>
        <p:origin x="990" y="72"/>
      </p:cViewPr>
      <p:guideLst/>
    </p:cSldViewPr>
  </p:slideViewPr>
  <p:notesTextViewPr>
    <p:cViewPr>
      <p:scale>
        <a:sx n="1" d="1"/>
        <a:sy n="1" d="1"/>
      </p:scale>
      <p:origin x="0" y="0"/>
    </p:cViewPr>
  </p:notesTextViewPr>
  <p:notesViewPr>
    <p:cSldViewPr snapToGrid="0">
      <p:cViewPr varScale="1">
        <p:scale>
          <a:sx n="56" d="100"/>
          <a:sy n="56"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7CB18-CF13-4FC1-887C-8D536027F699}" type="datetimeFigureOut">
              <a:rPr kumimoji="1" lang="ja-JP" altLang="en-US" smtClean="0"/>
              <a:t>2016/9/16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2D2F0-CBB1-4242-B789-2502F3CE1B29}" type="slidenum">
              <a:rPr kumimoji="1" lang="ja-JP" altLang="en-US" smtClean="0"/>
              <a:t>‹#›</a:t>
            </a:fld>
            <a:endParaRPr kumimoji="1" lang="ja-JP" altLang="en-US"/>
          </a:p>
        </p:txBody>
      </p:sp>
    </p:spTree>
    <p:extLst>
      <p:ext uri="{BB962C8B-B14F-4D97-AF65-F5344CB8AC3E}">
        <p14:creationId xmlns:p14="http://schemas.microsoft.com/office/powerpoint/2010/main" val="18005099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1</a:t>
            </a:fld>
            <a:endParaRPr kumimoji="1" lang="ja-JP" altLang="en-US"/>
          </a:p>
        </p:txBody>
      </p:sp>
    </p:spTree>
    <p:extLst>
      <p:ext uri="{BB962C8B-B14F-4D97-AF65-F5344CB8AC3E}">
        <p14:creationId xmlns:p14="http://schemas.microsoft.com/office/powerpoint/2010/main" val="201530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2</a:t>
            </a:fld>
            <a:endParaRPr kumimoji="1" lang="ja-JP" altLang="en-US"/>
          </a:p>
        </p:txBody>
      </p:sp>
    </p:spTree>
    <p:extLst>
      <p:ext uri="{BB962C8B-B14F-4D97-AF65-F5344CB8AC3E}">
        <p14:creationId xmlns:p14="http://schemas.microsoft.com/office/powerpoint/2010/main" val="15863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太陽光パネルといえばメンテナンス不要なイメージです　が</a:t>
            </a:r>
            <a:r>
              <a:rPr kumimoji="1" lang="en-US" altLang="ja-JP" dirty="0"/>
              <a:t>	&lt;enter&gt;</a:t>
            </a:r>
          </a:p>
          <a:p>
            <a:endParaRPr kumimoji="1" lang="en-US" altLang="ja-JP" dirty="0"/>
          </a:p>
          <a:p>
            <a:r>
              <a:rPr kumimoji="1" lang="ja-JP" altLang="en-US" dirty="0"/>
              <a:t>実際は</a:t>
            </a:r>
            <a:r>
              <a:rPr kumimoji="1" lang="en-US" altLang="ja-JP" dirty="0"/>
              <a:t>	&lt;enter&gt;</a:t>
            </a:r>
            <a:endParaRPr kumimoji="1" lang="ja-JP" altLang="en-US" dirty="0"/>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3</a:t>
            </a:fld>
            <a:endParaRPr kumimoji="1" lang="ja-JP" altLang="en-US"/>
          </a:p>
        </p:txBody>
      </p:sp>
    </p:spTree>
    <p:extLst>
      <p:ext uri="{BB962C8B-B14F-4D97-AF65-F5344CB8AC3E}">
        <p14:creationId xmlns:p14="http://schemas.microsoft.com/office/powerpoint/2010/main" val="294580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4</a:t>
            </a:fld>
            <a:endParaRPr kumimoji="1" lang="ja-JP" altLang="en-US"/>
          </a:p>
        </p:txBody>
      </p:sp>
    </p:spTree>
    <p:extLst>
      <p:ext uri="{BB962C8B-B14F-4D97-AF65-F5344CB8AC3E}">
        <p14:creationId xmlns:p14="http://schemas.microsoft.com/office/powerpoint/2010/main" val="187126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一般的には   ストリング　ごとに　電気的に確認</a:t>
            </a:r>
            <a:r>
              <a:rPr kumimoji="1" lang="en-US" altLang="ja-JP" dirty="0"/>
              <a:t>		</a:t>
            </a:r>
          </a:p>
          <a:p>
            <a:r>
              <a:rPr kumimoji="1" lang="ja-JP" altLang="en-US" dirty="0"/>
              <a:t>　</a:t>
            </a:r>
            <a:r>
              <a:rPr kumimoji="1" lang="en-US" altLang="ja-JP" dirty="0"/>
              <a:t>&lt;enter&gt;	</a:t>
            </a:r>
            <a:r>
              <a:rPr kumimoji="1" lang="ja-JP" altLang="en-US" dirty="0"/>
              <a:t>その日の太陽の影響を受けるので	長期的に見ないと異常がわからない	</a:t>
            </a:r>
          </a:p>
          <a:p>
            <a:endParaRPr kumimoji="1" lang="ja-JP" altLang="en-US" dirty="0"/>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5</a:t>
            </a:fld>
            <a:endParaRPr kumimoji="1" lang="ja-JP" altLang="en-US"/>
          </a:p>
        </p:txBody>
      </p:sp>
    </p:spTree>
    <p:extLst>
      <p:ext uri="{BB962C8B-B14F-4D97-AF65-F5344CB8AC3E}">
        <p14:creationId xmlns:p14="http://schemas.microsoft.com/office/powerpoint/2010/main" val="337318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サラッと</a:t>
            </a:r>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6</a:t>
            </a:fld>
            <a:endParaRPr kumimoji="1" lang="ja-JP" altLang="en-US"/>
          </a:p>
        </p:txBody>
      </p:sp>
    </p:spTree>
    <p:extLst>
      <p:ext uri="{BB962C8B-B14F-4D97-AF65-F5344CB8AC3E}">
        <p14:creationId xmlns:p14="http://schemas.microsoft.com/office/powerpoint/2010/main" val="427480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どこにホットスポットがあるかわかりますか</a:t>
            </a:r>
            <a:r>
              <a:rPr kumimoji="1" lang="en-US" altLang="ja-JP" dirty="0"/>
              <a:t>?</a:t>
            </a:r>
            <a:r>
              <a:rPr kumimoji="1" lang="ja-JP" altLang="en-US" dirty="0"/>
              <a:t>　</a:t>
            </a:r>
            <a:r>
              <a:rPr kumimoji="1" lang="en-US" altLang="ja-JP" dirty="0"/>
              <a:t>(10</a:t>
            </a:r>
            <a:r>
              <a:rPr kumimoji="1" lang="ja-JP" altLang="en-US" dirty="0"/>
              <a:t>数える</a:t>
            </a:r>
            <a:r>
              <a:rPr kumimoji="1" lang="en-US" altLang="ja-JP" dirty="0"/>
              <a:t>)	</a:t>
            </a:r>
            <a:r>
              <a:rPr kumimoji="1" lang="ja-JP" altLang="en-US" dirty="0"/>
              <a:t>私はここだと思います</a:t>
            </a:r>
            <a:r>
              <a:rPr kumimoji="1" lang="en-US" altLang="ja-JP" dirty="0"/>
              <a:t>	&lt;enter&gt;</a:t>
            </a:r>
          </a:p>
          <a:p>
            <a:r>
              <a:rPr kumimoji="1" lang="en-US" altLang="ja-JP" dirty="0"/>
              <a:t>	</a:t>
            </a:r>
            <a:r>
              <a:rPr kumimoji="1" lang="ja-JP" altLang="en-US" dirty="0"/>
              <a:t>ホットスポットを探し慣れている先生によると、　中央上部　も　ホットスポット</a:t>
            </a:r>
            <a:endParaRPr kumimoji="1" lang="en-US" altLang="ja-JP" dirty="0"/>
          </a:p>
          <a:p>
            <a:r>
              <a:rPr kumimoji="1" lang="en-US" altLang="ja-JP" dirty="0"/>
              <a:t>	</a:t>
            </a:r>
            <a:r>
              <a:rPr kumimoji="1" lang="ja-JP" altLang="en-US" dirty="0"/>
              <a:t>下部と上部のちがい</a:t>
            </a:r>
            <a:r>
              <a:rPr kumimoji="1" lang="en-US" altLang="ja-JP" dirty="0"/>
              <a:t>???</a:t>
            </a:r>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7</a:t>
            </a:fld>
            <a:endParaRPr kumimoji="1" lang="ja-JP" altLang="en-US"/>
          </a:p>
        </p:txBody>
      </p:sp>
    </p:spTree>
    <p:extLst>
      <p:ext uri="{BB962C8B-B14F-4D97-AF65-F5344CB8AC3E}">
        <p14:creationId xmlns:p14="http://schemas.microsoft.com/office/powerpoint/2010/main" val="266601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撮影時の　角度でも　</a:t>
            </a:r>
            <a:r>
              <a:rPr kumimoji="1" lang="en-US" altLang="ja-JP" dirty="0"/>
              <a:t>&lt;enter&gt;</a:t>
            </a:r>
            <a:r>
              <a:rPr kumimoji="1" lang="ja-JP" altLang="en-US" dirty="0"/>
              <a:t>　高温となる場所は変わって　　</a:t>
            </a:r>
            <a:r>
              <a:rPr kumimoji="1" lang="en-US" altLang="ja-JP" dirty="0"/>
              <a:t>&lt;enter&gt;</a:t>
            </a:r>
            <a:endParaRPr kumimoji="1" lang="ja-JP" altLang="en-US" dirty="0"/>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8</a:t>
            </a:fld>
            <a:endParaRPr kumimoji="1" lang="ja-JP" altLang="en-US"/>
          </a:p>
        </p:txBody>
      </p:sp>
    </p:spTree>
    <p:extLst>
      <p:ext uri="{BB962C8B-B14F-4D97-AF65-F5344CB8AC3E}">
        <p14:creationId xmlns:p14="http://schemas.microsoft.com/office/powerpoint/2010/main" val="383158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三枚のスライドをくるくる回す</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95F2D2F0-CBB1-4242-B789-2502F3CE1B29}" type="slidenum">
              <a:rPr kumimoji="1" lang="ja-JP" altLang="en-US" smtClean="0"/>
              <a:t>9</a:t>
            </a:fld>
            <a:endParaRPr kumimoji="1" lang="ja-JP" altLang="en-US"/>
          </a:p>
        </p:txBody>
      </p:sp>
    </p:spTree>
    <p:extLst>
      <p:ext uri="{BB962C8B-B14F-4D97-AF65-F5344CB8AC3E}">
        <p14:creationId xmlns:p14="http://schemas.microsoft.com/office/powerpoint/2010/main" val="58492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355029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158762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39907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423272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194816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147915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322125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163811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44602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190999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718871-8EE4-4814-9D4A-506EA0E918C3}"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315128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alpha val="34000"/>
          </a:srgb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18871-8EE4-4814-9D4A-506EA0E918C3}" type="datetimeFigureOut">
              <a:rPr kumimoji="1" lang="ja-JP" altLang="en-US" smtClean="0"/>
              <a:t>2016/9/16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7265C-735E-46CB-9E48-F0FF298FF2BF}" type="slidenum">
              <a:rPr kumimoji="1" lang="ja-JP" altLang="en-US" smtClean="0"/>
              <a:t>‹#›</a:t>
            </a:fld>
            <a:endParaRPr kumimoji="1" lang="ja-JP" altLang="en-US"/>
          </a:p>
        </p:txBody>
      </p:sp>
    </p:spTree>
    <p:extLst>
      <p:ext uri="{BB962C8B-B14F-4D97-AF65-F5344CB8AC3E}">
        <p14:creationId xmlns:p14="http://schemas.microsoft.com/office/powerpoint/2010/main" val="9952110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jpg"/></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35.jpg"/><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982807"/>
            <a:ext cx="12192000" cy="1470025"/>
          </a:xfrm>
        </p:spPr>
        <p:txBody>
          <a:bodyPr>
            <a:normAutofit/>
          </a:bodyPr>
          <a:lstStyle/>
          <a:p>
            <a:r>
              <a:rPr lang="ja-JP" altLang="en-US" sz="4000" dirty="0">
                <a:latin typeface="メイリオ" panose="020B0604030504040204" pitchFamily="50" charset="-128"/>
                <a:ea typeface="メイリオ" panose="020B0604030504040204" pitchFamily="50" charset="-128"/>
              </a:rPr>
              <a:t>サーモグラフィを用いた</a:t>
            </a:r>
            <a:br>
              <a:rPr lang="en-US" altLang="ja-JP" sz="4000" dirty="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太陽電池パネルのヒートスポット検出方法の検討</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0" y="4876800"/>
            <a:ext cx="12192000" cy="476622"/>
          </a:xfrm>
        </p:spPr>
        <p:txBody>
          <a:bodyPr>
            <a:normAutofit/>
          </a:bodyPr>
          <a:lstStyle/>
          <a:p>
            <a:pPr algn="r"/>
            <a:r>
              <a:rPr lang="ja-JP" altLang="en-US" dirty="0">
                <a:latin typeface="メイリオ" panose="020B0604030504040204" pitchFamily="50" charset="-128"/>
                <a:ea typeface="メイリオ" panose="020B0604030504040204" pitchFamily="50" charset="-128"/>
              </a:rPr>
              <a:t>阿南高専 </a:t>
            </a:r>
            <a:r>
              <a:rPr lang="ja-JP" altLang="en-US" dirty="0">
                <a:solidFill>
                  <a:schemeClr val="tx1"/>
                </a:solidFill>
                <a:latin typeface="メイリオ" panose="020B0604030504040204" pitchFamily="50" charset="-128"/>
                <a:ea typeface="メイリオ" panose="020B0604030504040204" pitchFamily="50" charset="-128"/>
              </a:rPr>
              <a:t>利穂 虹希　吉田 晋 田中 達治 松浦 史法</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0" y="3703150"/>
            <a:ext cx="12192000" cy="461665"/>
          </a:xfrm>
          <a:prstGeom prst="rect">
            <a:avLst/>
          </a:prstGeom>
          <a:noFill/>
        </p:spPr>
        <p:txBody>
          <a:bodyPr wrap="square" rtlCol="0">
            <a:spAutoFit/>
          </a:bodyPr>
          <a:lstStyle/>
          <a:p>
            <a:pPr algn="ctr"/>
            <a:r>
              <a:rPr lang="en-US" altLang="ja-JP" sz="2400" dirty="0">
                <a:latin typeface="Segoe UI" panose="020B0502040204020203" pitchFamily="34" charset="0"/>
                <a:cs typeface="Segoe UI" panose="020B0502040204020203" pitchFamily="34" charset="0"/>
              </a:rPr>
              <a:t>Examination of heat spots detection method of solar panels using a thermography</a:t>
            </a:r>
            <a:endParaRPr kumimoji="1" lang="ja-JP"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715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点検に必要な知識</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8" name="正方形/長方形 7"/>
          <p:cNvSpPr/>
          <p:nvPr/>
        </p:nvSpPr>
        <p:spPr>
          <a:xfrm>
            <a:off x="800100" y="1753951"/>
            <a:ext cx="2438400" cy="129303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天気</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845" y="2685639"/>
            <a:ext cx="2062490" cy="2097847"/>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630" y="1734901"/>
            <a:ext cx="4665579" cy="4665579"/>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51" y="3533285"/>
            <a:ext cx="2228850" cy="2093482"/>
          </a:xfrm>
          <a:prstGeom prst="rect">
            <a:avLst/>
          </a:prstGeom>
        </p:spPr>
      </p:pic>
    </p:spTree>
    <p:extLst>
      <p:ext uri="{BB962C8B-B14F-4D97-AF65-F5344CB8AC3E}">
        <p14:creationId xmlns:p14="http://schemas.microsoft.com/office/powerpoint/2010/main" val="286371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先行研究 点検に必要な知識</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8" name="正方形/長方形 7"/>
          <p:cNvSpPr/>
          <p:nvPr/>
        </p:nvSpPr>
        <p:spPr>
          <a:xfrm>
            <a:off x="800100" y="1753951"/>
            <a:ext cx="2438400" cy="129303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天気</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207" y="2685639"/>
            <a:ext cx="2109766" cy="2097847"/>
          </a:xfrm>
          <a:prstGeom prst="rect">
            <a:avLst/>
          </a:prstGeom>
        </p:spPr>
      </p:pic>
      <p:grpSp>
        <p:nvGrpSpPr>
          <p:cNvPr id="10" name="グループ化 9"/>
          <p:cNvGrpSpPr/>
          <p:nvPr/>
        </p:nvGrpSpPr>
        <p:grpSpPr>
          <a:xfrm>
            <a:off x="1050152" y="3533284"/>
            <a:ext cx="2035947" cy="1743566"/>
            <a:chOff x="140928" y="4195519"/>
            <a:chExt cx="1166241" cy="841248"/>
          </a:xfrm>
        </p:grpSpPr>
        <p:sp>
          <p:nvSpPr>
            <p:cNvPr id="11" name="太陽 10"/>
            <p:cNvSpPr/>
            <p:nvPr/>
          </p:nvSpPr>
          <p:spPr>
            <a:xfrm>
              <a:off x="140928" y="4195519"/>
              <a:ext cx="816864" cy="841248"/>
            </a:xfrm>
            <a:prstGeom prst="su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 name="雲 11"/>
            <p:cNvSpPr/>
            <p:nvPr/>
          </p:nvSpPr>
          <p:spPr>
            <a:xfrm>
              <a:off x="551265" y="4427167"/>
              <a:ext cx="755904" cy="47548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680" y="1753951"/>
            <a:ext cx="4665579" cy="4665579"/>
          </a:xfrm>
          <a:prstGeom prst="rect">
            <a:avLst/>
          </a:prstGeom>
        </p:spPr>
      </p:pic>
    </p:spTree>
    <p:extLst>
      <p:ext uri="{BB962C8B-B14F-4D97-AF65-F5344CB8AC3E}">
        <p14:creationId xmlns:p14="http://schemas.microsoft.com/office/powerpoint/2010/main" val="366906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研究の目標</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1" name="正方形/長方形 10"/>
          <p:cNvSpPr/>
          <p:nvPr/>
        </p:nvSpPr>
        <p:spPr>
          <a:xfrm>
            <a:off x="2547256" y="1753951"/>
            <a:ext cx="7171509"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目標</a:t>
            </a:r>
          </a:p>
        </p:txBody>
      </p:sp>
      <p:sp>
        <p:nvSpPr>
          <p:cNvPr id="2" name="下矢印 1"/>
          <p:cNvSpPr/>
          <p:nvPr/>
        </p:nvSpPr>
        <p:spPr>
          <a:xfrm>
            <a:off x="5486398" y="3009900"/>
            <a:ext cx="1293223" cy="1175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49529" y="4185557"/>
            <a:ext cx="996696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知識がなく</a:t>
            </a:r>
            <a:r>
              <a:rPr lang="ja-JP" altLang="en-US" sz="3600" dirty="0">
                <a:solidFill>
                  <a:schemeClr val="tx1"/>
                </a:solidFill>
                <a:latin typeface="メイリオ" panose="020B0604030504040204" pitchFamily="50" charset="-128"/>
                <a:ea typeface="メイリオ" panose="020B0604030504040204" pitchFamily="50" charset="-128"/>
              </a:rPr>
              <a:t>ても</a:t>
            </a:r>
            <a:r>
              <a:rPr kumimoji="1" lang="ja-JP" altLang="en-US" sz="3600" b="1" dirty="0">
                <a:solidFill>
                  <a:schemeClr val="tx1"/>
                </a:solidFill>
                <a:latin typeface="メイリオ" panose="020B0604030504040204" pitchFamily="50" charset="-128"/>
                <a:ea typeface="メイリオ" panose="020B0604030504040204" pitchFamily="50" charset="-128"/>
              </a:rPr>
              <a:t>赤外線カメラだけ</a:t>
            </a:r>
            <a:r>
              <a:rPr kumimoji="1" lang="ja-JP" altLang="en-US" sz="3600" dirty="0">
                <a:solidFill>
                  <a:schemeClr val="tx1"/>
                </a:solidFill>
                <a:latin typeface="メイリオ" panose="020B0604030504040204" pitchFamily="50" charset="-128"/>
                <a:ea typeface="メイリオ" panose="020B0604030504040204" pitchFamily="50" charset="-128"/>
              </a:rPr>
              <a:t>で</a:t>
            </a:r>
            <a:endParaRPr lang="en-US" altLang="ja-JP" sz="3600" b="1" dirty="0">
              <a:solidFill>
                <a:schemeClr val="tx1"/>
              </a:solidFill>
              <a:latin typeface="メイリオ" panose="020B0604030504040204" pitchFamily="50" charset="-128"/>
              <a:ea typeface="メイリオ" panose="020B0604030504040204" pitchFamily="50" charset="-128"/>
            </a:endParaRPr>
          </a:p>
          <a:p>
            <a:pPr algn="ctr"/>
            <a:r>
              <a:rPr lang="ja-JP" altLang="en-US" sz="3600" b="1" dirty="0">
                <a:solidFill>
                  <a:schemeClr val="tx1"/>
                </a:solidFill>
                <a:latin typeface="メイリオ" panose="020B0604030504040204" pitchFamily="50" charset="-128"/>
                <a:ea typeface="メイリオ" panose="020B0604030504040204" pitchFamily="50" charset="-128"/>
              </a:rPr>
              <a:t>空の雲</a:t>
            </a:r>
            <a:r>
              <a:rPr kumimoji="1" lang="ja-JP" altLang="en-US" sz="3600" b="1" dirty="0">
                <a:solidFill>
                  <a:schemeClr val="tx1"/>
                </a:solidFill>
                <a:latin typeface="メイリオ" panose="020B0604030504040204" pitchFamily="50" charset="-128"/>
                <a:ea typeface="メイリオ" panose="020B0604030504040204" pitchFamily="50" charset="-128"/>
              </a:rPr>
              <a:t>を気にせずに</a:t>
            </a:r>
            <a:r>
              <a:rPr kumimoji="1" lang="ja-JP" altLang="en-US" sz="3600" dirty="0">
                <a:solidFill>
                  <a:schemeClr val="tx1"/>
                </a:solidFill>
                <a:latin typeface="メイリオ" panose="020B0604030504040204" pitchFamily="50" charset="-128"/>
                <a:ea typeface="メイリオ" panose="020B0604030504040204" pitchFamily="50" charset="-128"/>
              </a:rPr>
              <a:t>点検できる</a:t>
            </a:r>
          </a:p>
        </p:txBody>
      </p:sp>
      <p:sp>
        <p:nvSpPr>
          <p:cNvPr id="8" name="正方形/長方形 7"/>
          <p:cNvSpPr/>
          <p:nvPr/>
        </p:nvSpPr>
        <p:spPr>
          <a:xfrm>
            <a:off x="1123406" y="5697320"/>
            <a:ext cx="9966960" cy="919843"/>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ドローン</a:t>
            </a:r>
            <a:r>
              <a:rPr kumimoji="1" lang="ja-JP" altLang="en-US" sz="3600" dirty="0">
                <a:solidFill>
                  <a:schemeClr val="tx1"/>
                </a:solidFill>
                <a:latin typeface="メイリオ" panose="020B0604030504040204" pitchFamily="50" charset="-128"/>
                <a:ea typeface="メイリオ" panose="020B0604030504040204" pitchFamily="50" charset="-128"/>
              </a:rPr>
              <a:t>による</a:t>
            </a:r>
            <a:r>
              <a:rPr kumimoji="1" lang="ja-JP" altLang="en-US" sz="3600" b="1" dirty="0">
                <a:solidFill>
                  <a:schemeClr val="tx1"/>
                </a:solidFill>
                <a:latin typeface="メイリオ" panose="020B0604030504040204" pitchFamily="50" charset="-128"/>
                <a:ea typeface="メイリオ" panose="020B0604030504040204" pitchFamily="50" charset="-128"/>
              </a:rPr>
              <a:t>自動点検</a:t>
            </a:r>
          </a:p>
        </p:txBody>
      </p:sp>
      <p:sp>
        <p:nvSpPr>
          <p:cNvPr id="10" name="正方形/長方形 9"/>
          <p:cNvSpPr/>
          <p:nvPr/>
        </p:nvSpPr>
        <p:spPr>
          <a:xfrm>
            <a:off x="0" y="3096142"/>
            <a:ext cx="12192000" cy="1428751"/>
          </a:xfrm>
          <a:prstGeom prst="rect">
            <a:avLst/>
          </a:prstGeom>
          <a:solidFill>
            <a:schemeClr val="accent4">
              <a:lumMod val="40000"/>
              <a:lumOff val="6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課題 ： 写り込んだ雲を消す</a:t>
            </a:r>
          </a:p>
        </p:txBody>
      </p:sp>
    </p:spTree>
    <p:extLst>
      <p:ext uri="{BB962C8B-B14F-4D97-AF65-F5344CB8AC3E}">
        <p14:creationId xmlns:p14="http://schemas.microsoft.com/office/powerpoint/2010/main" val="262374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発表の流れ</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正方形/長方形 8"/>
          <p:cNvSpPr/>
          <p:nvPr/>
        </p:nvSpPr>
        <p:spPr>
          <a:xfrm>
            <a:off x="6367876" y="1735203"/>
            <a:ext cx="5062123" cy="1428751"/>
          </a:xfrm>
          <a:prstGeom prst="rect">
            <a:avLst/>
          </a:prstGeom>
          <a:solidFill>
            <a:schemeClr val="accent4">
              <a:lumMod val="40000"/>
              <a:lumOff val="60000"/>
              <a:alpha val="39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2">
                    <a:lumMod val="50000"/>
                  </a:schemeClr>
                </a:solidFill>
                <a:latin typeface="メイリオ" panose="020B0604030504040204" pitchFamily="50" charset="-128"/>
                <a:ea typeface="メイリオ" panose="020B0604030504040204" pitchFamily="50" charset="-128"/>
              </a:rPr>
              <a:t>提案する手法</a:t>
            </a:r>
            <a:endParaRPr lang="en-US" altLang="ja-JP" sz="3600" b="1" dirty="0">
              <a:solidFill>
                <a:schemeClr val="accent2">
                  <a:lumMod val="5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775871" y="173520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背景・目的</a:t>
            </a:r>
          </a:p>
        </p:txBody>
      </p:sp>
      <p:sp>
        <p:nvSpPr>
          <p:cNvPr id="16" name="正方形/長方形 15"/>
          <p:cNvSpPr/>
          <p:nvPr/>
        </p:nvSpPr>
        <p:spPr>
          <a:xfrm>
            <a:off x="666749" y="4199694"/>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結果</a:t>
            </a:r>
          </a:p>
        </p:txBody>
      </p:sp>
      <p:sp>
        <p:nvSpPr>
          <p:cNvPr id="17" name="正方形/長方形 16"/>
          <p:cNvSpPr/>
          <p:nvPr/>
        </p:nvSpPr>
        <p:spPr>
          <a:xfrm>
            <a:off x="6367876" y="419969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課題・考察</a:t>
            </a:r>
          </a:p>
        </p:txBody>
      </p:sp>
    </p:spTree>
    <p:extLst>
      <p:ext uri="{BB962C8B-B14F-4D97-AF65-F5344CB8AC3E}">
        <p14:creationId xmlns:p14="http://schemas.microsoft.com/office/powerpoint/2010/main" val="205935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雲を消す</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3" name="正方形/長方形 12"/>
          <p:cNvSpPr/>
          <p:nvPr/>
        </p:nvSpPr>
        <p:spPr>
          <a:xfrm>
            <a:off x="0" y="2193612"/>
            <a:ext cx="12192000" cy="2824521"/>
          </a:xfrm>
          <a:prstGeom prst="rect">
            <a:avLst/>
          </a:prstGeom>
          <a:solidFill>
            <a:schemeClr val="accent1">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一枚のパネルに対して</a:t>
            </a:r>
            <a:endParaRPr lang="en-US" altLang="ja-JP" sz="4800" dirty="0">
              <a:solidFill>
                <a:schemeClr val="tx1"/>
              </a:solidFill>
            </a:endParaRPr>
          </a:p>
          <a:p>
            <a:pPr algn="ctr"/>
            <a:r>
              <a:rPr lang="ja-JP" altLang="en-US" sz="4800" dirty="0">
                <a:solidFill>
                  <a:schemeClr val="tx1"/>
                </a:solidFill>
              </a:rPr>
              <a:t>複数の角度から見てみると</a:t>
            </a:r>
            <a:r>
              <a:rPr lang="en-US" altLang="ja-JP" sz="4800" dirty="0">
                <a:solidFill>
                  <a:schemeClr val="tx1"/>
                </a:solidFill>
              </a:rPr>
              <a:t>…</a:t>
            </a:r>
            <a:endParaRPr lang="ja-JP" altLang="en-US" sz="4800" dirty="0">
              <a:solidFill>
                <a:schemeClr val="tx1"/>
              </a:solidFill>
            </a:endParaRPr>
          </a:p>
        </p:txBody>
      </p:sp>
    </p:spTree>
    <p:extLst>
      <p:ext uri="{BB962C8B-B14F-4D97-AF65-F5344CB8AC3E}">
        <p14:creationId xmlns:p14="http://schemas.microsoft.com/office/powerpoint/2010/main" val="94362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雲を消す</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3" name="正方形/長方形 12"/>
          <p:cNvSpPr/>
          <p:nvPr/>
        </p:nvSpPr>
        <p:spPr>
          <a:xfrm>
            <a:off x="0" y="1526862"/>
            <a:ext cx="12192000" cy="2824521"/>
          </a:xfrm>
          <a:prstGeom prst="rect">
            <a:avLst/>
          </a:prstGeom>
          <a:solidFill>
            <a:schemeClr val="accent1">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雲の影響によって</a:t>
            </a:r>
            <a:endParaRPr lang="en-US" altLang="ja-JP" sz="4800" dirty="0">
              <a:solidFill>
                <a:schemeClr val="tx1"/>
              </a:solidFill>
            </a:endParaRPr>
          </a:p>
          <a:p>
            <a:pPr algn="ctr"/>
            <a:r>
              <a:rPr lang="ja-JP" altLang="en-US" sz="4800" dirty="0">
                <a:solidFill>
                  <a:schemeClr val="tx1"/>
                </a:solidFill>
              </a:rPr>
              <a:t>赤外線が反射して写っている場所は</a:t>
            </a:r>
            <a:endParaRPr lang="en-US" altLang="ja-JP" sz="4800" dirty="0">
              <a:solidFill>
                <a:schemeClr val="tx1"/>
              </a:solidFill>
            </a:endParaRPr>
          </a:p>
          <a:p>
            <a:pPr algn="ctr"/>
            <a:r>
              <a:rPr lang="ja-JP" altLang="en-US" sz="4800" dirty="0">
                <a:solidFill>
                  <a:schemeClr val="tx1"/>
                </a:solidFill>
              </a:rPr>
              <a:t>角度によって変わっているが</a:t>
            </a:r>
          </a:p>
          <a:p>
            <a:pPr algn="ctr"/>
            <a:r>
              <a:rPr lang="ja-JP" altLang="en-US" sz="4800" dirty="0">
                <a:solidFill>
                  <a:schemeClr val="tx1"/>
                </a:solidFill>
              </a:rPr>
              <a:t>ホットスポットの位置は変わらない。</a:t>
            </a:r>
          </a:p>
        </p:txBody>
      </p:sp>
      <p:sp>
        <p:nvSpPr>
          <p:cNvPr id="2" name="右矢印 1"/>
          <p:cNvSpPr/>
          <p:nvPr/>
        </p:nvSpPr>
        <p:spPr>
          <a:xfrm rot="5400000">
            <a:off x="4556941" y="4556942"/>
            <a:ext cx="1058817"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9050" y="5410201"/>
            <a:ext cx="12211050" cy="1447799"/>
          </a:xfrm>
          <a:prstGeom prst="rect">
            <a:avLst/>
          </a:prstGeom>
          <a:solidFill>
            <a:schemeClr val="accent1">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lang="ja-JP" altLang="en-US" sz="4800" dirty="0">
                <a:solidFill>
                  <a:schemeClr val="tx1"/>
                </a:solidFill>
              </a:rPr>
              <a:t>方向から撮った写真を比較すれば良い。</a:t>
            </a:r>
          </a:p>
        </p:txBody>
      </p:sp>
    </p:spTree>
    <p:extLst>
      <p:ext uri="{BB962C8B-B14F-4D97-AF65-F5344CB8AC3E}">
        <p14:creationId xmlns:p14="http://schemas.microsoft.com/office/powerpoint/2010/main" val="421405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雲を消す</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50" y="2083377"/>
            <a:ext cx="5260454" cy="3951755"/>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60" y="2000248"/>
            <a:ext cx="5486253" cy="4118011"/>
          </a:xfrm>
          <a:prstGeom prst="rect">
            <a:avLst/>
          </a:prstGeom>
        </p:spPr>
      </p:pic>
      <p:sp>
        <p:nvSpPr>
          <p:cNvPr id="12" name="正方形/長方形 11"/>
          <p:cNvSpPr/>
          <p:nvPr/>
        </p:nvSpPr>
        <p:spPr>
          <a:xfrm>
            <a:off x="8934450" y="3676650"/>
            <a:ext cx="1945754" cy="628305"/>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p:cNvSpPr/>
          <p:nvPr/>
        </p:nvSpPr>
        <p:spPr>
          <a:xfrm>
            <a:off x="1790700" y="3829678"/>
            <a:ext cx="2038350" cy="950555"/>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p:cNvSpPr/>
          <p:nvPr/>
        </p:nvSpPr>
        <p:spPr>
          <a:xfrm>
            <a:off x="8779174" y="1267129"/>
            <a:ext cx="325755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雲</a:t>
            </a:r>
          </a:p>
        </p:txBody>
      </p:sp>
      <p:sp>
        <p:nvSpPr>
          <p:cNvPr id="16" name="正方形/長方形 15"/>
          <p:cNvSpPr/>
          <p:nvPr/>
        </p:nvSpPr>
        <p:spPr>
          <a:xfrm>
            <a:off x="3928306" y="4161922"/>
            <a:ext cx="792088" cy="618311"/>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9240577" y="4304956"/>
            <a:ext cx="760673" cy="475278"/>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正方形/長方形 17"/>
          <p:cNvSpPr/>
          <p:nvPr/>
        </p:nvSpPr>
        <p:spPr>
          <a:xfrm>
            <a:off x="7543800" y="6118260"/>
            <a:ext cx="4327004" cy="750344"/>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ホットスポット</a:t>
            </a:r>
          </a:p>
        </p:txBody>
      </p:sp>
    </p:spTree>
    <p:extLst>
      <p:ext uri="{BB962C8B-B14F-4D97-AF65-F5344CB8AC3E}">
        <p14:creationId xmlns:p14="http://schemas.microsoft.com/office/powerpoint/2010/main" val="41237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雲を消す</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pic>
        <p:nvPicPr>
          <p:cNvPr id="6" name="Picture 3" descr="C:\Users\Rih0z\Desktop\射影変換２.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123" y="1486896"/>
            <a:ext cx="4734218" cy="36041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Rih0z\Desktop\射影変換.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302" y="1486895"/>
            <a:ext cx="3860491" cy="3604130"/>
          </a:xfrm>
          <a:prstGeom prst="rect">
            <a:avLst/>
          </a:prstGeom>
          <a:noFill/>
          <a:extLst>
            <a:ext uri="{909E8E84-426E-40DD-AFC4-6F175D3DCCD1}">
              <a14:hiddenFill xmlns:a14="http://schemas.microsoft.com/office/drawing/2010/main">
                <a:solidFill>
                  <a:srgbClr val="FFFFFF"/>
                </a:solidFill>
              </a14:hiddenFill>
            </a:ext>
          </a:extLst>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0" name="正方形/長方形 9"/>
          <p:cNvSpPr/>
          <p:nvPr/>
        </p:nvSpPr>
        <p:spPr>
          <a:xfrm>
            <a:off x="1" y="5091025"/>
            <a:ext cx="12192000" cy="1766975"/>
          </a:xfrm>
          <a:prstGeom prst="rect">
            <a:avLst/>
          </a:prstGeom>
          <a:solidFill>
            <a:schemeClr val="accent1">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rPr>
              <a:t>多方向から撮った写真を</a:t>
            </a:r>
          </a:p>
          <a:p>
            <a:pPr algn="ctr"/>
            <a:r>
              <a:rPr lang="ja-JP" altLang="en-US" sz="3600" dirty="0">
                <a:solidFill>
                  <a:schemeClr val="tx1"/>
                </a:solidFill>
              </a:rPr>
              <a:t>射影変換し、アンドを取れば</a:t>
            </a:r>
            <a:endParaRPr lang="en-US" altLang="ja-JP" sz="3600" dirty="0">
              <a:solidFill>
                <a:schemeClr val="tx1"/>
              </a:solidFill>
            </a:endParaRPr>
          </a:p>
          <a:p>
            <a:pPr algn="ctr"/>
            <a:r>
              <a:rPr lang="ja-JP" altLang="en-US" sz="3600" dirty="0">
                <a:solidFill>
                  <a:schemeClr val="tx1"/>
                </a:solidFill>
              </a:rPr>
              <a:t>雲等とホットスポットの違いが判るのでは</a:t>
            </a:r>
          </a:p>
        </p:txBody>
      </p:sp>
    </p:spTree>
    <p:extLst>
      <p:ext uri="{BB962C8B-B14F-4D97-AF65-F5344CB8AC3E}">
        <p14:creationId xmlns:p14="http://schemas.microsoft.com/office/powerpoint/2010/main" val="182535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二値化</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1" name="正方形/長方形 10"/>
          <p:cNvSpPr/>
          <p:nvPr/>
        </p:nvSpPr>
        <p:spPr>
          <a:xfrm>
            <a:off x="647700" y="1753951"/>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solidFill>
                  <a:schemeClr val="tx1"/>
                </a:solidFill>
                <a:latin typeface="メイリオ" panose="020B0604030504040204" pitchFamily="50" charset="-128"/>
                <a:ea typeface="メイリオ" panose="020B0604030504040204" pitchFamily="50" charset="-128"/>
              </a:rPr>
              <a:t>Sauvola</a:t>
            </a:r>
            <a:r>
              <a:rPr kumimoji="1" lang="ja-JP" altLang="en-US" sz="3600" dirty="0">
                <a:solidFill>
                  <a:schemeClr val="tx1"/>
                </a:solidFill>
                <a:latin typeface="メイリオ" panose="020B0604030504040204" pitchFamily="50" charset="-128"/>
                <a:ea typeface="メイリオ" panose="020B0604030504040204" pitchFamily="50" charset="-128"/>
              </a:rPr>
              <a:t>の手法</a:t>
            </a:r>
          </a:p>
        </p:txBody>
      </p:sp>
      <p:sp>
        <p:nvSpPr>
          <p:cNvPr id="2" name="テキスト ボックス 1"/>
          <p:cNvSpPr txBox="1"/>
          <p:nvPr/>
        </p:nvSpPr>
        <p:spPr>
          <a:xfrm>
            <a:off x="968091" y="3725104"/>
            <a:ext cx="10134600" cy="2062103"/>
          </a:xfrm>
          <a:prstGeom prst="rect">
            <a:avLst/>
          </a:prstGeom>
          <a:noFill/>
        </p:spPr>
        <p:txBody>
          <a:bodyPr wrap="square" rtlCol="0">
            <a:spAutoFit/>
          </a:bodyPr>
          <a:lstStyle/>
          <a:p>
            <a:r>
              <a:rPr lang="ja-JP" altLang="en-US" sz="3200" dirty="0"/>
              <a:t>画素ごとに適切な閾値を決定する</a:t>
            </a:r>
            <a:r>
              <a:rPr lang="zh-TW" altLang="en-US" sz="3200" dirty="0"/>
              <a:t>適応的閾値処理</a:t>
            </a:r>
            <a:r>
              <a:rPr lang="ja-JP" altLang="en-US" sz="3200" dirty="0"/>
              <a:t>を用いる。</a:t>
            </a:r>
            <a:endParaRPr lang="en-US" altLang="ja-JP" sz="3200" dirty="0"/>
          </a:p>
          <a:p>
            <a:r>
              <a:rPr lang="ja-JP" altLang="en-US" sz="3200" dirty="0"/>
              <a:t>あるピクセル の閾値 を</a:t>
            </a:r>
            <a:endParaRPr lang="en-US" altLang="ja-JP" sz="3200" dirty="0"/>
          </a:p>
          <a:p>
            <a:r>
              <a:rPr lang="ja-JP" altLang="en-US" sz="3200" dirty="0"/>
              <a:t>その周囲の  </a:t>
            </a:r>
            <a:r>
              <a:rPr lang="ja-JP" altLang="en-US" sz="3200" b="1" dirty="0"/>
              <a:t>平均値</a:t>
            </a:r>
            <a:r>
              <a:rPr lang="ja-JP" altLang="en-US" sz="3200" dirty="0"/>
              <a:t> </a:t>
            </a:r>
            <a:r>
              <a:rPr lang="en-US" altLang="ja-JP" sz="3200" dirty="0"/>
              <a:t> </a:t>
            </a:r>
            <a:r>
              <a:rPr lang="ja-JP" altLang="en-US" sz="3200" dirty="0"/>
              <a:t>と  </a:t>
            </a:r>
            <a:r>
              <a:rPr lang="ja-JP" altLang="en-US" sz="3200" b="1" dirty="0"/>
              <a:t>標準偏差   </a:t>
            </a:r>
            <a:r>
              <a:rPr lang="ja-JP" altLang="en-US" sz="3200" dirty="0"/>
              <a:t>によって決定する。</a:t>
            </a:r>
            <a:endParaRPr kumimoji="1" lang="ja-JP" altLang="en-US" sz="3200" dirty="0"/>
          </a:p>
        </p:txBody>
      </p:sp>
    </p:spTree>
    <p:extLst>
      <p:ext uri="{BB962C8B-B14F-4D97-AF65-F5344CB8AC3E}">
        <p14:creationId xmlns:p14="http://schemas.microsoft.com/office/powerpoint/2010/main" val="64232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二値化</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1" name="正方形/長方形 10"/>
          <p:cNvSpPr/>
          <p:nvPr/>
        </p:nvSpPr>
        <p:spPr>
          <a:xfrm>
            <a:off x="647700" y="1753951"/>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solidFill>
                  <a:schemeClr val="tx1"/>
                </a:solidFill>
                <a:latin typeface="メイリオ" panose="020B0604030504040204" pitchFamily="50" charset="-128"/>
                <a:ea typeface="メイリオ" panose="020B0604030504040204" pitchFamily="50" charset="-128"/>
              </a:rPr>
              <a:t>Sauvola</a:t>
            </a:r>
            <a:r>
              <a:rPr kumimoji="1" lang="ja-JP" altLang="en-US" sz="3600" dirty="0">
                <a:solidFill>
                  <a:schemeClr val="tx1"/>
                </a:solidFill>
                <a:latin typeface="メイリオ" panose="020B0604030504040204" pitchFamily="50" charset="-128"/>
                <a:ea typeface="メイリオ" panose="020B0604030504040204" pitchFamily="50" charset="-128"/>
              </a:rPr>
              <a:t>の手法</a:t>
            </a:r>
          </a:p>
        </p:txBody>
      </p:sp>
      <p:sp>
        <p:nvSpPr>
          <p:cNvPr id="2" name="テキスト ボックス 1"/>
          <p:cNvSpPr txBox="1"/>
          <p:nvPr/>
        </p:nvSpPr>
        <p:spPr>
          <a:xfrm>
            <a:off x="1085850" y="5141112"/>
            <a:ext cx="10134600" cy="1569660"/>
          </a:xfrm>
          <a:prstGeom prst="rect">
            <a:avLst/>
          </a:prstGeom>
          <a:noFill/>
        </p:spPr>
        <p:txBody>
          <a:bodyPr wrap="square" rtlCol="0">
            <a:spAutoFit/>
          </a:bodyPr>
          <a:lstStyle/>
          <a:p>
            <a:r>
              <a:rPr lang="ja-JP" altLang="en-US" sz="3200" dirty="0"/>
              <a:t>閾値 </a:t>
            </a:r>
            <a:r>
              <a:rPr lang="en-US" altLang="ja-JP" sz="3200" dirty="0"/>
              <a:t>T(x, y) </a:t>
            </a:r>
            <a:r>
              <a:rPr lang="ja-JP" altLang="en-US" sz="3200" dirty="0"/>
              <a:t>平均値 </a:t>
            </a:r>
            <a:r>
              <a:rPr lang="en-US" altLang="ja-JP" sz="3200" dirty="0"/>
              <a:t>m(x, y) </a:t>
            </a:r>
            <a:r>
              <a:rPr lang="ja-JP" altLang="en-US" sz="3200" dirty="0"/>
              <a:t>標準偏差 </a:t>
            </a:r>
            <a:r>
              <a:rPr lang="en-US" altLang="ja-JP" sz="3200" dirty="0"/>
              <a:t>s(x, y)</a:t>
            </a:r>
          </a:p>
          <a:p>
            <a:r>
              <a:rPr lang="ja-JP" altLang="en-US" sz="3200" dirty="0"/>
              <a:t>係数である</a:t>
            </a:r>
            <a:r>
              <a:rPr lang="en-US" altLang="ja-JP" sz="3200" dirty="0"/>
              <a:t>K</a:t>
            </a:r>
            <a:r>
              <a:rPr lang="ja-JP" altLang="en-US" sz="3200" dirty="0"/>
              <a:t>と</a:t>
            </a:r>
            <a:r>
              <a:rPr lang="en-US" altLang="ja-JP" sz="3200" dirty="0"/>
              <a:t>R</a:t>
            </a:r>
            <a:r>
              <a:rPr lang="ja-JP" altLang="en-US" sz="3200" dirty="0"/>
              <a:t>を変化させて閾値を高めにするか</a:t>
            </a:r>
            <a:endParaRPr lang="en-US" altLang="ja-JP" sz="3200" dirty="0"/>
          </a:p>
          <a:p>
            <a:r>
              <a:rPr lang="ja-JP" altLang="en-US" sz="3200" dirty="0"/>
              <a:t>低めにするか調整する。</a:t>
            </a:r>
            <a:endParaRPr lang="en-US" altLang="ja-JP" sz="32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0" y="3304215"/>
            <a:ext cx="12247720" cy="1542581"/>
          </a:xfrm>
          <a:prstGeom prst="rect">
            <a:avLst/>
          </a:prstGeom>
        </p:spPr>
      </p:pic>
    </p:spTree>
    <p:extLst>
      <p:ext uri="{BB962C8B-B14F-4D97-AF65-F5344CB8AC3E}">
        <p14:creationId xmlns:p14="http://schemas.microsoft.com/office/powerpoint/2010/main" val="278800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発表の流れ</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正方形/長方形 8"/>
          <p:cNvSpPr/>
          <p:nvPr/>
        </p:nvSpPr>
        <p:spPr>
          <a:xfrm>
            <a:off x="666750" y="2019299"/>
            <a:ext cx="5062123" cy="1428751"/>
          </a:xfrm>
          <a:prstGeom prst="rect">
            <a:avLst/>
          </a:prstGeom>
          <a:solidFill>
            <a:schemeClr val="accent4">
              <a:lumMod val="40000"/>
              <a:lumOff val="60000"/>
              <a:alpha val="39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2">
                    <a:lumMod val="50000"/>
                  </a:schemeClr>
                </a:solidFill>
                <a:latin typeface="メイリオ" panose="020B0604030504040204" pitchFamily="50" charset="-128"/>
                <a:ea typeface="メイリオ" panose="020B0604030504040204" pitchFamily="50" charset="-128"/>
              </a:rPr>
              <a:t>背景・目的</a:t>
            </a:r>
            <a:endParaRPr kumimoji="1" lang="ja-JP" altLang="en-US" sz="3600" b="1" dirty="0">
              <a:solidFill>
                <a:schemeClr val="accent2">
                  <a:lumMod val="5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6367877" y="2019299"/>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提案する手法</a:t>
            </a:r>
          </a:p>
        </p:txBody>
      </p:sp>
      <p:sp>
        <p:nvSpPr>
          <p:cNvPr id="16" name="正方形/長方形 15"/>
          <p:cNvSpPr/>
          <p:nvPr/>
        </p:nvSpPr>
        <p:spPr>
          <a:xfrm>
            <a:off x="666749" y="4199694"/>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結果</a:t>
            </a:r>
          </a:p>
        </p:txBody>
      </p:sp>
      <p:sp>
        <p:nvSpPr>
          <p:cNvPr id="17" name="正方形/長方形 16"/>
          <p:cNvSpPr/>
          <p:nvPr/>
        </p:nvSpPr>
        <p:spPr>
          <a:xfrm>
            <a:off x="6367876" y="419969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課題・考察</a:t>
            </a:r>
          </a:p>
        </p:txBody>
      </p:sp>
    </p:spTree>
    <p:extLst>
      <p:ext uri="{BB962C8B-B14F-4D97-AF65-F5344CB8AC3E}">
        <p14:creationId xmlns:p14="http://schemas.microsoft.com/office/powerpoint/2010/main" val="56610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提案する手法 二値化</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1" name="正方形/長方形 10"/>
          <p:cNvSpPr/>
          <p:nvPr/>
        </p:nvSpPr>
        <p:spPr>
          <a:xfrm>
            <a:off x="628650" y="1483578"/>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solidFill>
                  <a:schemeClr val="tx1"/>
                </a:solidFill>
                <a:latin typeface="メイリオ" panose="020B0604030504040204" pitchFamily="50" charset="-128"/>
                <a:ea typeface="メイリオ" panose="020B0604030504040204" pitchFamily="50" charset="-128"/>
              </a:rPr>
              <a:t>Sauvola</a:t>
            </a:r>
            <a:r>
              <a:rPr kumimoji="1" lang="ja-JP" altLang="en-US" sz="3600" dirty="0">
                <a:solidFill>
                  <a:schemeClr val="tx1"/>
                </a:solidFill>
                <a:latin typeface="メイリオ" panose="020B0604030504040204" pitchFamily="50" charset="-128"/>
                <a:ea typeface="メイリオ" panose="020B0604030504040204" pitchFamily="50" charset="-128"/>
              </a:rPr>
              <a:t>の手法</a:t>
            </a:r>
          </a:p>
        </p:txBody>
      </p:sp>
      <p:sp>
        <p:nvSpPr>
          <p:cNvPr id="2" name="テキスト ボックス 1"/>
          <p:cNvSpPr txBox="1"/>
          <p:nvPr/>
        </p:nvSpPr>
        <p:spPr>
          <a:xfrm>
            <a:off x="1085850" y="5780782"/>
            <a:ext cx="10134600" cy="1077218"/>
          </a:xfrm>
          <a:prstGeom prst="rect">
            <a:avLst/>
          </a:prstGeom>
          <a:noFill/>
        </p:spPr>
        <p:txBody>
          <a:bodyPr wrap="square" rtlCol="0">
            <a:spAutoFit/>
          </a:bodyPr>
          <a:lstStyle/>
          <a:p>
            <a:r>
              <a:rPr lang="ja-JP" altLang="en-US" sz="3200" dirty="0"/>
              <a:t>これにより、射影変換後の画像内の高温となっている</a:t>
            </a:r>
            <a:endParaRPr lang="en-US" altLang="ja-JP" sz="3200" dirty="0"/>
          </a:p>
          <a:p>
            <a:r>
              <a:rPr lang="ja-JP" altLang="en-US" sz="3200" dirty="0"/>
              <a:t>箇所を抽出する。</a:t>
            </a:r>
            <a:endParaRPr lang="en-US" altLang="ja-JP" sz="3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335" y="2945303"/>
            <a:ext cx="2422426" cy="1786913"/>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276" y="1930269"/>
            <a:ext cx="3828624" cy="2696378"/>
          </a:xfrm>
          <a:prstGeom prst="rect">
            <a:avLst/>
          </a:prstGeom>
        </p:spPr>
      </p:pic>
      <p:sp>
        <p:nvSpPr>
          <p:cNvPr id="10" name="正方形/長方形 9"/>
          <p:cNvSpPr/>
          <p:nvPr/>
        </p:nvSpPr>
        <p:spPr>
          <a:xfrm>
            <a:off x="628650" y="4888129"/>
            <a:ext cx="3997768" cy="817874"/>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射影変換後の画像</a:t>
            </a:r>
          </a:p>
        </p:txBody>
      </p:sp>
      <p:sp>
        <p:nvSpPr>
          <p:cNvPr id="12" name="正方形/長方形 11"/>
          <p:cNvSpPr/>
          <p:nvPr/>
        </p:nvSpPr>
        <p:spPr>
          <a:xfrm>
            <a:off x="6857176" y="4813350"/>
            <a:ext cx="4572824" cy="817874"/>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二値化処理後の画像</a:t>
            </a:r>
          </a:p>
        </p:txBody>
      </p:sp>
    </p:spTree>
    <p:extLst>
      <p:ext uri="{BB962C8B-B14F-4D97-AF65-F5344CB8AC3E}">
        <p14:creationId xmlns:p14="http://schemas.microsoft.com/office/powerpoint/2010/main" val="131990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発表の流れ</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正方形/長方形 8"/>
          <p:cNvSpPr/>
          <p:nvPr/>
        </p:nvSpPr>
        <p:spPr>
          <a:xfrm>
            <a:off x="775871" y="4199692"/>
            <a:ext cx="5062123" cy="1428751"/>
          </a:xfrm>
          <a:prstGeom prst="rect">
            <a:avLst/>
          </a:prstGeom>
          <a:solidFill>
            <a:schemeClr val="accent4">
              <a:lumMod val="40000"/>
              <a:lumOff val="60000"/>
              <a:alpha val="39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2">
                    <a:lumMod val="50000"/>
                  </a:schemeClr>
                </a:solidFill>
                <a:latin typeface="メイリオ" panose="020B0604030504040204" pitchFamily="50" charset="-128"/>
                <a:ea typeface="メイリオ" panose="020B0604030504040204" pitchFamily="50" charset="-128"/>
              </a:rPr>
              <a:t>結果</a:t>
            </a:r>
            <a:endParaRPr kumimoji="1" lang="ja-JP" altLang="en-US" sz="3600" b="1" dirty="0">
              <a:solidFill>
                <a:schemeClr val="accent2">
                  <a:lumMod val="5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775871" y="173520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背景・目的</a:t>
            </a:r>
          </a:p>
        </p:txBody>
      </p:sp>
      <p:sp>
        <p:nvSpPr>
          <p:cNvPr id="16" name="正方形/長方形 15"/>
          <p:cNvSpPr/>
          <p:nvPr/>
        </p:nvSpPr>
        <p:spPr>
          <a:xfrm>
            <a:off x="6367875" y="173520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提案する手法</a:t>
            </a:r>
          </a:p>
        </p:txBody>
      </p:sp>
      <p:sp>
        <p:nvSpPr>
          <p:cNvPr id="17" name="正方形/長方形 16"/>
          <p:cNvSpPr/>
          <p:nvPr/>
        </p:nvSpPr>
        <p:spPr>
          <a:xfrm>
            <a:off x="6367876" y="419969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課題・考察</a:t>
            </a:r>
          </a:p>
        </p:txBody>
      </p:sp>
    </p:spTree>
    <p:extLst>
      <p:ext uri="{BB962C8B-B14F-4D97-AF65-F5344CB8AC3E}">
        <p14:creationId xmlns:p14="http://schemas.microsoft.com/office/powerpoint/2010/main" val="193103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結果</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6"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845" y="1738887"/>
            <a:ext cx="4627558" cy="3464579"/>
          </a:xfrm>
          <a:prstGeom prst="rect">
            <a:avLst/>
          </a:prstGeom>
        </p:spPr>
      </p:pic>
      <p:sp>
        <p:nvSpPr>
          <p:cNvPr id="8" name="正方形/長方形 7"/>
          <p:cNvSpPr/>
          <p:nvPr/>
        </p:nvSpPr>
        <p:spPr>
          <a:xfrm>
            <a:off x="3500845" y="5214464"/>
            <a:ext cx="4627558" cy="821430"/>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対象としたパネル</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4153988" y="3096726"/>
            <a:ext cx="3412712" cy="469434"/>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p:cNvSpPr/>
          <p:nvPr/>
        </p:nvSpPr>
        <p:spPr>
          <a:xfrm>
            <a:off x="9300754" y="2102608"/>
            <a:ext cx="2299016" cy="994118"/>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故障箇所</a:t>
            </a:r>
          </a:p>
        </p:txBody>
      </p:sp>
    </p:spTree>
    <p:extLst>
      <p:ext uri="{BB962C8B-B14F-4D97-AF65-F5344CB8AC3E}">
        <p14:creationId xmlns:p14="http://schemas.microsoft.com/office/powerpoint/2010/main" val="201930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結果</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100" y="2249913"/>
            <a:ext cx="4064000" cy="3043973"/>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300" y="2249240"/>
            <a:ext cx="4064000" cy="3045319"/>
          </a:xfrm>
          <a:prstGeom prst="rect">
            <a:avLst/>
          </a:prstGeom>
        </p:spPr>
      </p:pic>
      <p:sp>
        <p:nvSpPr>
          <p:cNvPr id="11" name="正方形/長方形 10"/>
          <p:cNvSpPr/>
          <p:nvPr/>
        </p:nvSpPr>
        <p:spPr>
          <a:xfrm>
            <a:off x="1790700" y="5407919"/>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左から</a:t>
            </a:r>
          </a:p>
        </p:txBody>
      </p:sp>
      <p:sp>
        <p:nvSpPr>
          <p:cNvPr id="12" name="正方形/長方形 11"/>
          <p:cNvSpPr/>
          <p:nvPr/>
        </p:nvSpPr>
        <p:spPr>
          <a:xfrm>
            <a:off x="7521291" y="5407919"/>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右</a:t>
            </a:r>
            <a:r>
              <a:rPr kumimoji="1" lang="ja-JP" altLang="en-US" sz="3600" dirty="0">
                <a:solidFill>
                  <a:schemeClr val="tx1"/>
                </a:solidFill>
                <a:latin typeface="メイリオ" panose="020B0604030504040204" pitchFamily="50" charset="-128"/>
                <a:ea typeface="メイリオ" panose="020B0604030504040204" pitchFamily="50" charset="-128"/>
              </a:rPr>
              <a:t>から</a:t>
            </a:r>
          </a:p>
        </p:txBody>
      </p:sp>
    </p:spTree>
    <p:extLst>
      <p:ext uri="{BB962C8B-B14F-4D97-AF65-F5344CB8AC3E}">
        <p14:creationId xmlns:p14="http://schemas.microsoft.com/office/powerpoint/2010/main" val="241778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結果</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252" y="1374549"/>
            <a:ext cx="9973596" cy="5483451"/>
          </a:xfrm>
          <a:prstGeom prst="rect">
            <a:avLst/>
          </a:prstGeom>
        </p:spPr>
      </p:pic>
      <p:sp>
        <p:nvSpPr>
          <p:cNvPr id="8" name="正方形/長方形 7"/>
          <p:cNvSpPr/>
          <p:nvPr/>
        </p:nvSpPr>
        <p:spPr>
          <a:xfrm>
            <a:off x="4441370" y="5179320"/>
            <a:ext cx="3278779" cy="821430"/>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出力結果</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1085850" y="5179320"/>
            <a:ext cx="3313961" cy="821430"/>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左から二値化</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7775219" y="5179320"/>
            <a:ext cx="3313961" cy="821430"/>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右から二値化</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4824248" y="3105806"/>
            <a:ext cx="2254469" cy="630621"/>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p:cNvSpPr/>
          <p:nvPr/>
        </p:nvSpPr>
        <p:spPr>
          <a:xfrm>
            <a:off x="8998423" y="1244942"/>
            <a:ext cx="2527251" cy="1283041"/>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故障箇所</a:t>
            </a:r>
          </a:p>
        </p:txBody>
      </p:sp>
      <p:sp>
        <p:nvSpPr>
          <p:cNvPr id="61" name="角丸四角形 60"/>
          <p:cNvSpPr/>
          <p:nvPr/>
        </p:nvSpPr>
        <p:spPr>
          <a:xfrm>
            <a:off x="4095350" y="413023"/>
            <a:ext cx="3997839" cy="238500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62" name="グループ化 61"/>
          <p:cNvGrpSpPr/>
          <p:nvPr/>
        </p:nvGrpSpPr>
        <p:grpSpPr>
          <a:xfrm>
            <a:off x="4693120" y="498952"/>
            <a:ext cx="2888372" cy="1782353"/>
            <a:chOff x="4765948" y="3496511"/>
            <a:chExt cx="3453274" cy="3392839"/>
          </a:xfrm>
        </p:grpSpPr>
        <p:sp>
          <p:nvSpPr>
            <p:cNvPr id="64" name="台形 63"/>
            <p:cNvSpPr>
              <a:spLocks noChangeAspect="1"/>
            </p:cNvSpPr>
            <p:nvPr/>
          </p:nvSpPr>
          <p:spPr>
            <a:xfrm>
              <a:off x="4765948" y="5004154"/>
              <a:ext cx="3453274" cy="1885196"/>
            </a:xfrm>
            <a:prstGeom prst="trapezoid">
              <a:avLst/>
            </a:prstGeom>
            <a:blipFill dpi="0" rotWithShape="1">
              <a:blip r:embed="rId4">
                <a:alphaModFix amt="50000"/>
              </a:blip>
              <a:srcRect/>
              <a:stretch>
                <a:fillRect l="-1979" t="-31539" r="-11297" b="-37567"/>
              </a:stretch>
            </a:blipFill>
            <a:scene3d>
              <a:camera prst="perspectiveBelow" fov="6300000">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65" name="グループ化 64"/>
            <p:cNvGrpSpPr>
              <a:grpSpLocks noChangeAspect="1"/>
            </p:cNvGrpSpPr>
            <p:nvPr/>
          </p:nvGrpSpPr>
          <p:grpSpPr>
            <a:xfrm>
              <a:off x="4975967" y="5114057"/>
              <a:ext cx="2961902" cy="1470604"/>
              <a:chOff x="1047170" y="2028885"/>
              <a:chExt cx="5943071" cy="3890682"/>
            </a:xfrm>
          </p:grpSpPr>
          <p:sp>
            <p:nvSpPr>
              <p:cNvPr id="67" name="正方形/長方形 66"/>
              <p:cNvSpPr/>
              <p:nvPr/>
            </p:nvSpPr>
            <p:spPr>
              <a:xfrm>
                <a:off x="1047170" y="2028885"/>
                <a:ext cx="5943071" cy="3890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68" name="グループ化 67"/>
              <p:cNvGrpSpPr/>
              <p:nvPr/>
            </p:nvGrpSpPr>
            <p:grpSpPr>
              <a:xfrm>
                <a:off x="1047170" y="2258428"/>
                <a:ext cx="5637406" cy="3358355"/>
                <a:chOff x="1047170" y="2258428"/>
                <a:chExt cx="5637406" cy="3358355"/>
              </a:xfrm>
            </p:grpSpPr>
            <p:cxnSp>
              <p:nvCxnSpPr>
                <p:cNvPr id="69" name="直線コネクタ 68"/>
                <p:cNvCxnSpPr/>
                <p:nvPr/>
              </p:nvCxnSpPr>
              <p:spPr>
                <a:xfrm>
                  <a:off x="1356618" y="2278450"/>
                  <a:ext cx="5318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925761" y="3099444"/>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925759" y="3557657"/>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1925759" y="4381255"/>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925761" y="4795510"/>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1339903" y="5592968"/>
                  <a:ext cx="5334838" cy="13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6674742" y="2278450"/>
                  <a:ext cx="3" cy="8331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6682543" y="4783368"/>
                  <a:ext cx="2030" cy="8334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6684573" y="3557657"/>
                  <a:ext cx="3" cy="8331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925759" y="3099444"/>
                  <a:ext cx="7810" cy="4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933563" y="4381254"/>
                  <a:ext cx="3" cy="4307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1657198" y="3334475"/>
                  <a:ext cx="2763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1657198" y="4601245"/>
                  <a:ext cx="2685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二等辺三角形 81"/>
                <p:cNvSpPr/>
                <p:nvPr/>
              </p:nvSpPr>
              <p:spPr>
                <a:xfrm>
                  <a:off x="1512174" y="5075356"/>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83" name="直線コネクタ 82"/>
                <p:cNvCxnSpPr/>
                <p:nvPr/>
              </p:nvCxnSpPr>
              <p:spPr>
                <a:xfrm flipH="1" flipV="1">
                  <a:off x="1047170" y="3471114"/>
                  <a:ext cx="329820" cy="74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325429" y="4464838"/>
                  <a:ext cx="14749" cy="1144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465469" y="5055398"/>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二等辺三角形 85"/>
                <p:cNvSpPr/>
                <p:nvPr/>
              </p:nvSpPr>
              <p:spPr>
                <a:xfrm>
                  <a:off x="1512174" y="2621058"/>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87" name="直線コネクタ 86"/>
                <p:cNvCxnSpPr/>
                <p:nvPr/>
              </p:nvCxnSpPr>
              <p:spPr>
                <a:xfrm>
                  <a:off x="1465469" y="2601100"/>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二等辺三角形 87"/>
                <p:cNvSpPr/>
                <p:nvPr/>
              </p:nvSpPr>
              <p:spPr>
                <a:xfrm>
                  <a:off x="1499678" y="3812422"/>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89" name="直線コネクタ 88"/>
                <p:cNvCxnSpPr/>
                <p:nvPr/>
              </p:nvCxnSpPr>
              <p:spPr>
                <a:xfrm>
                  <a:off x="1452973" y="3792464"/>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86" idx="0"/>
                </p:cNvCxnSpPr>
                <p:nvPr/>
              </p:nvCxnSpPr>
              <p:spPr>
                <a:xfrm>
                  <a:off x="1657198" y="2258428"/>
                  <a:ext cx="1" cy="3626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86" idx="3"/>
                  <a:endCxn id="88" idx="0"/>
                </p:cNvCxnSpPr>
                <p:nvPr/>
              </p:nvCxnSpPr>
              <p:spPr>
                <a:xfrm flipH="1">
                  <a:off x="1644703" y="2891739"/>
                  <a:ext cx="12496" cy="9206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88" idx="3"/>
                  <a:endCxn id="82" idx="0"/>
                </p:cNvCxnSpPr>
                <p:nvPr/>
              </p:nvCxnSpPr>
              <p:spPr>
                <a:xfrm>
                  <a:off x="1644703" y="4083103"/>
                  <a:ext cx="12496" cy="9922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82" idx="3"/>
                </p:cNvCxnSpPr>
                <p:nvPr/>
              </p:nvCxnSpPr>
              <p:spPr>
                <a:xfrm flipH="1">
                  <a:off x="1647795" y="5346037"/>
                  <a:ext cx="9404" cy="251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3897417" y="5606378"/>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3892501" y="3099444"/>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3892501" y="4390794"/>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H="1">
                  <a:off x="3813843" y="3567196"/>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flipH="1">
                  <a:off x="3829714" y="4783368"/>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a:off x="3813843" y="2292692"/>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1356618" y="2258428"/>
                  <a:ext cx="0" cy="1212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1047170" y="4454707"/>
                  <a:ext cx="292733" cy="10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6" name="台形 65"/>
            <p:cNvSpPr>
              <a:spLocks noChangeAspect="1"/>
            </p:cNvSpPr>
            <p:nvPr/>
          </p:nvSpPr>
          <p:spPr>
            <a:xfrm>
              <a:off x="5458193" y="3496511"/>
              <a:ext cx="2068786" cy="1129382"/>
            </a:xfrm>
            <a:prstGeom prst="trapezoid">
              <a:avLst/>
            </a:prstGeom>
            <a:blipFill dpi="0" rotWithShape="1">
              <a:blip r:embed="rId4"/>
              <a:srcRect/>
              <a:stretch>
                <a:fillRect l="-1979" t="-31539" r="-11297" b="-37567"/>
              </a:stretch>
            </a:blipFill>
            <a:scene3d>
              <a:camera prst="perspectiveBelow" fov="6300000">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63" name="円/楕円 2"/>
          <p:cNvSpPr/>
          <p:nvPr/>
        </p:nvSpPr>
        <p:spPr>
          <a:xfrm>
            <a:off x="5022192" y="1363679"/>
            <a:ext cx="228110" cy="72424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2" name="正方形/長方形 101"/>
          <p:cNvSpPr/>
          <p:nvPr/>
        </p:nvSpPr>
        <p:spPr>
          <a:xfrm>
            <a:off x="4422120" y="3858745"/>
            <a:ext cx="502513" cy="547887"/>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 name="正方形/長方形 102"/>
          <p:cNvSpPr/>
          <p:nvPr/>
        </p:nvSpPr>
        <p:spPr>
          <a:xfrm>
            <a:off x="4905061" y="1526381"/>
            <a:ext cx="502513" cy="547887"/>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22291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02" grpId="0" animBg="1"/>
      <p:bldP spid="10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6"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845" y="1738887"/>
            <a:ext cx="4627558" cy="3464579"/>
          </a:xfrm>
          <a:prstGeom prst="rect">
            <a:avLst/>
          </a:prstGeom>
        </p:spPr>
      </p:pic>
      <p:sp>
        <p:nvSpPr>
          <p:cNvPr id="8" name="正方形/長方形 7"/>
          <p:cNvSpPr/>
          <p:nvPr/>
        </p:nvSpPr>
        <p:spPr>
          <a:xfrm>
            <a:off x="3500845" y="5214464"/>
            <a:ext cx="4627558" cy="821430"/>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対象としたパネル</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4153988" y="3096726"/>
            <a:ext cx="3412712" cy="469434"/>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p:cNvSpPr/>
          <p:nvPr/>
        </p:nvSpPr>
        <p:spPr>
          <a:xfrm>
            <a:off x="9300754" y="2102608"/>
            <a:ext cx="2299016" cy="994118"/>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故障箇所</a:t>
            </a:r>
          </a:p>
        </p:txBody>
      </p:sp>
    </p:spTree>
    <p:extLst>
      <p:ext uri="{BB962C8B-B14F-4D97-AF65-F5344CB8AC3E}">
        <p14:creationId xmlns:p14="http://schemas.microsoft.com/office/powerpoint/2010/main" val="39151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1" name="正方形/長方形 10"/>
          <p:cNvSpPr/>
          <p:nvPr/>
        </p:nvSpPr>
        <p:spPr>
          <a:xfrm>
            <a:off x="647700" y="1753951"/>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solidFill>
                  <a:schemeClr val="tx1"/>
                </a:solidFill>
                <a:latin typeface="メイリオ" panose="020B0604030504040204" pitchFamily="50" charset="-128"/>
                <a:ea typeface="メイリオ" panose="020B0604030504040204" pitchFamily="50" charset="-128"/>
              </a:rPr>
              <a:t>Sauvola</a:t>
            </a:r>
            <a:r>
              <a:rPr kumimoji="1" lang="ja-JP" altLang="en-US" sz="3600" dirty="0">
                <a:solidFill>
                  <a:schemeClr val="tx1"/>
                </a:solidFill>
                <a:latin typeface="メイリオ" panose="020B0604030504040204" pitchFamily="50" charset="-128"/>
                <a:ea typeface="メイリオ" panose="020B0604030504040204" pitchFamily="50" charset="-128"/>
              </a:rPr>
              <a:t>の手法</a:t>
            </a:r>
          </a:p>
        </p:txBody>
      </p:sp>
      <p:sp>
        <p:nvSpPr>
          <p:cNvPr id="2" name="テキスト ボックス 1"/>
          <p:cNvSpPr txBox="1"/>
          <p:nvPr/>
        </p:nvSpPr>
        <p:spPr>
          <a:xfrm>
            <a:off x="1085850" y="5141112"/>
            <a:ext cx="10134600" cy="1569660"/>
          </a:xfrm>
          <a:prstGeom prst="rect">
            <a:avLst/>
          </a:prstGeom>
          <a:noFill/>
        </p:spPr>
        <p:txBody>
          <a:bodyPr wrap="square" rtlCol="0">
            <a:spAutoFit/>
          </a:bodyPr>
          <a:lstStyle/>
          <a:p>
            <a:r>
              <a:rPr lang="ja-JP" altLang="en-US" sz="3200" dirty="0"/>
              <a:t>閾値 </a:t>
            </a:r>
            <a:r>
              <a:rPr lang="en-US" altLang="ja-JP" sz="3200" dirty="0"/>
              <a:t>T(x, y) </a:t>
            </a:r>
            <a:r>
              <a:rPr lang="ja-JP" altLang="en-US" sz="3200" dirty="0"/>
              <a:t>平均値 </a:t>
            </a:r>
            <a:r>
              <a:rPr lang="en-US" altLang="ja-JP" sz="3200" dirty="0"/>
              <a:t>m(x, y) </a:t>
            </a:r>
            <a:r>
              <a:rPr lang="ja-JP" altLang="en-US" sz="3200" dirty="0"/>
              <a:t>標準偏差 </a:t>
            </a:r>
            <a:r>
              <a:rPr lang="en-US" altLang="ja-JP" sz="3200" dirty="0"/>
              <a:t>s(x, y)</a:t>
            </a:r>
          </a:p>
          <a:p>
            <a:r>
              <a:rPr lang="ja-JP" altLang="en-US" sz="3200" dirty="0"/>
              <a:t>係数である</a:t>
            </a:r>
            <a:r>
              <a:rPr lang="en-US" altLang="ja-JP" sz="3200" dirty="0"/>
              <a:t>K</a:t>
            </a:r>
            <a:r>
              <a:rPr lang="ja-JP" altLang="en-US" sz="3200" dirty="0"/>
              <a:t>と</a:t>
            </a:r>
            <a:r>
              <a:rPr lang="en-US" altLang="ja-JP" sz="3200" dirty="0"/>
              <a:t>R</a:t>
            </a:r>
            <a:r>
              <a:rPr lang="ja-JP" altLang="en-US" sz="3200" dirty="0"/>
              <a:t>を変化させて閾値を高めにするか</a:t>
            </a:r>
            <a:endParaRPr lang="en-US" altLang="ja-JP" sz="3200" dirty="0"/>
          </a:p>
          <a:p>
            <a:r>
              <a:rPr lang="ja-JP" altLang="en-US" sz="3200" dirty="0"/>
              <a:t>低めにするか調整する。</a:t>
            </a:r>
            <a:endParaRPr lang="en-US" altLang="ja-JP" sz="32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0" y="3304215"/>
            <a:ext cx="12247720" cy="1542581"/>
          </a:xfrm>
          <a:prstGeom prst="rect">
            <a:avLst/>
          </a:prstGeom>
        </p:spPr>
      </p:pic>
      <p:sp>
        <p:nvSpPr>
          <p:cNvPr id="10" name="正方形/長方形 9"/>
          <p:cNvSpPr/>
          <p:nvPr/>
        </p:nvSpPr>
        <p:spPr>
          <a:xfrm>
            <a:off x="5693434" y="1753950"/>
            <a:ext cx="5409257" cy="1255949"/>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閾値の</a:t>
            </a:r>
            <a:r>
              <a:rPr lang="ja-JP" altLang="en-US" sz="3600" dirty="0">
                <a:solidFill>
                  <a:schemeClr val="tx1"/>
                </a:solidFill>
                <a:latin typeface="メイリオ" panose="020B0604030504040204" pitchFamily="50" charset="-128"/>
                <a:ea typeface="メイリオ" panose="020B0604030504040204" pitchFamily="50" charset="-128"/>
              </a:rPr>
              <a:t>高さ</a:t>
            </a:r>
            <a:r>
              <a:rPr kumimoji="1" lang="ja-JP" altLang="en-US" sz="3600" dirty="0">
                <a:solidFill>
                  <a:schemeClr val="tx1"/>
                </a:solidFill>
                <a:latin typeface="メイリオ" panose="020B0604030504040204" pitchFamily="50" charset="-128"/>
                <a:ea typeface="メイリオ" panose="020B0604030504040204" pitchFamily="50" charset="-128"/>
              </a:rPr>
              <a:t>と反比例する係数</a:t>
            </a:r>
            <a:r>
              <a:rPr kumimoji="1" lang="en-US" altLang="ja-JP" sz="3600" dirty="0">
                <a:solidFill>
                  <a:schemeClr val="tx1"/>
                </a:solidFill>
                <a:latin typeface="メイリオ" panose="020B0604030504040204" pitchFamily="50" charset="-128"/>
                <a:ea typeface="メイリオ" panose="020B0604030504040204" pitchFamily="50" charset="-128"/>
              </a:rPr>
              <a:t>R</a:t>
            </a:r>
            <a:r>
              <a:rPr lang="ja-JP" altLang="en-US" sz="3600" dirty="0">
                <a:solidFill>
                  <a:schemeClr val="tx1"/>
                </a:solidFill>
                <a:latin typeface="メイリオ" panose="020B0604030504040204" pitchFamily="50" charset="-128"/>
                <a:ea typeface="メイリオ" panose="020B0604030504040204" pitchFamily="50" charset="-128"/>
              </a:rPr>
              <a:t>に注目</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043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graphicFrame>
        <p:nvGraphicFramePr>
          <p:cNvPr id="2" name="表 1"/>
          <p:cNvGraphicFramePr>
            <a:graphicFrameLocks noGrp="1"/>
          </p:cNvGraphicFramePr>
          <p:nvPr>
            <p:extLst>
              <p:ext uri="{D42A27DB-BD31-4B8C-83A1-F6EECF244321}">
                <p14:modId xmlns:p14="http://schemas.microsoft.com/office/powerpoint/2010/main" val="2422326731"/>
              </p:ext>
            </p:extLst>
          </p:nvPr>
        </p:nvGraphicFramePr>
        <p:xfrm>
          <a:off x="137304" y="1861008"/>
          <a:ext cx="9399729" cy="3606342"/>
        </p:xfrm>
        <a:graphic>
          <a:graphicData uri="http://schemas.openxmlformats.org/drawingml/2006/table">
            <a:tbl>
              <a:tblPr firstRow="1" bandRow="1">
                <a:tableStyleId>{5C22544A-7EE6-4342-B048-85BDC9FD1C3A}</a:tableStyleId>
              </a:tblPr>
              <a:tblGrid>
                <a:gridCol w="3133243">
                  <a:extLst>
                    <a:ext uri="{9D8B030D-6E8A-4147-A177-3AD203B41FA5}">
                      <a16:colId xmlns:a16="http://schemas.microsoft.com/office/drawing/2014/main" val="3371965160"/>
                    </a:ext>
                  </a:extLst>
                </a:gridCol>
                <a:gridCol w="3133243">
                  <a:extLst>
                    <a:ext uri="{9D8B030D-6E8A-4147-A177-3AD203B41FA5}">
                      <a16:colId xmlns:a16="http://schemas.microsoft.com/office/drawing/2014/main" val="977081598"/>
                    </a:ext>
                  </a:extLst>
                </a:gridCol>
                <a:gridCol w="3133243">
                  <a:extLst>
                    <a:ext uri="{9D8B030D-6E8A-4147-A177-3AD203B41FA5}">
                      <a16:colId xmlns:a16="http://schemas.microsoft.com/office/drawing/2014/main" val="1734479407"/>
                    </a:ext>
                  </a:extLst>
                </a:gridCol>
              </a:tblGrid>
              <a:tr h="985062">
                <a:tc>
                  <a:txBody>
                    <a:bodyPr/>
                    <a:lstStyle/>
                    <a:p>
                      <a:pPr algn="ctr"/>
                      <a:endParaRPr kumimoji="1" lang="ja-JP" altLang="en-US" sz="4000" dirty="0"/>
                    </a:p>
                  </a:txBody>
                  <a:tcPr/>
                </a:tc>
                <a:tc>
                  <a:txBody>
                    <a:bodyPr/>
                    <a:lstStyle/>
                    <a:p>
                      <a:pPr algn="ctr"/>
                      <a:r>
                        <a:rPr kumimoji="1" lang="en-US" altLang="ja-JP" sz="4000" dirty="0"/>
                        <a:t>am  9:00</a:t>
                      </a:r>
                      <a:endParaRPr kumimoji="1" lang="ja-JP" altLang="en-US" sz="4000" dirty="0"/>
                    </a:p>
                  </a:txBody>
                  <a:tcPr/>
                </a:tc>
                <a:tc>
                  <a:txBody>
                    <a:bodyPr/>
                    <a:lstStyle/>
                    <a:p>
                      <a:pPr algn="ctr"/>
                      <a:r>
                        <a:rPr kumimoji="1" lang="en-US" altLang="ja-JP" sz="4000" dirty="0"/>
                        <a:t>pm 01:30</a:t>
                      </a:r>
                      <a:endParaRPr kumimoji="1" lang="ja-JP" altLang="en-US" sz="4000" dirty="0"/>
                    </a:p>
                  </a:txBody>
                  <a:tcPr/>
                </a:tc>
                <a:extLst>
                  <a:ext uri="{0D108BD9-81ED-4DB2-BD59-A6C34878D82A}">
                    <a16:rowId xmlns:a16="http://schemas.microsoft.com/office/drawing/2014/main" val="3505037067"/>
                  </a:ext>
                </a:extLst>
              </a:tr>
              <a:tr h="985062">
                <a:tc>
                  <a:txBody>
                    <a:bodyPr/>
                    <a:lstStyle/>
                    <a:p>
                      <a:pPr algn="ctr"/>
                      <a:r>
                        <a:rPr kumimoji="1" lang="ja-JP" altLang="en-US" sz="4000" dirty="0"/>
                        <a:t>一段目の</a:t>
                      </a:r>
                      <a:endParaRPr kumimoji="1" lang="en-US" altLang="ja-JP" sz="4000" dirty="0"/>
                    </a:p>
                    <a:p>
                      <a:pPr algn="ctr"/>
                      <a:r>
                        <a:rPr kumimoji="1" lang="ja-JP" altLang="en-US" sz="4000" dirty="0"/>
                        <a:t>パネル </a:t>
                      </a:r>
                    </a:p>
                  </a:txBody>
                  <a:tcPr/>
                </a:tc>
                <a:tc>
                  <a:txBody>
                    <a:bodyPr/>
                    <a:lstStyle/>
                    <a:p>
                      <a:pPr algn="ctr"/>
                      <a:r>
                        <a:rPr kumimoji="1" lang="en-US" altLang="ja-JP" sz="4000" b="0" dirty="0"/>
                        <a:t>A</a:t>
                      </a:r>
                      <a:endParaRPr kumimoji="1" lang="ja-JP" altLang="en-US" sz="4000" b="0" dirty="0"/>
                    </a:p>
                  </a:txBody>
                  <a:tcPr/>
                </a:tc>
                <a:tc>
                  <a:txBody>
                    <a:bodyPr/>
                    <a:lstStyle/>
                    <a:p>
                      <a:pPr algn="ctr"/>
                      <a:r>
                        <a:rPr kumimoji="1" lang="en-US" altLang="ja-JP" sz="4000" b="1" dirty="0"/>
                        <a:t>B</a:t>
                      </a:r>
                      <a:endParaRPr kumimoji="1" lang="ja-JP" altLang="en-US" sz="4000" b="1" dirty="0"/>
                    </a:p>
                  </a:txBody>
                  <a:tcPr/>
                </a:tc>
                <a:extLst>
                  <a:ext uri="{0D108BD9-81ED-4DB2-BD59-A6C34878D82A}">
                    <a16:rowId xmlns:a16="http://schemas.microsoft.com/office/drawing/2014/main" val="3550022595"/>
                  </a:ext>
                </a:extLst>
              </a:tr>
              <a:tr h="985062">
                <a:tc>
                  <a:txBody>
                    <a:bodyPr/>
                    <a:lstStyle/>
                    <a:p>
                      <a:pPr algn="ctr"/>
                      <a:r>
                        <a:rPr kumimoji="1" lang="ja-JP" altLang="en-US" sz="4000" dirty="0"/>
                        <a:t>二段目の</a:t>
                      </a:r>
                      <a:endParaRPr kumimoji="1" lang="en-US" altLang="ja-JP" sz="4000" dirty="0"/>
                    </a:p>
                    <a:p>
                      <a:pPr algn="ctr"/>
                      <a:r>
                        <a:rPr kumimoji="1" lang="ja-JP" altLang="en-US" sz="4000" dirty="0"/>
                        <a:t>パネル </a:t>
                      </a:r>
                    </a:p>
                  </a:txBody>
                  <a:tcPr/>
                </a:tc>
                <a:tc>
                  <a:txBody>
                    <a:bodyPr/>
                    <a:lstStyle/>
                    <a:p>
                      <a:pPr algn="ctr"/>
                      <a:r>
                        <a:rPr kumimoji="1" lang="en-US" altLang="ja-JP" sz="4000" dirty="0"/>
                        <a:t>C</a:t>
                      </a:r>
                      <a:endParaRPr kumimoji="1" lang="ja-JP" altLang="en-US" sz="4000" dirty="0"/>
                    </a:p>
                  </a:txBody>
                  <a:tcPr/>
                </a:tc>
                <a:tc>
                  <a:txBody>
                    <a:bodyPr/>
                    <a:lstStyle/>
                    <a:p>
                      <a:pPr algn="ctr"/>
                      <a:r>
                        <a:rPr kumimoji="1" lang="en-US" altLang="ja-JP" sz="4000" dirty="0"/>
                        <a:t>D</a:t>
                      </a:r>
                      <a:endParaRPr kumimoji="1" lang="ja-JP" altLang="en-US" sz="4000" dirty="0"/>
                    </a:p>
                  </a:txBody>
                  <a:tcPr/>
                </a:tc>
                <a:extLst>
                  <a:ext uri="{0D108BD9-81ED-4DB2-BD59-A6C34878D82A}">
                    <a16:rowId xmlns:a16="http://schemas.microsoft.com/office/drawing/2014/main" val="1400213360"/>
                  </a:ext>
                </a:extLst>
              </a:tr>
            </a:tbl>
          </a:graphicData>
        </a:graphic>
      </p:graphicFrame>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23497" t="42934" r="-20760" b="-42934"/>
          <a:stretch/>
        </p:blipFill>
        <p:spPr>
          <a:xfrm>
            <a:off x="8158551" y="4628560"/>
            <a:ext cx="5112000" cy="3951755"/>
          </a:xfrm>
          <a:prstGeom prst="rect">
            <a:avLst/>
          </a:prstGeom>
        </p:spPr>
      </p:pic>
      <p:sp>
        <p:nvSpPr>
          <p:cNvPr id="10" name="正方形/長方形 9"/>
          <p:cNvSpPr/>
          <p:nvPr/>
        </p:nvSpPr>
        <p:spPr>
          <a:xfrm>
            <a:off x="8158552" y="4464206"/>
            <a:ext cx="2700120" cy="1047792"/>
          </a:xfrm>
          <a:prstGeom prst="rect">
            <a:avLst/>
          </a:prstGeom>
          <a:solidFill>
            <a:schemeClr val="accent2">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8158550" y="5511998"/>
            <a:ext cx="4076215" cy="1346002"/>
          </a:xfrm>
          <a:prstGeom prst="rect">
            <a:avLst/>
          </a:prstGeom>
          <a:solidFill>
            <a:schemeClr val="accent2">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868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316" y="1590065"/>
            <a:ext cx="9373908" cy="5153744"/>
          </a:xfrm>
          <a:prstGeom prst="rect">
            <a:avLst/>
          </a:prstGeom>
        </p:spPr>
      </p:pic>
      <p:sp>
        <p:nvSpPr>
          <p:cNvPr id="6" name="正方形/長方形 5"/>
          <p:cNvSpPr/>
          <p:nvPr/>
        </p:nvSpPr>
        <p:spPr>
          <a:xfrm>
            <a:off x="7576457" y="5590902"/>
            <a:ext cx="4445727" cy="1013535"/>
          </a:xfrm>
          <a:prstGeom prst="rect">
            <a:avLst/>
          </a:prstGeom>
          <a:solidFill>
            <a:srgbClr val="FFFF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R=50</a:t>
            </a:r>
            <a:endParaRPr lang="ja-JP" altLang="en-US" sz="4800" dirty="0">
              <a:solidFill>
                <a:schemeClr val="tx1"/>
              </a:solidFill>
            </a:endParaRPr>
          </a:p>
        </p:txBody>
      </p:sp>
      <p:sp>
        <p:nvSpPr>
          <p:cNvPr id="8" name="正方形/長方形 7"/>
          <p:cNvSpPr/>
          <p:nvPr/>
        </p:nvSpPr>
        <p:spPr>
          <a:xfrm>
            <a:off x="0" y="1590065"/>
            <a:ext cx="469277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a</a:t>
            </a:r>
            <a:r>
              <a:rPr kumimoji="1" lang="en-US" altLang="ja-JP" sz="3600" dirty="0">
                <a:solidFill>
                  <a:schemeClr val="tx1"/>
                </a:solidFill>
                <a:latin typeface="メイリオ" panose="020B0604030504040204" pitchFamily="50" charset="-128"/>
                <a:ea typeface="メイリオ" panose="020B0604030504040204" pitchFamily="50" charset="-128"/>
              </a:rPr>
              <a:t>m</a:t>
            </a:r>
            <a:r>
              <a:rPr kumimoji="1" lang="ja-JP" altLang="en-US" sz="3600" dirty="0">
                <a:solidFill>
                  <a:schemeClr val="tx1"/>
                </a:solidFill>
                <a:latin typeface="メイリオ" panose="020B0604030504040204" pitchFamily="50" charset="-128"/>
                <a:ea typeface="メイリオ" panose="020B0604030504040204" pitchFamily="50" charset="-128"/>
              </a:rPr>
              <a:t> </a:t>
            </a:r>
            <a:r>
              <a:rPr kumimoji="1" lang="en-US" altLang="ja-JP" sz="3600" dirty="0">
                <a:solidFill>
                  <a:schemeClr val="tx1"/>
                </a:solidFill>
                <a:latin typeface="メイリオ" panose="020B0604030504040204" pitchFamily="50" charset="-128"/>
                <a:ea typeface="メイリオ" panose="020B0604030504040204" pitchFamily="50" charset="-128"/>
              </a:rPr>
              <a:t>9:00</a:t>
            </a:r>
            <a:r>
              <a:rPr lang="ja-JP" altLang="en-US" sz="3600" dirty="0">
                <a:solidFill>
                  <a:schemeClr val="tx1"/>
                </a:solidFill>
                <a:latin typeface="メイリオ" panose="020B0604030504040204" pitchFamily="50" charset="-128"/>
                <a:ea typeface="メイリオ" panose="020B0604030504040204" pitchFamily="50" charset="-128"/>
              </a:rPr>
              <a:t> </a:t>
            </a:r>
            <a:r>
              <a:rPr lang="en-US" altLang="ja-JP" sz="3600" dirty="0">
                <a:solidFill>
                  <a:schemeClr val="tx1"/>
                </a:solidFill>
                <a:latin typeface="メイリオ" panose="020B0604030504040204" pitchFamily="50" charset="-128"/>
                <a:ea typeface="メイリオ" panose="020B0604030504040204" pitchFamily="50" charset="-128"/>
              </a:rPr>
              <a:t>:</a:t>
            </a:r>
            <a:r>
              <a:rPr lang="ja-JP" altLang="en-US" sz="3600" dirty="0">
                <a:solidFill>
                  <a:schemeClr val="tx1"/>
                </a:solidFill>
                <a:latin typeface="メイリオ" panose="020B0604030504040204" pitchFamily="50" charset="-128"/>
                <a:ea typeface="メイリオ" panose="020B0604030504040204" pitchFamily="50" charset="-128"/>
              </a:rPr>
              <a:t> 一段目</a:t>
            </a:r>
            <a:r>
              <a:rPr kumimoji="1" lang="ja-JP" altLang="en-US" sz="3600" dirty="0">
                <a:solidFill>
                  <a:schemeClr val="tx1"/>
                </a:solidFill>
                <a:latin typeface="メイリオ" panose="020B0604030504040204" pitchFamily="50" charset="-128"/>
                <a:ea typeface="メイリオ" panose="020B0604030504040204" pitchFamily="50" charset="-128"/>
              </a:rPr>
              <a:t>　</a:t>
            </a:r>
          </a:p>
        </p:txBody>
      </p:sp>
      <p:sp>
        <p:nvSpPr>
          <p:cNvPr id="10" name="正方形/長方形 9"/>
          <p:cNvSpPr/>
          <p:nvPr/>
        </p:nvSpPr>
        <p:spPr>
          <a:xfrm>
            <a:off x="8414658" y="1288305"/>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A</a:t>
            </a:r>
            <a:r>
              <a:rPr lang="ja-JP" altLang="en-US" sz="3600" dirty="0">
                <a:solidFill>
                  <a:schemeClr val="tx1"/>
                </a:solidFill>
                <a:latin typeface="メイリオ" panose="020B0604030504040204" pitchFamily="50" charset="-128"/>
                <a:ea typeface="メイリオ" panose="020B0604030504040204" pitchFamily="50" charset="-128"/>
              </a:rPr>
              <a:t>   </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0433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40" y="1610716"/>
            <a:ext cx="9445934" cy="5193343"/>
          </a:xfrm>
          <a:prstGeom prst="rect">
            <a:avLst/>
          </a:prstGeom>
        </p:spPr>
      </p:pic>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6" name="正方形/長方形 5"/>
          <p:cNvSpPr/>
          <p:nvPr/>
        </p:nvSpPr>
        <p:spPr>
          <a:xfrm>
            <a:off x="7576457" y="5590902"/>
            <a:ext cx="4445727" cy="1013535"/>
          </a:xfrm>
          <a:prstGeom prst="rect">
            <a:avLst/>
          </a:prstGeom>
          <a:solidFill>
            <a:srgbClr val="FFFF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R=50</a:t>
            </a:r>
            <a:endParaRPr lang="ja-JP" altLang="en-US" sz="4800" dirty="0">
              <a:solidFill>
                <a:schemeClr val="tx1"/>
              </a:solidFill>
            </a:endParaRPr>
          </a:p>
        </p:txBody>
      </p:sp>
      <p:sp>
        <p:nvSpPr>
          <p:cNvPr id="8" name="正方形/長方形 7"/>
          <p:cNvSpPr/>
          <p:nvPr/>
        </p:nvSpPr>
        <p:spPr>
          <a:xfrm>
            <a:off x="-1" y="1610716"/>
            <a:ext cx="4658265"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pm</a:t>
            </a:r>
            <a:r>
              <a:rPr lang="ja-JP" altLang="en-US" sz="3600" dirty="0">
                <a:solidFill>
                  <a:schemeClr val="tx1"/>
                </a:solidFill>
                <a:latin typeface="メイリオ" panose="020B0604030504040204" pitchFamily="50" charset="-128"/>
                <a:ea typeface="メイリオ" panose="020B0604030504040204" pitchFamily="50" charset="-128"/>
              </a:rPr>
              <a:t> </a:t>
            </a:r>
            <a:r>
              <a:rPr lang="en-US" altLang="ja-JP" sz="3600" dirty="0">
                <a:solidFill>
                  <a:schemeClr val="tx1"/>
                </a:solidFill>
                <a:latin typeface="メイリオ" panose="020B0604030504040204" pitchFamily="50" charset="-128"/>
                <a:ea typeface="メイリオ" panose="020B0604030504040204" pitchFamily="50" charset="-128"/>
              </a:rPr>
              <a:t>01</a:t>
            </a:r>
            <a:r>
              <a:rPr kumimoji="1" lang="en-US" altLang="ja-JP" sz="3600" dirty="0">
                <a:solidFill>
                  <a:schemeClr val="tx1"/>
                </a:solidFill>
                <a:latin typeface="メイリオ" panose="020B0604030504040204" pitchFamily="50" charset="-128"/>
                <a:ea typeface="メイリオ" panose="020B0604030504040204" pitchFamily="50" charset="-128"/>
              </a:rPr>
              <a:t>:30</a:t>
            </a:r>
            <a:r>
              <a:rPr kumimoji="1" lang="ja-JP" altLang="en-US" sz="3600" dirty="0">
                <a:solidFill>
                  <a:schemeClr val="tx1"/>
                </a:solidFill>
                <a:latin typeface="メイリオ" panose="020B0604030504040204" pitchFamily="50" charset="-128"/>
                <a:ea typeface="メイリオ" panose="020B0604030504040204" pitchFamily="50" charset="-128"/>
              </a:rPr>
              <a:t> </a:t>
            </a:r>
            <a:r>
              <a:rPr kumimoji="1" lang="en-US" altLang="ja-JP" sz="3600" dirty="0">
                <a:solidFill>
                  <a:schemeClr val="tx1"/>
                </a:solidFill>
                <a:latin typeface="メイリオ" panose="020B0604030504040204" pitchFamily="50" charset="-128"/>
                <a:ea typeface="メイリオ" panose="020B0604030504040204" pitchFamily="50" charset="-128"/>
              </a:rPr>
              <a:t>:</a:t>
            </a:r>
            <a:r>
              <a:rPr lang="ja-JP" altLang="en-US" sz="3600" dirty="0">
                <a:solidFill>
                  <a:schemeClr val="tx1"/>
                </a:solidFill>
                <a:latin typeface="メイリオ" panose="020B0604030504040204" pitchFamily="50" charset="-128"/>
                <a:ea typeface="メイリオ" panose="020B0604030504040204" pitchFamily="50" charset="-128"/>
              </a:rPr>
              <a:t>一段目</a:t>
            </a:r>
          </a:p>
        </p:txBody>
      </p:sp>
      <p:sp>
        <p:nvSpPr>
          <p:cNvPr id="11" name="正方形/長方形 10"/>
          <p:cNvSpPr/>
          <p:nvPr/>
        </p:nvSpPr>
        <p:spPr>
          <a:xfrm>
            <a:off x="8414658" y="1288305"/>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B</a:t>
            </a:r>
          </a:p>
        </p:txBody>
      </p:sp>
    </p:spTree>
    <p:extLst>
      <p:ext uri="{BB962C8B-B14F-4D97-AF65-F5344CB8AC3E}">
        <p14:creationId xmlns:p14="http://schemas.microsoft.com/office/powerpoint/2010/main" val="29531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78" y="4507848"/>
            <a:ext cx="1785169" cy="2434322"/>
          </a:xfrm>
          <a:prstGeom prst="rect">
            <a:avLst/>
          </a:prstGeom>
        </p:spPr>
      </p:pic>
      <p:sp>
        <p:nvSpPr>
          <p:cNvPr id="5" name="タイトル 4"/>
          <p:cNvSpPr>
            <a:spLocks noGrp="1"/>
          </p:cNvSpPr>
          <p:nvPr>
            <p:ph type="ctrTitle"/>
          </p:nvPr>
        </p:nvSpPr>
        <p:spPr>
          <a:xfrm>
            <a:off x="1638300" y="0"/>
            <a:ext cx="9639300" cy="2019299"/>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メンテナンス不要</a:t>
            </a:r>
            <a:r>
              <a:rPr kumimoji="1" lang="en-US" altLang="ja-JP" dirty="0">
                <a:latin typeface="メイリオ" panose="020B0604030504040204" pitchFamily="50" charset="-128"/>
                <a:ea typeface="メイリオ" panose="020B0604030504040204" pitchFamily="50" charset="-128"/>
              </a:rPr>
              <a:t>???</a:t>
            </a:r>
            <a:br>
              <a:rPr kumimoji="1" lang="en-US" altLang="ja-JP" dirty="0"/>
            </a:br>
            <a:endParaRPr kumimoji="1" lang="ja-JP" altLang="en-US" dirty="0"/>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5" name="正方形/長方形 14"/>
          <p:cNvSpPr/>
          <p:nvPr/>
        </p:nvSpPr>
        <p:spPr>
          <a:xfrm>
            <a:off x="754802" y="3030090"/>
            <a:ext cx="5062123" cy="142875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メンテナンス</a:t>
            </a:r>
            <a:r>
              <a:rPr kumimoji="1" lang="ja-JP" altLang="en-US" sz="3600" dirty="0">
                <a:solidFill>
                  <a:schemeClr val="tx1"/>
                </a:solidFill>
              </a:rPr>
              <a:t>不要</a:t>
            </a:r>
          </a:p>
        </p:txBody>
      </p:sp>
      <p:sp>
        <p:nvSpPr>
          <p:cNvPr id="8" name="正方形/長方形 7"/>
          <p:cNvSpPr/>
          <p:nvPr/>
        </p:nvSpPr>
        <p:spPr>
          <a:xfrm>
            <a:off x="754803" y="1573048"/>
            <a:ext cx="5062123" cy="714375"/>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イメージ</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6414750" y="1573048"/>
            <a:ext cx="5062123" cy="714375"/>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実際</a:t>
            </a:r>
          </a:p>
        </p:txBody>
      </p:sp>
      <p:sp>
        <p:nvSpPr>
          <p:cNvPr id="11" name="正方形/長方形 10"/>
          <p:cNvSpPr/>
          <p:nvPr/>
        </p:nvSpPr>
        <p:spPr>
          <a:xfrm>
            <a:off x="9040483" y="2973591"/>
            <a:ext cx="2436389" cy="142875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発電量の比較</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723" y="4443210"/>
            <a:ext cx="2006680" cy="2516213"/>
          </a:xfrm>
          <a:prstGeom prst="rect">
            <a:avLst/>
          </a:prstGeom>
        </p:spPr>
      </p:pic>
      <p:sp>
        <p:nvSpPr>
          <p:cNvPr id="14" name="乗算 13"/>
          <p:cNvSpPr/>
          <p:nvPr/>
        </p:nvSpPr>
        <p:spPr>
          <a:xfrm>
            <a:off x="1707581" y="4049859"/>
            <a:ext cx="3156561" cy="3184635"/>
          </a:xfrm>
          <a:prstGeom prst="mathMultiply">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590071" y="2973590"/>
            <a:ext cx="2312389" cy="142875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経年等で故障</a:t>
            </a:r>
          </a:p>
        </p:txBody>
      </p:sp>
    </p:spTree>
    <p:extLst>
      <p:ext uri="{BB962C8B-B14F-4D97-AF65-F5344CB8AC3E}">
        <p14:creationId xmlns:p14="http://schemas.microsoft.com/office/powerpoint/2010/main" val="32398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14"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063" y="1653879"/>
            <a:ext cx="9373908" cy="5095127"/>
          </a:xfrm>
          <a:prstGeom prst="rect">
            <a:avLst/>
          </a:prstGeom>
        </p:spPr>
      </p:pic>
      <p:sp>
        <p:nvSpPr>
          <p:cNvPr id="6" name="正方形/長方形 5"/>
          <p:cNvSpPr/>
          <p:nvPr/>
        </p:nvSpPr>
        <p:spPr>
          <a:xfrm>
            <a:off x="7576457" y="5590902"/>
            <a:ext cx="4445727" cy="1013535"/>
          </a:xfrm>
          <a:prstGeom prst="rect">
            <a:avLst/>
          </a:prstGeom>
          <a:solidFill>
            <a:srgbClr val="FFFF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R=50</a:t>
            </a:r>
            <a:endParaRPr lang="ja-JP" altLang="en-US" sz="4800" dirty="0">
              <a:solidFill>
                <a:schemeClr val="tx1"/>
              </a:solidFill>
            </a:endParaRPr>
          </a:p>
        </p:txBody>
      </p:sp>
      <p:sp>
        <p:nvSpPr>
          <p:cNvPr id="8" name="正方形/長方形 7"/>
          <p:cNvSpPr/>
          <p:nvPr/>
        </p:nvSpPr>
        <p:spPr>
          <a:xfrm>
            <a:off x="0" y="1653879"/>
            <a:ext cx="4658264" cy="1382783"/>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600" dirty="0">
              <a:solidFill>
                <a:schemeClr val="tx1"/>
              </a:solidFill>
              <a:latin typeface="メイリオ" panose="020B0604030504040204" pitchFamily="50" charset="-128"/>
              <a:ea typeface="メイリオ" panose="020B0604030504040204" pitchFamily="50" charset="-128"/>
            </a:endParaRPr>
          </a:p>
          <a:p>
            <a:pPr algn="ctr"/>
            <a:r>
              <a:rPr lang="en-US" altLang="ja-JP" sz="3600" dirty="0">
                <a:solidFill>
                  <a:schemeClr val="tx1"/>
                </a:solidFill>
                <a:latin typeface="メイリオ" panose="020B0604030504040204" pitchFamily="50" charset="-128"/>
                <a:ea typeface="メイリオ" panose="020B0604030504040204" pitchFamily="50" charset="-128"/>
              </a:rPr>
              <a:t>a</a:t>
            </a:r>
            <a:r>
              <a:rPr kumimoji="1" lang="en-US" altLang="ja-JP" sz="3600" dirty="0">
                <a:solidFill>
                  <a:schemeClr val="tx1"/>
                </a:solidFill>
                <a:latin typeface="メイリオ" panose="020B0604030504040204" pitchFamily="50" charset="-128"/>
                <a:ea typeface="メイリオ" panose="020B0604030504040204" pitchFamily="50" charset="-128"/>
              </a:rPr>
              <a:t>m</a:t>
            </a:r>
            <a:r>
              <a:rPr kumimoji="1" lang="ja-JP" altLang="en-US" sz="3600" dirty="0">
                <a:solidFill>
                  <a:schemeClr val="tx1"/>
                </a:solidFill>
                <a:latin typeface="メイリオ" panose="020B0604030504040204" pitchFamily="50" charset="-128"/>
                <a:ea typeface="メイリオ" panose="020B0604030504040204" pitchFamily="50" charset="-128"/>
              </a:rPr>
              <a:t> </a:t>
            </a:r>
            <a:r>
              <a:rPr kumimoji="1" lang="en-US" altLang="ja-JP" sz="3600" dirty="0">
                <a:solidFill>
                  <a:schemeClr val="tx1"/>
                </a:solidFill>
                <a:latin typeface="メイリオ" panose="020B0604030504040204" pitchFamily="50" charset="-128"/>
                <a:ea typeface="メイリオ" panose="020B0604030504040204" pitchFamily="50" charset="-128"/>
              </a:rPr>
              <a:t>9:00</a:t>
            </a:r>
            <a:r>
              <a:rPr kumimoji="1" lang="ja-JP" altLang="en-US" sz="3600" dirty="0">
                <a:solidFill>
                  <a:schemeClr val="tx1"/>
                </a:solidFill>
                <a:latin typeface="メイリオ" panose="020B0604030504040204" pitchFamily="50" charset="-128"/>
                <a:ea typeface="メイリオ" panose="020B0604030504040204" pitchFamily="50" charset="-128"/>
              </a:rPr>
              <a:t> </a:t>
            </a:r>
            <a:r>
              <a:rPr kumimoji="1" lang="en-US" altLang="ja-JP" sz="3600" dirty="0">
                <a:solidFill>
                  <a:schemeClr val="tx1"/>
                </a:solidFill>
                <a:latin typeface="メイリオ" panose="020B0604030504040204" pitchFamily="50" charset="-128"/>
                <a:ea typeface="メイリオ" panose="020B0604030504040204" pitchFamily="50" charset="-128"/>
              </a:rPr>
              <a:t>:</a:t>
            </a:r>
            <a:r>
              <a:rPr lang="ja-JP" altLang="en-US" sz="3600" dirty="0">
                <a:solidFill>
                  <a:schemeClr val="tx1"/>
                </a:solidFill>
                <a:latin typeface="メイリオ" panose="020B0604030504040204" pitchFamily="50" charset="-128"/>
                <a:ea typeface="メイリオ" panose="020B0604030504040204" pitchFamily="50" charset="-128"/>
              </a:rPr>
              <a:t>二段目</a:t>
            </a:r>
          </a:p>
          <a:p>
            <a:pPr algn="ct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8414658" y="1288305"/>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latin typeface="メイリオ" panose="020B0604030504040204" pitchFamily="50" charset="-128"/>
                <a:ea typeface="メイリオ" panose="020B0604030504040204" pitchFamily="50" charset="-128"/>
              </a:rPr>
              <a:t>C</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1440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他のパネルでの検証</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316" y="1619373"/>
            <a:ext cx="9373908" cy="5095127"/>
          </a:xfrm>
          <a:prstGeom prst="rect">
            <a:avLst/>
          </a:prstGeom>
        </p:spPr>
      </p:pic>
      <p:sp>
        <p:nvSpPr>
          <p:cNvPr id="6" name="正方形/長方形 5"/>
          <p:cNvSpPr/>
          <p:nvPr/>
        </p:nvSpPr>
        <p:spPr>
          <a:xfrm>
            <a:off x="7576457" y="5590902"/>
            <a:ext cx="4445727" cy="1013535"/>
          </a:xfrm>
          <a:prstGeom prst="rect">
            <a:avLst/>
          </a:prstGeom>
          <a:solidFill>
            <a:srgbClr val="FFFF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R=50</a:t>
            </a:r>
            <a:endParaRPr lang="ja-JP" altLang="en-US" sz="4800" dirty="0">
              <a:solidFill>
                <a:schemeClr val="tx1"/>
              </a:solidFill>
            </a:endParaRPr>
          </a:p>
        </p:txBody>
      </p:sp>
      <p:sp>
        <p:nvSpPr>
          <p:cNvPr id="8" name="正方形/長方形 7"/>
          <p:cNvSpPr/>
          <p:nvPr/>
        </p:nvSpPr>
        <p:spPr>
          <a:xfrm>
            <a:off x="0" y="1590065"/>
            <a:ext cx="4658264"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p</a:t>
            </a:r>
            <a:r>
              <a:rPr kumimoji="1" lang="en-US" altLang="ja-JP" sz="3600" dirty="0">
                <a:solidFill>
                  <a:schemeClr val="tx1"/>
                </a:solidFill>
                <a:latin typeface="メイリオ" panose="020B0604030504040204" pitchFamily="50" charset="-128"/>
                <a:ea typeface="メイリオ" panose="020B0604030504040204" pitchFamily="50" charset="-128"/>
              </a:rPr>
              <a:t>m</a:t>
            </a:r>
            <a:r>
              <a:rPr kumimoji="1" lang="ja-JP" altLang="en-US" sz="3600" dirty="0">
                <a:solidFill>
                  <a:schemeClr val="tx1"/>
                </a:solidFill>
                <a:latin typeface="メイリオ" panose="020B0604030504040204" pitchFamily="50" charset="-128"/>
                <a:ea typeface="メイリオ" panose="020B0604030504040204" pitchFamily="50" charset="-128"/>
              </a:rPr>
              <a:t> </a:t>
            </a:r>
            <a:r>
              <a:rPr lang="en-US" altLang="ja-JP" sz="3600" dirty="0">
                <a:solidFill>
                  <a:schemeClr val="tx1"/>
                </a:solidFill>
                <a:latin typeface="メイリオ" panose="020B0604030504040204" pitchFamily="50" charset="-128"/>
                <a:ea typeface="メイリオ" panose="020B0604030504040204" pitchFamily="50" charset="-128"/>
              </a:rPr>
              <a:t>01</a:t>
            </a:r>
            <a:r>
              <a:rPr kumimoji="1" lang="en-US" altLang="ja-JP" sz="3600" dirty="0">
                <a:solidFill>
                  <a:schemeClr val="tx1"/>
                </a:solidFill>
                <a:latin typeface="メイリオ" panose="020B0604030504040204" pitchFamily="50" charset="-128"/>
                <a:ea typeface="メイリオ" panose="020B0604030504040204" pitchFamily="50" charset="-128"/>
              </a:rPr>
              <a:t>:30</a:t>
            </a:r>
            <a:r>
              <a:rPr kumimoji="1" lang="ja-JP" altLang="en-US" sz="3600" dirty="0">
                <a:solidFill>
                  <a:schemeClr val="tx1"/>
                </a:solidFill>
                <a:latin typeface="メイリオ" panose="020B0604030504040204" pitchFamily="50" charset="-128"/>
                <a:ea typeface="メイリオ" panose="020B0604030504040204" pitchFamily="50" charset="-128"/>
              </a:rPr>
              <a:t> </a:t>
            </a:r>
            <a:r>
              <a:rPr kumimoji="1" lang="en-US" altLang="ja-JP" sz="3600" dirty="0">
                <a:solidFill>
                  <a:schemeClr val="tx1"/>
                </a:solidFill>
                <a:latin typeface="メイリオ" panose="020B0604030504040204" pitchFamily="50" charset="-128"/>
                <a:ea typeface="メイリオ" panose="020B0604030504040204" pitchFamily="50" charset="-128"/>
              </a:rPr>
              <a:t>:</a:t>
            </a:r>
            <a:r>
              <a:rPr kumimoji="1" lang="ja-JP" altLang="en-US" sz="3600" dirty="0">
                <a:solidFill>
                  <a:schemeClr val="tx1"/>
                </a:solidFill>
                <a:latin typeface="メイリオ" panose="020B0604030504040204" pitchFamily="50" charset="-128"/>
                <a:ea typeface="メイリオ" panose="020B0604030504040204" pitchFamily="50" charset="-128"/>
              </a:rPr>
              <a:t> 二段目</a:t>
            </a:r>
          </a:p>
        </p:txBody>
      </p:sp>
      <p:sp>
        <p:nvSpPr>
          <p:cNvPr id="10" name="正方形/長方形 9"/>
          <p:cNvSpPr/>
          <p:nvPr/>
        </p:nvSpPr>
        <p:spPr>
          <a:xfrm>
            <a:off x="8414658" y="1288305"/>
            <a:ext cx="358140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latin typeface="メイリオ" panose="020B0604030504040204" pitchFamily="50" charset="-128"/>
                <a:ea typeface="メイリオ" panose="020B0604030504040204" pitchFamily="50" charset="-128"/>
              </a:rPr>
              <a:t>D</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704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kumimoji="1" lang="ja-JP" altLang="en-US" dirty="0">
                <a:latin typeface="メイリオ" panose="020B0604030504040204" pitchFamily="50" charset="-128"/>
                <a:ea typeface="メイリオ" panose="020B0604030504040204" pitchFamily="50" charset="-128"/>
              </a:rPr>
              <a:t>発表の流れ</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正方形/長方形 8"/>
          <p:cNvSpPr/>
          <p:nvPr/>
        </p:nvSpPr>
        <p:spPr>
          <a:xfrm>
            <a:off x="6367875" y="4218742"/>
            <a:ext cx="5062123" cy="1428751"/>
          </a:xfrm>
          <a:prstGeom prst="rect">
            <a:avLst/>
          </a:prstGeom>
          <a:solidFill>
            <a:schemeClr val="accent4">
              <a:lumMod val="40000"/>
              <a:lumOff val="60000"/>
              <a:alpha val="39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2">
                    <a:lumMod val="50000"/>
                  </a:schemeClr>
                </a:solidFill>
                <a:latin typeface="メイリオ" panose="020B0604030504040204" pitchFamily="50" charset="-128"/>
                <a:ea typeface="メイリオ" panose="020B0604030504040204" pitchFamily="50" charset="-128"/>
              </a:rPr>
              <a:t>課題・考察</a:t>
            </a:r>
            <a:endParaRPr kumimoji="1" lang="ja-JP" altLang="en-US" sz="3600" b="1" dirty="0">
              <a:solidFill>
                <a:schemeClr val="accent2">
                  <a:lumMod val="5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775871" y="173520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背景・目的</a:t>
            </a:r>
          </a:p>
        </p:txBody>
      </p:sp>
      <p:sp>
        <p:nvSpPr>
          <p:cNvPr id="16" name="正方形/長方形 15"/>
          <p:cNvSpPr/>
          <p:nvPr/>
        </p:nvSpPr>
        <p:spPr>
          <a:xfrm>
            <a:off x="6367875" y="1735203"/>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rPr>
              <a:t>提案する手法</a:t>
            </a:r>
          </a:p>
        </p:txBody>
      </p:sp>
      <p:sp>
        <p:nvSpPr>
          <p:cNvPr id="17" name="正方形/長方形 16"/>
          <p:cNvSpPr/>
          <p:nvPr/>
        </p:nvSpPr>
        <p:spPr>
          <a:xfrm>
            <a:off x="775871" y="4218742"/>
            <a:ext cx="5062123" cy="1428751"/>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結果</a:t>
            </a:r>
            <a:endPar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169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まとめ</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0" name="テキスト ボックス 9"/>
          <p:cNvSpPr txBox="1"/>
          <p:nvPr/>
        </p:nvSpPr>
        <p:spPr>
          <a:xfrm>
            <a:off x="1085850" y="2290284"/>
            <a:ext cx="10134600" cy="3046988"/>
          </a:xfrm>
          <a:prstGeom prst="rect">
            <a:avLst/>
          </a:prstGeom>
          <a:noFill/>
        </p:spPr>
        <p:txBody>
          <a:bodyPr wrap="square" rtlCol="0">
            <a:spAutoFit/>
          </a:bodyPr>
          <a:lstStyle/>
          <a:p>
            <a:pPr marL="514350" indent="-514350">
              <a:buAutoNum type="arabicPeriod"/>
            </a:pPr>
            <a:r>
              <a:rPr lang="ja-JP" altLang="en-US" sz="3200" dirty="0"/>
              <a:t>ホットスポットを自動的に検出できる可能性があることがわかった。</a:t>
            </a:r>
            <a:endParaRPr lang="en-US" altLang="ja-JP" sz="3200" dirty="0"/>
          </a:p>
          <a:p>
            <a:pPr marL="514350" indent="-514350">
              <a:buAutoNum type="arabicPeriod"/>
            </a:pPr>
            <a:endParaRPr lang="en-US" altLang="ja-JP" sz="3200" dirty="0"/>
          </a:p>
          <a:p>
            <a:pPr marL="514350" indent="-514350">
              <a:buAutoNum type="arabicPeriod"/>
            </a:pPr>
            <a:r>
              <a:rPr lang="ja-JP" altLang="en-US" sz="3200" dirty="0"/>
              <a:t>２つの異なる時間帯に撮影した</a:t>
            </a:r>
            <a:r>
              <a:rPr lang="en-US" altLang="ja-JP" sz="3200" dirty="0"/>
              <a:t>2</a:t>
            </a:r>
            <a:r>
              <a:rPr lang="ja-JP" altLang="en-US" sz="3200" dirty="0"/>
              <a:t>種類の故障パネルで</a:t>
            </a:r>
            <a:endParaRPr lang="en-US" altLang="ja-JP" sz="3200" dirty="0"/>
          </a:p>
          <a:p>
            <a:r>
              <a:rPr lang="ja-JP" altLang="en-US" sz="3200" dirty="0"/>
              <a:t>    どちらも検出出来た。</a:t>
            </a:r>
            <a:endParaRPr lang="en-US" altLang="ja-JP" sz="32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023" y="4460193"/>
            <a:ext cx="2211977" cy="2397807"/>
          </a:xfrm>
          <a:prstGeom prst="rect">
            <a:avLst/>
          </a:prstGeom>
        </p:spPr>
      </p:pic>
    </p:spTree>
    <p:extLst>
      <p:ext uri="{BB962C8B-B14F-4D97-AF65-F5344CB8AC3E}">
        <p14:creationId xmlns:p14="http://schemas.microsoft.com/office/powerpoint/2010/main" val="158939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課題</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10" name="テキスト ボックス 9"/>
          <p:cNvSpPr txBox="1"/>
          <p:nvPr/>
        </p:nvSpPr>
        <p:spPr>
          <a:xfrm>
            <a:off x="951411" y="2213997"/>
            <a:ext cx="10134600" cy="3539430"/>
          </a:xfrm>
          <a:prstGeom prst="rect">
            <a:avLst/>
          </a:prstGeom>
          <a:noFill/>
        </p:spPr>
        <p:txBody>
          <a:bodyPr wrap="square" rtlCol="0">
            <a:spAutoFit/>
          </a:bodyPr>
          <a:lstStyle/>
          <a:p>
            <a:pPr marL="514350" indent="-514350">
              <a:buAutoNum type="arabicPeriod"/>
            </a:pPr>
            <a:r>
              <a:rPr lang="ja-JP" altLang="en-US" sz="3200" dirty="0"/>
              <a:t>同じ係数で検出出来ているが、この係数が本当に正しいのか検証し、チューニングする必要があるか検討する。</a:t>
            </a:r>
            <a:endParaRPr lang="en-US" altLang="ja-JP" sz="3200" dirty="0"/>
          </a:p>
          <a:p>
            <a:pPr marL="514350" indent="-514350">
              <a:buAutoNum type="arabicPeriod"/>
            </a:pPr>
            <a:endParaRPr lang="en-US" altLang="ja-JP" sz="3200" dirty="0"/>
          </a:p>
          <a:p>
            <a:pPr marL="514350" indent="-514350">
              <a:buAutoNum type="arabicPeriod"/>
            </a:pPr>
            <a:r>
              <a:rPr lang="ja-JP" altLang="en-US" sz="3200" dirty="0"/>
              <a:t>更に多くのパネルに対し実験を行い</a:t>
            </a:r>
            <a:endParaRPr lang="en-US" altLang="ja-JP" sz="3200" dirty="0"/>
          </a:p>
          <a:p>
            <a:r>
              <a:rPr lang="ja-JP" altLang="en-US" sz="3200" dirty="0"/>
              <a:t>　 精度を確認する。</a:t>
            </a:r>
            <a:endParaRPr lang="en-US" altLang="ja-JP" sz="3200" dirty="0"/>
          </a:p>
          <a:p>
            <a:endParaRPr lang="en-US" altLang="ja-JP" sz="32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023" y="4460193"/>
            <a:ext cx="2211977" cy="2397807"/>
          </a:xfrm>
          <a:prstGeom prst="rect">
            <a:avLst/>
          </a:prstGeom>
        </p:spPr>
      </p:pic>
    </p:spTree>
    <p:extLst>
      <p:ext uri="{BB962C8B-B14F-4D97-AF65-F5344CB8AC3E}">
        <p14:creationId xmlns:p14="http://schemas.microsoft.com/office/powerpoint/2010/main" val="3282615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2552700" y="2762250"/>
            <a:ext cx="9639300" cy="1267654"/>
          </a:xfrm>
        </p:spPr>
        <p:txBody>
          <a:bodyPr>
            <a:normAutofit/>
          </a:bodyPr>
          <a:lstStyle/>
          <a:p>
            <a:pPr algn="l"/>
            <a:r>
              <a:rPr lang="ja-JP" altLang="en-US" dirty="0">
                <a:latin typeface="メイリオ" panose="020B0604030504040204" pitchFamily="50" charset="-128"/>
                <a:ea typeface="メイリオ" panose="020B0604030504040204" pitchFamily="50" charset="-128"/>
              </a:rPr>
              <a:t>ありがとうございました。</a:t>
            </a:r>
            <a:endParaRPr kumimoji="1" lang="ja-JP" altLang="en-US" dirty="0">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646" y="2762250"/>
            <a:ext cx="1267654" cy="1267654"/>
          </a:xfrm>
          <a:prstGeom prst="rect">
            <a:avLst/>
          </a:prstGeom>
        </p:spPr>
      </p:pic>
    </p:spTree>
    <p:extLst>
      <p:ext uri="{BB962C8B-B14F-4D97-AF65-F5344CB8AC3E}">
        <p14:creationId xmlns:p14="http://schemas.microsoft.com/office/powerpoint/2010/main" val="1795961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kumimoji="1" lang="ja-JP" altLang="en-US" dirty="0"/>
              <a:t>実験方法</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924" y="2390503"/>
            <a:ext cx="3255938" cy="245581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990" y="2394044"/>
            <a:ext cx="3264977" cy="2448732"/>
          </a:xfrm>
          <a:prstGeom prst="rect">
            <a:avLst/>
          </a:prstGeom>
        </p:spPr>
      </p:pic>
      <p:sp>
        <p:nvSpPr>
          <p:cNvPr id="10" name="正方形/長方形 9"/>
          <p:cNvSpPr/>
          <p:nvPr/>
        </p:nvSpPr>
        <p:spPr>
          <a:xfrm>
            <a:off x="1136561" y="4846318"/>
            <a:ext cx="4572664" cy="76459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わかりやすく色付け</a:t>
            </a:r>
          </a:p>
        </p:txBody>
      </p:sp>
      <p:sp>
        <p:nvSpPr>
          <p:cNvPr id="12" name="正方形/長方形 11"/>
          <p:cNvSpPr/>
          <p:nvPr/>
        </p:nvSpPr>
        <p:spPr>
          <a:xfrm>
            <a:off x="7000778" y="4846319"/>
            <a:ext cx="3945896" cy="76459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温度情報を濃さに</a:t>
            </a:r>
          </a:p>
        </p:txBody>
      </p:sp>
      <p:sp>
        <p:nvSpPr>
          <p:cNvPr id="13" name="正方形/長方形 12"/>
          <p:cNvSpPr/>
          <p:nvPr/>
        </p:nvSpPr>
        <p:spPr>
          <a:xfrm>
            <a:off x="6260416" y="1888684"/>
            <a:ext cx="5062123" cy="4598126"/>
          </a:xfrm>
          <a:prstGeom prst="rect">
            <a:avLst/>
          </a:prstGeom>
          <a:solidFill>
            <a:schemeClr val="accent1">
              <a:lumMod val="40000"/>
              <a:lumOff val="60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b="1"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0176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先行研究 点検に必要な知識</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54" name="テキスト ボックス 53"/>
          <p:cNvSpPr txBox="1"/>
          <p:nvPr/>
        </p:nvSpPr>
        <p:spPr>
          <a:xfrm>
            <a:off x="5144707" y="5435939"/>
            <a:ext cx="4178622" cy="523220"/>
          </a:xfrm>
          <a:prstGeom prst="rect">
            <a:avLst/>
          </a:prstGeom>
          <a:noFill/>
        </p:spPr>
        <p:txBody>
          <a:bodyPr wrap="square" rtlCol="0">
            <a:spAutoFit/>
          </a:bodyPr>
          <a:lstStyle/>
          <a:p>
            <a:r>
              <a:rPr lang="ja-JP" altLang="en-US" sz="2800" dirty="0"/>
              <a:t>パネルの内部回路</a:t>
            </a:r>
          </a:p>
        </p:txBody>
      </p:sp>
      <p:grpSp>
        <p:nvGrpSpPr>
          <p:cNvPr id="2" name="グループ化 1"/>
          <p:cNvGrpSpPr/>
          <p:nvPr/>
        </p:nvGrpSpPr>
        <p:grpSpPr>
          <a:xfrm>
            <a:off x="2553419" y="2087592"/>
            <a:ext cx="3997839" cy="2385005"/>
            <a:chOff x="1027542" y="1341637"/>
            <a:chExt cx="10820399" cy="5590346"/>
          </a:xfrm>
        </p:grpSpPr>
        <p:sp>
          <p:nvSpPr>
            <p:cNvPr id="10" name="角丸四角形 9"/>
            <p:cNvSpPr/>
            <p:nvPr/>
          </p:nvSpPr>
          <p:spPr>
            <a:xfrm>
              <a:off x="1027542" y="1341637"/>
              <a:ext cx="10820399" cy="559034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p:cNvGrpSpPr/>
            <p:nvPr/>
          </p:nvGrpSpPr>
          <p:grpSpPr>
            <a:xfrm>
              <a:off x="2645444" y="1543051"/>
              <a:ext cx="7817557" cy="4177756"/>
              <a:chOff x="4765948" y="3496511"/>
              <a:chExt cx="3453274" cy="3392839"/>
            </a:xfrm>
          </p:grpSpPr>
          <p:sp>
            <p:nvSpPr>
              <p:cNvPr id="12" name="台形 11"/>
              <p:cNvSpPr>
                <a:spLocks noChangeAspect="1"/>
              </p:cNvSpPr>
              <p:nvPr/>
            </p:nvSpPr>
            <p:spPr>
              <a:xfrm>
                <a:off x="4765948" y="5004154"/>
                <a:ext cx="3453274" cy="1885196"/>
              </a:xfrm>
              <a:prstGeom prst="trapezoid">
                <a:avLst/>
              </a:prstGeom>
              <a:blipFill dpi="0" rotWithShape="1">
                <a:blip r:embed="rId3">
                  <a:alphaModFix amt="50000"/>
                </a:blip>
                <a:srcRect/>
                <a:stretch>
                  <a:fillRect l="-1979" t="-31539" r="-11297" b="-37567"/>
                </a:stretch>
              </a:blipFill>
              <a:scene3d>
                <a:camera prst="perspectiveBelow" fov="6300000">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3" name="グループ化 12"/>
              <p:cNvGrpSpPr>
                <a:grpSpLocks noChangeAspect="1"/>
              </p:cNvGrpSpPr>
              <p:nvPr/>
            </p:nvGrpSpPr>
            <p:grpSpPr>
              <a:xfrm>
                <a:off x="4975967" y="5114057"/>
                <a:ext cx="2961902" cy="1470604"/>
                <a:chOff x="1047170" y="2028885"/>
                <a:chExt cx="5943071" cy="3890682"/>
              </a:xfrm>
            </p:grpSpPr>
            <p:sp>
              <p:nvSpPr>
                <p:cNvPr id="18" name="正方形/長方形 17"/>
                <p:cNvSpPr/>
                <p:nvPr/>
              </p:nvSpPr>
              <p:spPr>
                <a:xfrm>
                  <a:off x="1047170" y="2028885"/>
                  <a:ext cx="5943071" cy="3890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9" name="グループ化 18"/>
                <p:cNvGrpSpPr/>
                <p:nvPr/>
              </p:nvGrpSpPr>
              <p:grpSpPr>
                <a:xfrm>
                  <a:off x="1047170" y="2258428"/>
                  <a:ext cx="5637406" cy="3358355"/>
                  <a:chOff x="1047170" y="2258428"/>
                  <a:chExt cx="5637406" cy="3358355"/>
                </a:xfrm>
              </p:grpSpPr>
              <p:cxnSp>
                <p:nvCxnSpPr>
                  <p:cNvPr id="20" name="直線コネクタ 19"/>
                  <p:cNvCxnSpPr/>
                  <p:nvPr/>
                </p:nvCxnSpPr>
                <p:spPr>
                  <a:xfrm>
                    <a:off x="1356618" y="2278450"/>
                    <a:ext cx="5318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925761" y="3099444"/>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925759" y="3557657"/>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925759" y="4381255"/>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925761" y="4795510"/>
                    <a:ext cx="4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339903" y="5592968"/>
                    <a:ext cx="5334838" cy="13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674742" y="2278450"/>
                    <a:ext cx="3" cy="8331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6682543" y="4783368"/>
                    <a:ext cx="2030" cy="8334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6684573" y="3557657"/>
                    <a:ext cx="3" cy="8331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925759" y="3099444"/>
                    <a:ext cx="7810" cy="4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933563" y="4381254"/>
                    <a:ext cx="3" cy="4307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657198" y="3334475"/>
                    <a:ext cx="2763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657198" y="4601245"/>
                    <a:ext cx="2685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二等辺三角形 32"/>
                  <p:cNvSpPr/>
                  <p:nvPr/>
                </p:nvSpPr>
                <p:spPr>
                  <a:xfrm>
                    <a:off x="1512174" y="5075356"/>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34" name="直線コネクタ 33"/>
                  <p:cNvCxnSpPr/>
                  <p:nvPr/>
                </p:nvCxnSpPr>
                <p:spPr>
                  <a:xfrm flipH="1" flipV="1">
                    <a:off x="1047170" y="3471114"/>
                    <a:ext cx="329820" cy="74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325429" y="4464838"/>
                    <a:ext cx="14749" cy="1144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465469" y="5055398"/>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二等辺三角形 36"/>
                  <p:cNvSpPr/>
                  <p:nvPr/>
                </p:nvSpPr>
                <p:spPr>
                  <a:xfrm>
                    <a:off x="1512174" y="2621058"/>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38" name="直線コネクタ 37"/>
                  <p:cNvCxnSpPr/>
                  <p:nvPr/>
                </p:nvCxnSpPr>
                <p:spPr>
                  <a:xfrm>
                    <a:off x="1465469" y="2601100"/>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二等辺三角形 38"/>
                  <p:cNvSpPr/>
                  <p:nvPr/>
                </p:nvSpPr>
                <p:spPr>
                  <a:xfrm>
                    <a:off x="1499678" y="3812422"/>
                    <a:ext cx="290049" cy="270681"/>
                  </a:xfrm>
                  <a:prstGeom prst="triangl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40" name="直線コネクタ 39"/>
                  <p:cNvCxnSpPr/>
                  <p:nvPr/>
                </p:nvCxnSpPr>
                <p:spPr>
                  <a:xfrm>
                    <a:off x="1452973" y="3792464"/>
                    <a:ext cx="3834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endCxn id="37" idx="0"/>
                  </p:cNvCxnSpPr>
                  <p:nvPr/>
                </p:nvCxnSpPr>
                <p:spPr>
                  <a:xfrm>
                    <a:off x="1657198" y="2258428"/>
                    <a:ext cx="1" cy="3626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37" idx="3"/>
                    <a:endCxn id="39" idx="0"/>
                  </p:cNvCxnSpPr>
                  <p:nvPr/>
                </p:nvCxnSpPr>
                <p:spPr>
                  <a:xfrm flipH="1">
                    <a:off x="1644703" y="2891739"/>
                    <a:ext cx="12496" cy="9206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39" idx="3"/>
                    <a:endCxn id="33" idx="0"/>
                  </p:cNvCxnSpPr>
                  <p:nvPr/>
                </p:nvCxnSpPr>
                <p:spPr>
                  <a:xfrm>
                    <a:off x="1644703" y="4083103"/>
                    <a:ext cx="12496" cy="9922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33" idx="3"/>
                  </p:cNvCxnSpPr>
                  <p:nvPr/>
                </p:nvCxnSpPr>
                <p:spPr>
                  <a:xfrm flipH="1">
                    <a:off x="1647795" y="5346037"/>
                    <a:ext cx="9404" cy="251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3897417" y="5606378"/>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3892501" y="3099444"/>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3892501" y="4390794"/>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3813843" y="3567196"/>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3829714" y="4783368"/>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3813843" y="2292692"/>
                    <a:ext cx="15731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1356618" y="2258428"/>
                    <a:ext cx="0" cy="1212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47170" y="4454707"/>
                    <a:ext cx="292733" cy="10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4" name="台形 13"/>
              <p:cNvSpPr>
                <a:spLocks noChangeAspect="1"/>
              </p:cNvSpPr>
              <p:nvPr/>
            </p:nvSpPr>
            <p:spPr>
              <a:xfrm>
                <a:off x="5458193" y="3496511"/>
                <a:ext cx="2068786" cy="1129382"/>
              </a:xfrm>
              <a:prstGeom prst="trapezoid">
                <a:avLst/>
              </a:prstGeom>
              <a:blipFill dpi="0" rotWithShape="1">
                <a:blip r:embed="rId3"/>
                <a:srcRect/>
                <a:stretch>
                  <a:fillRect l="-1979" t="-31539" r="-11297" b="-37567"/>
                </a:stretch>
              </a:blipFill>
              <a:scene3d>
                <a:camera prst="perspectiveBelow" fov="6300000">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6" name="円/楕円 2"/>
            <p:cNvSpPr/>
            <p:nvPr/>
          </p:nvSpPr>
          <p:spPr>
            <a:xfrm>
              <a:off x="3536097" y="3569933"/>
              <a:ext cx="617394" cy="169760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3672375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先行研究 点検に必要な知識</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pic>
        <p:nvPicPr>
          <p:cNvPr id="55" name="図 54"/>
          <p:cNvPicPr>
            <a:picLocks noChangeAspect="1"/>
          </p:cNvPicPr>
          <p:nvPr/>
        </p:nvPicPr>
        <p:blipFill>
          <a:blip r:embed="rId3"/>
          <a:stretch>
            <a:fillRect/>
          </a:stretch>
        </p:blipFill>
        <p:spPr>
          <a:xfrm>
            <a:off x="2743200" y="1279478"/>
            <a:ext cx="1709083" cy="5305977"/>
          </a:xfrm>
          <a:prstGeom prst="rect">
            <a:avLst/>
          </a:prstGeom>
        </p:spPr>
      </p:pic>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283" y="3087867"/>
            <a:ext cx="1689197" cy="1689197"/>
          </a:xfrm>
          <a:prstGeom prst="rect">
            <a:avLst/>
          </a:prstGeom>
        </p:spPr>
      </p:pic>
      <p:pic>
        <p:nvPicPr>
          <p:cNvPr id="57" name="図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580" y="4988021"/>
            <a:ext cx="1717899" cy="1717899"/>
          </a:xfrm>
          <a:prstGeom prst="rect">
            <a:avLst/>
          </a:prstGeom>
        </p:spPr>
      </p:pic>
      <p:pic>
        <p:nvPicPr>
          <p:cNvPr id="58" name="図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8283" y="1281591"/>
            <a:ext cx="1689196" cy="1689196"/>
          </a:xfrm>
          <a:prstGeom prst="rect">
            <a:avLst/>
          </a:prstGeom>
        </p:spPr>
      </p:pic>
    </p:spTree>
    <p:extLst>
      <p:ext uri="{BB962C8B-B14F-4D97-AF65-F5344CB8AC3E}">
        <p14:creationId xmlns:p14="http://schemas.microsoft.com/office/powerpoint/2010/main" val="70841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研究のオリジナリティ</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1" name="正方形/長方形 10"/>
          <p:cNvSpPr/>
          <p:nvPr/>
        </p:nvSpPr>
        <p:spPr>
          <a:xfrm>
            <a:off x="2547256" y="1753951"/>
            <a:ext cx="7171509"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既存の有料点検サービス</a:t>
            </a:r>
          </a:p>
        </p:txBody>
      </p:sp>
      <p:sp>
        <p:nvSpPr>
          <p:cNvPr id="2" name="下矢印 1"/>
          <p:cNvSpPr/>
          <p:nvPr/>
        </p:nvSpPr>
        <p:spPr>
          <a:xfrm>
            <a:off x="5486398" y="3265714"/>
            <a:ext cx="1293223" cy="1175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23406" y="4441371"/>
            <a:ext cx="9966960" cy="1255949"/>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専門家</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b="1" dirty="0">
                <a:solidFill>
                  <a:schemeClr val="tx1"/>
                </a:solidFill>
                <a:latin typeface="メイリオ" panose="020B0604030504040204" pitchFamily="50" charset="-128"/>
                <a:ea typeface="メイリオ" panose="020B0604030504040204" pitchFamily="50" charset="-128"/>
              </a:rPr>
              <a:t>高額な人件費</a:t>
            </a:r>
            <a:r>
              <a:rPr kumimoji="1" lang="ja-JP" altLang="en-US" sz="3600" dirty="0">
                <a:solidFill>
                  <a:schemeClr val="tx1"/>
                </a:solidFill>
                <a:latin typeface="メイリオ" panose="020B0604030504040204" pitchFamily="50" charset="-128"/>
                <a:ea typeface="メイリオ" panose="020B0604030504040204" pitchFamily="50" charset="-128"/>
              </a:rPr>
              <a:t>を払い</a:t>
            </a:r>
            <a:endParaRPr kumimoji="1" lang="en-US" altLang="ja-JP" sz="3600" dirty="0">
              <a:solidFill>
                <a:schemeClr val="tx1"/>
              </a:solidFill>
              <a:latin typeface="メイリオ" panose="020B0604030504040204" pitchFamily="50" charset="-128"/>
              <a:ea typeface="メイリオ" panose="020B0604030504040204" pitchFamily="50" charset="-128"/>
            </a:endParaRPr>
          </a:p>
          <a:p>
            <a:pPr algn="ctr"/>
            <a:r>
              <a:rPr kumimoji="1" lang="ja-JP" altLang="en-US" sz="3600" b="1" dirty="0">
                <a:solidFill>
                  <a:schemeClr val="tx1"/>
                </a:solidFill>
                <a:latin typeface="メイリオ" panose="020B0604030504040204" pitchFamily="50" charset="-128"/>
                <a:ea typeface="メイリオ" panose="020B0604030504040204" pitchFamily="50" charset="-128"/>
              </a:rPr>
              <a:t>晴れた日</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b="1" dirty="0">
                <a:solidFill>
                  <a:schemeClr val="tx1"/>
                </a:solidFill>
                <a:latin typeface="メイリオ" panose="020B0604030504040204" pitchFamily="50" charset="-128"/>
                <a:ea typeface="メイリオ" panose="020B0604030504040204" pitchFamily="50" charset="-128"/>
              </a:rPr>
              <a:t>数日間</a:t>
            </a:r>
            <a:r>
              <a:rPr kumimoji="1" lang="ja-JP" altLang="en-US" sz="3600" dirty="0">
                <a:solidFill>
                  <a:schemeClr val="tx1"/>
                </a:solidFill>
                <a:latin typeface="メイリオ" panose="020B0604030504040204" pitchFamily="50" charset="-128"/>
                <a:ea typeface="メイリオ" panose="020B0604030504040204" pitchFamily="50" charset="-128"/>
              </a:rPr>
              <a:t>行う</a:t>
            </a:r>
          </a:p>
        </p:txBody>
      </p:sp>
    </p:spTree>
    <p:extLst>
      <p:ext uri="{BB962C8B-B14F-4D97-AF65-F5344CB8AC3E}">
        <p14:creationId xmlns:p14="http://schemas.microsoft.com/office/powerpoint/2010/main" val="251541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638300" y="0"/>
            <a:ext cx="9639300" cy="2019299"/>
          </a:xfrm>
        </p:spPr>
        <p:txBody>
          <a:bodyPr>
            <a:normAutofit/>
          </a:bodyPr>
          <a:lstStyle/>
          <a:p>
            <a:pPr algn="l"/>
            <a:r>
              <a:rPr kumimoji="1" lang="ja-JP" altLang="en-US" dirty="0">
                <a:latin typeface="メイリオ" panose="020B0604030504040204" pitchFamily="50" charset="-128"/>
                <a:ea typeface="メイリオ" panose="020B0604030504040204" pitchFamily="50" charset="-128"/>
                <a:cs typeface="Segoe UI" panose="020B0502040204020203" pitchFamily="34" charset="0"/>
              </a:rPr>
              <a:t>メンテナンス不要</a:t>
            </a:r>
            <a:r>
              <a:rPr kumimoji="1" lang="en-US" altLang="ja-JP" dirty="0">
                <a:latin typeface="メイリオ" panose="020B0604030504040204" pitchFamily="50" charset="-128"/>
                <a:ea typeface="メイリオ" panose="020B0604030504040204" pitchFamily="50" charset="-128"/>
                <a:cs typeface="Segoe UI" panose="020B0502040204020203" pitchFamily="34" charset="0"/>
              </a:rPr>
              <a:t>???</a:t>
            </a:r>
            <a:br>
              <a:rPr kumimoji="1" lang="en-US" altLang="ja-JP" dirty="0"/>
            </a:b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5" name="正方形/長方形 14"/>
          <p:cNvSpPr/>
          <p:nvPr/>
        </p:nvSpPr>
        <p:spPr>
          <a:xfrm>
            <a:off x="7211255" y="2019298"/>
            <a:ext cx="3170996" cy="142875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認定技術者</a:t>
            </a:r>
          </a:p>
        </p:txBody>
      </p:sp>
      <p:sp>
        <p:nvSpPr>
          <p:cNvPr id="8" name="正方形/長方形 7"/>
          <p:cNvSpPr/>
          <p:nvPr/>
        </p:nvSpPr>
        <p:spPr>
          <a:xfrm>
            <a:off x="1847850" y="2037933"/>
            <a:ext cx="2996027" cy="141011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資格保有者</a:t>
            </a:r>
          </a:p>
        </p:txBody>
      </p:sp>
      <p:sp>
        <p:nvSpPr>
          <p:cNvPr id="13" name="正方形/長方形 12"/>
          <p:cNvSpPr/>
          <p:nvPr/>
        </p:nvSpPr>
        <p:spPr>
          <a:xfrm>
            <a:off x="7211255" y="4174367"/>
            <a:ext cx="3170996" cy="1428751"/>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latin typeface="メイリオ" panose="020B0604030504040204" pitchFamily="50" charset="-128"/>
                <a:ea typeface="メイリオ" panose="020B0604030504040204" pitchFamily="50" charset="-128"/>
              </a:rPr>
              <a:t>4~5</a:t>
            </a:r>
            <a:r>
              <a:rPr kumimoji="1" lang="ja-JP" altLang="en-US" sz="3600" dirty="0">
                <a:solidFill>
                  <a:schemeClr val="tx1"/>
                </a:solidFill>
                <a:latin typeface="メイリオ" panose="020B0604030504040204" pitchFamily="50" charset="-128"/>
                <a:ea typeface="メイリオ" panose="020B0604030504040204" pitchFamily="50" charset="-128"/>
              </a:rPr>
              <a:t>日間</a:t>
            </a:r>
          </a:p>
        </p:txBody>
      </p:sp>
      <p:sp>
        <p:nvSpPr>
          <p:cNvPr id="14" name="正方形/長方形 13"/>
          <p:cNvSpPr/>
          <p:nvPr/>
        </p:nvSpPr>
        <p:spPr>
          <a:xfrm>
            <a:off x="1847849" y="4191620"/>
            <a:ext cx="2996027" cy="141011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latin typeface="メイリオ" panose="020B0604030504040204" pitchFamily="50" charset="-128"/>
                <a:ea typeface="メイリオ" panose="020B0604030504040204" pitchFamily="50" charset="-128"/>
              </a:rPr>
              <a:t>4</a:t>
            </a:r>
            <a:r>
              <a:rPr lang="ja-JP" altLang="en-US" sz="3600" dirty="0">
                <a:solidFill>
                  <a:schemeClr val="tx1"/>
                </a:solidFill>
                <a:latin typeface="メイリオ" panose="020B0604030504040204" pitchFamily="50" charset="-128"/>
                <a:ea typeface="メイリオ" panose="020B0604030504040204" pitchFamily="50" charset="-128"/>
              </a:rPr>
              <a:t>年</a:t>
            </a:r>
            <a:r>
              <a:rPr kumimoji="1" lang="ja-JP" altLang="en-US" sz="3600" dirty="0">
                <a:solidFill>
                  <a:schemeClr val="tx1"/>
                </a:solidFill>
                <a:latin typeface="メイリオ" panose="020B0604030504040204" pitchFamily="50" charset="-128"/>
                <a:ea typeface="メイリオ" panose="020B0604030504040204" pitchFamily="50" charset="-128"/>
              </a:rPr>
              <a:t>に一回</a:t>
            </a:r>
          </a:p>
        </p:txBody>
      </p:sp>
      <p:sp>
        <p:nvSpPr>
          <p:cNvPr id="16" name="正方形/長方形 15"/>
          <p:cNvSpPr/>
          <p:nvPr/>
        </p:nvSpPr>
        <p:spPr>
          <a:xfrm>
            <a:off x="0" y="3096142"/>
            <a:ext cx="12192000" cy="1428751"/>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latin typeface="メイリオ" panose="020B0604030504040204" pitchFamily="50" charset="-128"/>
                <a:ea typeface="メイリオ" panose="020B0604030504040204" pitchFamily="50" charset="-128"/>
              </a:rPr>
              <a:t>専門的な知識なし</a:t>
            </a:r>
            <a:r>
              <a:rPr lang="ja-JP" altLang="en-US" sz="3600" dirty="0">
                <a:solidFill>
                  <a:schemeClr val="tx1"/>
                </a:solidFill>
                <a:latin typeface="メイリオ" panose="020B0604030504040204" pitchFamily="50" charset="-128"/>
                <a:ea typeface="メイリオ" panose="020B0604030504040204" pitchFamily="50" charset="-128"/>
              </a:rPr>
              <a:t>で</a:t>
            </a:r>
            <a:r>
              <a:rPr kumimoji="1" lang="ja-JP" altLang="en-US" sz="3600" dirty="0">
                <a:solidFill>
                  <a:schemeClr val="tx1"/>
                </a:solidFill>
                <a:latin typeface="メイリオ" panose="020B0604030504040204" pitchFamily="50" charset="-128"/>
                <a:ea typeface="メイリオ" panose="020B0604030504040204" pitchFamily="50" charset="-128"/>
              </a:rPr>
              <a:t>点検できるシステムの開発</a:t>
            </a:r>
          </a:p>
        </p:txBody>
      </p:sp>
    </p:spTree>
    <p:extLst>
      <p:ext uri="{BB962C8B-B14F-4D97-AF65-F5344CB8AC3E}">
        <p14:creationId xmlns:p14="http://schemas.microsoft.com/office/powerpoint/2010/main" val="320960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研究のオリジナリティ</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8" name="テキスト ボックス 7"/>
          <p:cNvSpPr txBox="1"/>
          <p:nvPr/>
        </p:nvSpPr>
        <p:spPr>
          <a:xfrm>
            <a:off x="1004473" y="1975813"/>
            <a:ext cx="3416320" cy="523220"/>
          </a:xfrm>
          <a:prstGeom prst="rect">
            <a:avLst/>
          </a:prstGeom>
          <a:noFill/>
        </p:spPr>
        <p:txBody>
          <a:bodyPr wrap="none" rtlCol="0">
            <a:spAutoFit/>
          </a:bodyPr>
          <a:lstStyle/>
          <a:p>
            <a:r>
              <a:rPr lang="ja-JP" altLang="en-US" sz="2800" dirty="0"/>
              <a:t>・天候を気にせずに</a:t>
            </a:r>
          </a:p>
        </p:txBody>
      </p:sp>
      <p:sp>
        <p:nvSpPr>
          <p:cNvPr id="10" name="テキスト ボックス 9"/>
          <p:cNvSpPr txBox="1"/>
          <p:nvPr/>
        </p:nvSpPr>
        <p:spPr>
          <a:xfrm>
            <a:off x="1004473" y="3385487"/>
            <a:ext cx="8021961" cy="523220"/>
          </a:xfrm>
          <a:prstGeom prst="rect">
            <a:avLst/>
          </a:prstGeom>
          <a:noFill/>
        </p:spPr>
        <p:txBody>
          <a:bodyPr wrap="square" rtlCol="0">
            <a:spAutoFit/>
          </a:bodyPr>
          <a:lstStyle/>
          <a:p>
            <a:r>
              <a:rPr lang="ja-JP" altLang="en-US" sz="2800" dirty="0"/>
              <a:t>・点検時に必要な細かい知識なく</a:t>
            </a:r>
          </a:p>
        </p:txBody>
      </p:sp>
      <p:sp>
        <p:nvSpPr>
          <p:cNvPr id="12" name="テキスト ボックス 11"/>
          <p:cNvSpPr txBox="1"/>
          <p:nvPr/>
        </p:nvSpPr>
        <p:spPr>
          <a:xfrm>
            <a:off x="1004473" y="2680650"/>
            <a:ext cx="1620957" cy="523220"/>
          </a:xfrm>
          <a:prstGeom prst="rect">
            <a:avLst/>
          </a:prstGeom>
          <a:noFill/>
        </p:spPr>
        <p:txBody>
          <a:bodyPr wrap="none" rtlCol="0">
            <a:spAutoFit/>
          </a:bodyPr>
          <a:lstStyle/>
          <a:p>
            <a:r>
              <a:rPr lang="ja-JP" altLang="en-US" sz="2800" dirty="0"/>
              <a:t>・誰でも</a:t>
            </a:r>
          </a:p>
        </p:txBody>
      </p:sp>
      <p:sp>
        <p:nvSpPr>
          <p:cNvPr id="13" name="テキスト ボックス 12"/>
          <p:cNvSpPr txBox="1"/>
          <p:nvPr/>
        </p:nvSpPr>
        <p:spPr>
          <a:xfrm>
            <a:off x="1004473" y="4093646"/>
            <a:ext cx="8021961" cy="523220"/>
          </a:xfrm>
          <a:prstGeom prst="rect">
            <a:avLst/>
          </a:prstGeom>
          <a:noFill/>
        </p:spPr>
        <p:txBody>
          <a:bodyPr wrap="square" rtlCol="0">
            <a:spAutoFit/>
          </a:bodyPr>
          <a:lstStyle/>
          <a:p>
            <a:r>
              <a:rPr lang="ja-JP" altLang="en-US" sz="2800" dirty="0"/>
              <a:t>・人件費をかけずに</a:t>
            </a:r>
          </a:p>
        </p:txBody>
      </p:sp>
      <p:sp>
        <p:nvSpPr>
          <p:cNvPr id="14" name="テキスト ボックス 13"/>
          <p:cNvSpPr txBox="1"/>
          <p:nvPr/>
        </p:nvSpPr>
        <p:spPr>
          <a:xfrm>
            <a:off x="1004472" y="4795161"/>
            <a:ext cx="8021961" cy="523220"/>
          </a:xfrm>
          <a:prstGeom prst="rect">
            <a:avLst/>
          </a:prstGeom>
          <a:noFill/>
        </p:spPr>
        <p:txBody>
          <a:bodyPr wrap="square" rtlCol="0">
            <a:spAutoFit/>
          </a:bodyPr>
          <a:lstStyle/>
          <a:p>
            <a:r>
              <a:rPr lang="ja-JP" altLang="en-US" sz="2800" dirty="0"/>
              <a:t>・多くの故障箇所を見つける</a:t>
            </a:r>
          </a:p>
        </p:txBody>
      </p:sp>
    </p:spTree>
    <p:extLst>
      <p:ext uri="{BB962C8B-B14F-4D97-AF65-F5344CB8AC3E}">
        <p14:creationId xmlns:p14="http://schemas.microsoft.com/office/powerpoint/2010/main" val="567180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課題</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pic>
        <p:nvPicPr>
          <p:cNvPr id="8" name="Picture 2" descr="G:\2016-08-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130" y="1507437"/>
            <a:ext cx="8302257" cy="4141682"/>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p:cNvSpPr/>
          <p:nvPr/>
        </p:nvSpPr>
        <p:spPr>
          <a:xfrm>
            <a:off x="1301732" y="5610260"/>
            <a:ext cx="9585076" cy="1221264"/>
          </a:xfrm>
          <a:prstGeom prst="rect">
            <a:avLst/>
          </a:prstGeom>
          <a:solidFill>
            <a:schemeClr val="accent1">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latin typeface="+mj-ea"/>
                <a:ea typeface="+mj-ea"/>
              </a:rPr>
              <a:t>アプリ内で</a:t>
            </a:r>
            <a:r>
              <a:rPr lang="en-US" altLang="ja-JP" sz="4800" dirty="0">
                <a:solidFill>
                  <a:schemeClr val="tx1"/>
                </a:solidFill>
                <a:latin typeface="+mj-ea"/>
                <a:ea typeface="+mj-ea"/>
              </a:rPr>
              <a:t>4</a:t>
            </a:r>
            <a:r>
              <a:rPr lang="ja-JP" altLang="en-US" sz="4800" dirty="0">
                <a:solidFill>
                  <a:schemeClr val="tx1"/>
                </a:solidFill>
                <a:latin typeface="+mj-ea"/>
                <a:ea typeface="+mj-ea"/>
              </a:rPr>
              <a:t>隅クリックで指定</a:t>
            </a:r>
            <a:endParaRPr lang="en-US" altLang="ja-JP" sz="4800" dirty="0">
              <a:solidFill>
                <a:schemeClr val="tx1"/>
              </a:solidFill>
              <a:latin typeface="+mj-ea"/>
              <a:ea typeface="+mj-ea"/>
            </a:endParaRPr>
          </a:p>
        </p:txBody>
      </p:sp>
      <p:sp>
        <p:nvSpPr>
          <p:cNvPr id="12" name="正方形/長方形 11"/>
          <p:cNvSpPr/>
          <p:nvPr/>
        </p:nvSpPr>
        <p:spPr>
          <a:xfrm>
            <a:off x="2586916" y="3434262"/>
            <a:ext cx="311426" cy="28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p:cNvSpPr/>
          <p:nvPr/>
        </p:nvSpPr>
        <p:spPr>
          <a:xfrm>
            <a:off x="3253090" y="4183416"/>
            <a:ext cx="311426" cy="28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p:cNvSpPr/>
          <p:nvPr/>
        </p:nvSpPr>
        <p:spPr>
          <a:xfrm>
            <a:off x="4689749" y="3865889"/>
            <a:ext cx="311426" cy="28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p:cNvSpPr/>
          <p:nvPr/>
        </p:nvSpPr>
        <p:spPr>
          <a:xfrm>
            <a:off x="3967732" y="3356992"/>
            <a:ext cx="311426" cy="28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p:cNvSpPr/>
          <p:nvPr/>
        </p:nvSpPr>
        <p:spPr>
          <a:xfrm>
            <a:off x="5249916" y="1844566"/>
            <a:ext cx="909145" cy="576322"/>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54289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係数による違い</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9" name="タイトル 4"/>
          <p:cNvSpPr txBox="1">
            <a:spLocks/>
          </p:cNvSpPr>
          <p:nvPr/>
        </p:nvSpPr>
        <p:spPr>
          <a:xfrm>
            <a:off x="1085850" y="5467350"/>
            <a:ext cx="10016841" cy="1137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3600" dirty="0"/>
          </a:p>
        </p:txBody>
      </p:sp>
      <p:sp>
        <p:nvSpPr>
          <p:cNvPr id="6" name="テキスト ボックス 5"/>
          <p:cNvSpPr txBox="1"/>
          <p:nvPr/>
        </p:nvSpPr>
        <p:spPr>
          <a:xfrm>
            <a:off x="968090" y="2004021"/>
            <a:ext cx="10827669" cy="5016758"/>
          </a:xfrm>
          <a:prstGeom prst="rect">
            <a:avLst/>
          </a:prstGeom>
          <a:noFill/>
        </p:spPr>
        <p:txBody>
          <a:bodyPr wrap="square" rtlCol="0">
            <a:spAutoFit/>
          </a:bodyPr>
          <a:lstStyle/>
          <a:p>
            <a:r>
              <a:rPr lang="en-US" altLang="ja-JP" sz="3200" dirty="0"/>
              <a:t>2016</a:t>
            </a:r>
            <a:r>
              <a:rPr lang="ja-JP" altLang="en-US" sz="3200" dirty="0"/>
              <a:t>年</a:t>
            </a:r>
            <a:r>
              <a:rPr lang="en-US" altLang="ja-JP" sz="3200" dirty="0"/>
              <a:t>9</a:t>
            </a:r>
            <a:r>
              <a:rPr lang="ja-JP" altLang="en-US" sz="3200" dirty="0"/>
              <a:t>月</a:t>
            </a:r>
            <a:r>
              <a:rPr lang="en-US" altLang="ja-JP" sz="3200" dirty="0"/>
              <a:t>1</a:t>
            </a:r>
            <a:r>
              <a:rPr lang="ja-JP" altLang="en-US" sz="3200" dirty="0"/>
              <a:t>日 雲あり晴れ </a:t>
            </a:r>
            <a:endParaRPr lang="en-US" altLang="ja-JP" sz="3200" dirty="0"/>
          </a:p>
          <a:p>
            <a:endParaRPr lang="en-US" altLang="ja-JP" sz="3200" dirty="0"/>
          </a:p>
          <a:p>
            <a:r>
              <a:rPr lang="en-US" altLang="ja-JP" sz="3200" dirty="0"/>
              <a:t>	</a:t>
            </a:r>
            <a:r>
              <a:rPr lang="ja-JP" altLang="en-US" sz="3200" dirty="0"/>
              <a:t>対象 </a:t>
            </a:r>
            <a:r>
              <a:rPr lang="en-US" altLang="ja-JP" sz="3200" dirty="0"/>
              <a:t>1</a:t>
            </a:r>
            <a:r>
              <a:rPr lang="ja-JP" altLang="en-US" sz="3200" dirty="0"/>
              <a:t> ： </a:t>
            </a:r>
            <a:r>
              <a:rPr lang="en-US" altLang="ja-JP" sz="3200" dirty="0"/>
              <a:t>am</a:t>
            </a:r>
            <a:r>
              <a:rPr lang="ja-JP" altLang="en-US" sz="3200" dirty="0"/>
              <a:t>  </a:t>
            </a:r>
            <a:r>
              <a:rPr lang="en-US" altLang="ja-JP" sz="3200" dirty="0"/>
              <a:t>9:00</a:t>
            </a:r>
            <a:r>
              <a:rPr lang="ja-JP" altLang="en-US" sz="3200" dirty="0"/>
              <a:t>頃</a:t>
            </a:r>
            <a:r>
              <a:rPr lang="en-US" altLang="ja-JP" sz="3200" dirty="0"/>
              <a:t>(</a:t>
            </a:r>
            <a:r>
              <a:rPr lang="ja-JP" altLang="en-US" sz="3200" dirty="0"/>
              <a:t>発電開始すぐ</a:t>
            </a:r>
            <a:r>
              <a:rPr lang="en-US" altLang="ja-JP" sz="3200" dirty="0"/>
              <a:t>)</a:t>
            </a:r>
            <a:r>
              <a:rPr lang="ja-JP" altLang="en-US" sz="3200" dirty="0"/>
              <a:t>に撮影したもの</a:t>
            </a:r>
            <a:endParaRPr lang="en-US" altLang="ja-JP" sz="3200" dirty="0"/>
          </a:p>
          <a:p>
            <a:r>
              <a:rPr lang="en-US" altLang="ja-JP" sz="3200" dirty="0"/>
              <a:t>	</a:t>
            </a:r>
          </a:p>
          <a:p>
            <a:r>
              <a:rPr lang="en-US" altLang="ja-JP" sz="3200" dirty="0"/>
              <a:t>	</a:t>
            </a:r>
            <a:r>
              <a:rPr lang="ja-JP" altLang="en-US" sz="3200" dirty="0"/>
              <a:t>対象 </a:t>
            </a:r>
            <a:r>
              <a:rPr lang="en-US" altLang="ja-JP" sz="3200" dirty="0"/>
              <a:t>2</a:t>
            </a:r>
            <a:r>
              <a:rPr lang="ja-JP" altLang="en-US" sz="3200" dirty="0"/>
              <a:t> ： </a:t>
            </a:r>
            <a:r>
              <a:rPr lang="en-US" altLang="ja-JP" sz="3200" dirty="0"/>
              <a:t>pm</a:t>
            </a:r>
            <a:r>
              <a:rPr lang="ja-JP" altLang="en-US" sz="3200" dirty="0"/>
              <a:t> </a:t>
            </a:r>
            <a:r>
              <a:rPr lang="en-US" altLang="ja-JP" sz="3200" dirty="0"/>
              <a:t>01:30</a:t>
            </a:r>
            <a:r>
              <a:rPr lang="ja-JP" altLang="en-US" sz="3200" dirty="0"/>
              <a:t>頃</a:t>
            </a:r>
            <a:r>
              <a:rPr lang="en-US" altLang="ja-JP" sz="3200" dirty="0"/>
              <a:t>(</a:t>
            </a:r>
            <a:r>
              <a:rPr lang="ja-JP" altLang="en-US" sz="3200" dirty="0"/>
              <a:t>発電量ピーク</a:t>
            </a:r>
            <a:r>
              <a:rPr lang="en-US" altLang="ja-JP" sz="3200" dirty="0"/>
              <a:t>)</a:t>
            </a:r>
            <a:r>
              <a:rPr lang="ja-JP" altLang="en-US" sz="3200" dirty="0"/>
              <a:t>に撮影したもの</a:t>
            </a:r>
            <a:endParaRPr lang="en-US" altLang="ja-JP" sz="3200" dirty="0"/>
          </a:p>
          <a:p>
            <a:endParaRPr lang="en-US" altLang="ja-JP" sz="3200" dirty="0"/>
          </a:p>
          <a:p>
            <a:r>
              <a:rPr lang="en-US" altLang="ja-JP" sz="3200" dirty="0"/>
              <a:t>	</a:t>
            </a:r>
            <a:r>
              <a:rPr lang="ja-JP" altLang="en-US" sz="3200" dirty="0"/>
              <a:t>パネル</a:t>
            </a:r>
            <a:r>
              <a:rPr lang="en-US" altLang="ja-JP" sz="3200" dirty="0"/>
              <a:t>A</a:t>
            </a:r>
            <a:r>
              <a:rPr lang="ja-JP" altLang="en-US" sz="3200" dirty="0"/>
              <a:t> </a:t>
            </a:r>
            <a:r>
              <a:rPr lang="en-US" altLang="ja-JP" sz="3200" dirty="0"/>
              <a:t>:</a:t>
            </a:r>
            <a:r>
              <a:rPr lang="ja-JP" altLang="en-US" sz="3200" dirty="0"/>
              <a:t> 一段目のパネル 撮影者に近い</a:t>
            </a:r>
            <a:endParaRPr lang="en-US" altLang="ja-JP" sz="3200" dirty="0"/>
          </a:p>
          <a:p>
            <a:endParaRPr lang="en-US" altLang="ja-JP" sz="3200" dirty="0"/>
          </a:p>
          <a:p>
            <a:r>
              <a:rPr lang="en-US" altLang="ja-JP" sz="3200" dirty="0"/>
              <a:t>	</a:t>
            </a:r>
            <a:r>
              <a:rPr lang="ja-JP" altLang="en-US" sz="3200" dirty="0"/>
              <a:t>パネル</a:t>
            </a:r>
            <a:r>
              <a:rPr lang="en-US" altLang="ja-JP" sz="3200" dirty="0"/>
              <a:t>B</a:t>
            </a:r>
            <a:r>
              <a:rPr lang="ja-JP" altLang="en-US" sz="3200" dirty="0"/>
              <a:t> </a:t>
            </a:r>
            <a:r>
              <a:rPr lang="en-US" altLang="ja-JP" sz="3200" dirty="0"/>
              <a:t>:</a:t>
            </a:r>
            <a:r>
              <a:rPr lang="ja-JP" altLang="en-US" sz="3200" dirty="0"/>
              <a:t> 二段目のパネル 撮影者から遠い</a:t>
            </a:r>
            <a:endParaRPr lang="en-US" altLang="ja-JP" sz="3200" dirty="0"/>
          </a:p>
          <a:p>
            <a:endParaRPr lang="en-US" altLang="ja-JP" sz="3200" dirty="0"/>
          </a:p>
        </p:txBody>
      </p:sp>
    </p:spTree>
    <p:extLst>
      <p:ext uri="{BB962C8B-B14F-4D97-AF65-F5344CB8AC3E}">
        <p14:creationId xmlns:p14="http://schemas.microsoft.com/office/powerpoint/2010/main" val="129060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638300" y="0"/>
            <a:ext cx="9639300" cy="2019299"/>
          </a:xfrm>
        </p:spPr>
        <p:txBody>
          <a:bodyPr>
            <a:normAutofit/>
          </a:bodyPr>
          <a:lstStyle/>
          <a:p>
            <a:pPr algn="l"/>
            <a:r>
              <a:rPr kumimoji="1" lang="ja-JP" altLang="en-US" dirty="0"/>
              <a:t>なぜサーモカメラ</a:t>
            </a:r>
            <a:br>
              <a:rPr kumimoji="1" lang="en-US" altLang="ja-JP" dirty="0"/>
            </a:b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8" name="正方形/長方形 7"/>
          <p:cNvSpPr/>
          <p:nvPr/>
        </p:nvSpPr>
        <p:spPr>
          <a:xfrm>
            <a:off x="2520710" y="1695343"/>
            <a:ext cx="7451425" cy="141011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電気的な発電量の変化で点検</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2520711" y="4281116"/>
            <a:ext cx="7451424" cy="141011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手間</a:t>
            </a:r>
            <a:r>
              <a:rPr kumimoji="1" lang="ja-JP" altLang="en-US" sz="3600" dirty="0">
                <a:solidFill>
                  <a:schemeClr val="tx1"/>
                </a:solidFill>
                <a:latin typeface="メイリオ" panose="020B0604030504040204" pitchFamily="50" charset="-128"/>
                <a:ea typeface="メイリオ" panose="020B0604030504040204" pitchFamily="50" charset="-128"/>
              </a:rPr>
              <a:t>と</a:t>
            </a:r>
            <a:r>
              <a:rPr kumimoji="1" lang="ja-JP" altLang="en-US" sz="3600" b="1" dirty="0">
                <a:solidFill>
                  <a:schemeClr val="tx1"/>
                </a:solidFill>
                <a:latin typeface="メイリオ" panose="020B0604030504040204" pitchFamily="50" charset="-128"/>
                <a:ea typeface="メイリオ" panose="020B0604030504040204" pitchFamily="50" charset="-128"/>
              </a:rPr>
              <a:t>時間</a:t>
            </a:r>
            <a:r>
              <a:rPr kumimoji="1" lang="ja-JP" altLang="en-US" sz="3600" dirty="0">
                <a:solidFill>
                  <a:schemeClr val="tx1"/>
                </a:solidFill>
                <a:latin typeface="メイリオ" panose="020B0604030504040204" pitchFamily="50" charset="-128"/>
                <a:ea typeface="メイリオ" panose="020B0604030504040204" pitchFamily="50" charset="-128"/>
              </a:rPr>
              <a:t>がかかる</a:t>
            </a:r>
          </a:p>
        </p:txBody>
      </p:sp>
      <p:sp>
        <p:nvSpPr>
          <p:cNvPr id="9" name="下矢印 8"/>
          <p:cNvSpPr/>
          <p:nvPr/>
        </p:nvSpPr>
        <p:spPr>
          <a:xfrm>
            <a:off x="5599810" y="3105459"/>
            <a:ext cx="1293223" cy="1175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438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点検に必要な知識</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59" name="正方形/長方形 58"/>
          <p:cNvSpPr/>
          <p:nvPr/>
        </p:nvSpPr>
        <p:spPr>
          <a:xfrm>
            <a:off x="1047750" y="5694702"/>
            <a:ext cx="10096500" cy="820398"/>
          </a:xfrm>
          <a:prstGeom prst="rect">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latin typeface="メイリオ" panose="020B0604030504040204" pitchFamily="50" charset="-128"/>
                <a:ea typeface="メイリオ" panose="020B0604030504040204" pitchFamily="50" charset="-128"/>
              </a:rPr>
              <a:t>ホットスポット現象</a:t>
            </a:r>
            <a:endParaRPr kumimoji="1" lang="ja-JP" altLang="en-US" sz="3600" b="1" dirty="0">
              <a:solidFill>
                <a:schemeClr val="tx1"/>
              </a:solidFill>
              <a:latin typeface="メイリオ" panose="020B0604030504040204" pitchFamily="50" charset="-128"/>
              <a:ea typeface="メイリオ" panose="020B0604030504040204" pitchFamily="50" charset="-128"/>
            </a:endParaRPr>
          </a:p>
        </p:txBody>
      </p:sp>
      <p:sp>
        <p:nvSpPr>
          <p:cNvPr id="60" name="下矢印 59"/>
          <p:cNvSpPr/>
          <p:nvPr/>
        </p:nvSpPr>
        <p:spPr>
          <a:xfrm>
            <a:off x="5663416" y="2728497"/>
            <a:ext cx="518309" cy="2929354"/>
          </a:xfrm>
          <a:prstGeom prst="downArrow">
            <a:avLst/>
          </a:prstGeom>
          <a:solidFill>
            <a:schemeClr val="accent4">
              <a:lumMod val="60000"/>
              <a:lumOff val="40000"/>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61" name="正方形/長方形 60"/>
          <p:cNvSpPr/>
          <p:nvPr/>
        </p:nvSpPr>
        <p:spPr>
          <a:xfrm>
            <a:off x="1790700" y="1927564"/>
            <a:ext cx="8553450" cy="762832"/>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経年や外部からの衝撃によって故障</a:t>
            </a:r>
          </a:p>
        </p:txBody>
      </p:sp>
      <p:sp>
        <p:nvSpPr>
          <p:cNvPr id="62" name="正方形/長方形 61"/>
          <p:cNvSpPr/>
          <p:nvPr/>
        </p:nvSpPr>
        <p:spPr>
          <a:xfrm>
            <a:off x="1790700" y="3098724"/>
            <a:ext cx="8553450" cy="762832"/>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詰まりが生じて抵抗に変わる</a:t>
            </a:r>
          </a:p>
        </p:txBody>
      </p:sp>
      <p:sp>
        <p:nvSpPr>
          <p:cNvPr id="63" name="正方形/長方形 62"/>
          <p:cNvSpPr/>
          <p:nvPr/>
        </p:nvSpPr>
        <p:spPr>
          <a:xfrm>
            <a:off x="1790700" y="4231784"/>
            <a:ext cx="8553450" cy="762832"/>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流れにくくなった電気は熱に変わり放射</a:t>
            </a:r>
          </a:p>
        </p:txBody>
      </p:sp>
    </p:spTree>
    <p:extLst>
      <p:ext uri="{BB962C8B-B14F-4D97-AF65-F5344CB8AC3E}">
        <p14:creationId xmlns:p14="http://schemas.microsoft.com/office/powerpoint/2010/main" val="418045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点検に必要な知識</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pic>
        <p:nvPicPr>
          <p:cNvPr id="55" name="図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676399"/>
            <a:ext cx="6400801" cy="4800601"/>
          </a:xfrm>
          <a:prstGeom prst="rect">
            <a:avLst/>
          </a:prstGeom>
        </p:spPr>
      </p:pic>
      <p:sp>
        <p:nvSpPr>
          <p:cNvPr id="56" name="正方形/長方形 55"/>
          <p:cNvSpPr/>
          <p:nvPr/>
        </p:nvSpPr>
        <p:spPr>
          <a:xfrm>
            <a:off x="7811988" y="4649569"/>
            <a:ext cx="792088" cy="864013"/>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正方形/長方形 56"/>
          <p:cNvSpPr/>
          <p:nvPr/>
        </p:nvSpPr>
        <p:spPr>
          <a:xfrm>
            <a:off x="3844097" y="2833699"/>
            <a:ext cx="4171950" cy="1074332"/>
          </a:xfrm>
          <a:prstGeom prst="rect">
            <a:avLst/>
          </a:prstGeom>
          <a:solidFill>
            <a:schemeClr val="accent6">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タイトル 4"/>
          <p:cNvSpPr txBox="1">
            <a:spLocks/>
          </p:cNvSpPr>
          <p:nvPr/>
        </p:nvSpPr>
        <p:spPr>
          <a:xfrm>
            <a:off x="1349552" y="3061599"/>
            <a:ext cx="9161040" cy="78187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dirty="0"/>
              <a:t>ホットスポット</a:t>
            </a:r>
          </a:p>
        </p:txBody>
      </p:sp>
    </p:spTree>
    <p:extLst>
      <p:ext uri="{BB962C8B-B14F-4D97-AF65-F5344CB8AC3E}">
        <p14:creationId xmlns:p14="http://schemas.microsoft.com/office/powerpoint/2010/main" val="294461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31532" y="2249116"/>
            <a:ext cx="12192000" cy="2316358"/>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600" dirty="0">
              <a:solidFill>
                <a:schemeClr val="tx1"/>
              </a:solidFill>
              <a:latin typeface="メイリオ" panose="020B0604030504040204" pitchFamily="50" charset="-128"/>
              <a:ea typeface="メイリオ" panose="020B0604030504040204" pitchFamily="50" charset="-128"/>
            </a:endParaRPr>
          </a:p>
        </p:txBody>
      </p:sp>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点検に必要な知識</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sp>
        <p:nvSpPr>
          <p:cNvPr id="10" name="正方形/長方形 9"/>
          <p:cNvSpPr/>
          <p:nvPr/>
        </p:nvSpPr>
        <p:spPr>
          <a:xfrm>
            <a:off x="2486178" y="1212572"/>
            <a:ext cx="7856001" cy="762832"/>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latin typeface="メイリオ" panose="020B0604030504040204" pitchFamily="50" charset="-128"/>
                <a:ea typeface="メイリオ" panose="020B0604030504040204" pitchFamily="50" charset="-128"/>
              </a:rPr>
              <a:t>カメラの角度による見え方の違い</a:t>
            </a:r>
          </a:p>
        </p:txBody>
      </p:sp>
      <p:grpSp>
        <p:nvGrpSpPr>
          <p:cNvPr id="11" name="グループ化 10"/>
          <p:cNvGrpSpPr/>
          <p:nvPr/>
        </p:nvGrpSpPr>
        <p:grpSpPr>
          <a:xfrm>
            <a:off x="970290" y="2721656"/>
            <a:ext cx="1582348" cy="1297894"/>
            <a:chOff x="2175855" y="1880135"/>
            <a:chExt cx="2745250" cy="1543426"/>
          </a:xfrm>
        </p:grpSpPr>
        <p:cxnSp>
          <p:nvCxnSpPr>
            <p:cNvPr id="12" name="直線コネクタ 11"/>
            <p:cNvCxnSpPr/>
            <p:nvPr/>
          </p:nvCxnSpPr>
          <p:spPr>
            <a:xfrm rot="629193">
              <a:off x="2175855" y="2931013"/>
              <a:ext cx="1756881" cy="492548"/>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rot="19927551">
              <a:off x="4201914" y="1880135"/>
              <a:ext cx="719191" cy="565079"/>
              <a:chOff x="10135356" y="2763748"/>
              <a:chExt cx="719191" cy="565079"/>
            </a:xfrm>
          </p:grpSpPr>
          <p:cxnSp>
            <p:nvCxnSpPr>
              <p:cNvPr id="15" name="直線コネクタ 14"/>
              <p:cNvCxnSpPr/>
              <p:nvPr/>
            </p:nvCxnSpPr>
            <p:spPr>
              <a:xfrm>
                <a:off x="10135356" y="2763748"/>
                <a:ext cx="719191" cy="174661"/>
              </a:xfrm>
              <a:prstGeom prst="line">
                <a:avLst/>
              </a:prstGeom>
            </p:spPr>
            <p:style>
              <a:lnRef idx="2">
                <a:schemeClr val="dk1"/>
              </a:lnRef>
              <a:fillRef idx="1">
                <a:schemeClr val="lt1"/>
              </a:fillRef>
              <a:effectRef idx="0">
                <a:schemeClr val="dk1"/>
              </a:effectRef>
              <a:fontRef idx="minor">
                <a:schemeClr val="dk1"/>
              </a:fontRef>
            </p:style>
          </p:cxnSp>
          <p:cxnSp>
            <p:nvCxnSpPr>
              <p:cNvPr id="16" name="直線コネクタ 15"/>
              <p:cNvCxnSpPr/>
              <p:nvPr/>
            </p:nvCxnSpPr>
            <p:spPr>
              <a:xfrm flipV="1">
                <a:off x="10279194" y="2938410"/>
                <a:ext cx="575353" cy="390417"/>
              </a:xfrm>
              <a:prstGeom prst="line">
                <a:avLst/>
              </a:prstGeom>
            </p:spPr>
            <p:style>
              <a:lnRef idx="2">
                <a:schemeClr val="dk1"/>
              </a:lnRef>
              <a:fillRef idx="1">
                <a:schemeClr val="lt1"/>
              </a:fillRef>
              <a:effectRef idx="0">
                <a:schemeClr val="dk1"/>
              </a:effectRef>
              <a:fontRef idx="minor">
                <a:schemeClr val="dk1"/>
              </a:fontRef>
            </p:style>
          </p:cxnSp>
          <p:sp>
            <p:nvSpPr>
              <p:cNvPr id="17" name="円/楕円 29"/>
              <p:cNvSpPr/>
              <p:nvPr/>
            </p:nvSpPr>
            <p:spPr>
              <a:xfrm rot="20723817">
                <a:off x="10261770" y="2800785"/>
                <a:ext cx="147862" cy="4512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8" name="円/楕円 30"/>
              <p:cNvSpPr/>
              <p:nvPr/>
            </p:nvSpPr>
            <p:spPr>
              <a:xfrm rot="20723817">
                <a:off x="10267895" y="2932217"/>
                <a:ext cx="60371" cy="21847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grpSp>
        <p:cxnSp>
          <p:nvCxnSpPr>
            <p:cNvPr id="14" name="直線矢印コネクタ 13"/>
            <p:cNvCxnSpPr>
              <a:stCxn id="18" idx="6"/>
            </p:cNvCxnSpPr>
            <p:nvPr/>
          </p:nvCxnSpPr>
          <p:spPr>
            <a:xfrm flipH="1">
              <a:off x="3962888" y="2230064"/>
              <a:ext cx="444597" cy="37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8512" y="2782152"/>
            <a:ext cx="1543793" cy="1543793"/>
          </a:xfrm>
          <a:prstGeom prst="rect">
            <a:avLst/>
          </a:prstGeom>
        </p:spPr>
      </p:pic>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9358" y="2225130"/>
            <a:ext cx="2531459" cy="2286560"/>
          </a:xfrm>
          <a:prstGeom prst="rect">
            <a:avLst/>
          </a:prstGeom>
        </p:spPr>
      </p:pic>
      <p:sp>
        <p:nvSpPr>
          <p:cNvPr id="22" name="正方形/長方形 21"/>
          <p:cNvSpPr/>
          <p:nvPr/>
        </p:nvSpPr>
        <p:spPr>
          <a:xfrm>
            <a:off x="0" y="4589460"/>
            <a:ext cx="12192000" cy="2268540"/>
          </a:xfrm>
          <a:prstGeom prst="rect">
            <a:avLst/>
          </a:prstGeom>
          <a:solidFill>
            <a:schemeClr val="accent4">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600" dirty="0">
              <a:solidFill>
                <a:schemeClr val="tx1"/>
              </a:solidFill>
              <a:latin typeface="メイリオ" panose="020B0604030504040204" pitchFamily="50" charset="-128"/>
              <a:ea typeface="メイリオ" panose="020B0604030504040204" pitchFamily="50" charset="-128"/>
            </a:endParaRPr>
          </a:p>
        </p:txBody>
      </p:sp>
      <p:grpSp>
        <p:nvGrpSpPr>
          <p:cNvPr id="26" name="グループ化 25"/>
          <p:cNvGrpSpPr/>
          <p:nvPr/>
        </p:nvGrpSpPr>
        <p:grpSpPr>
          <a:xfrm>
            <a:off x="921946" y="5421345"/>
            <a:ext cx="2156762" cy="652587"/>
            <a:chOff x="4847929" y="1919006"/>
            <a:chExt cx="2156762" cy="652587"/>
          </a:xfrm>
        </p:grpSpPr>
        <p:grpSp>
          <p:nvGrpSpPr>
            <p:cNvPr id="27" name="グループ化 26"/>
            <p:cNvGrpSpPr/>
            <p:nvPr/>
          </p:nvGrpSpPr>
          <p:grpSpPr>
            <a:xfrm>
              <a:off x="4847929" y="1919006"/>
              <a:ext cx="2156762" cy="652587"/>
              <a:chOff x="4847929" y="1919006"/>
              <a:chExt cx="2156762" cy="652587"/>
            </a:xfrm>
          </p:grpSpPr>
          <p:grpSp>
            <p:nvGrpSpPr>
              <p:cNvPr id="29" name="グループ化 28"/>
              <p:cNvGrpSpPr/>
              <p:nvPr/>
            </p:nvGrpSpPr>
            <p:grpSpPr>
              <a:xfrm>
                <a:off x="6465298" y="1919006"/>
                <a:ext cx="539393" cy="565079"/>
                <a:chOff x="10135356" y="2763748"/>
                <a:chExt cx="719191" cy="565079"/>
              </a:xfrm>
            </p:grpSpPr>
            <p:cxnSp>
              <p:nvCxnSpPr>
                <p:cNvPr id="31" name="直線コネクタ 30"/>
                <p:cNvCxnSpPr/>
                <p:nvPr/>
              </p:nvCxnSpPr>
              <p:spPr>
                <a:xfrm>
                  <a:off x="10135356" y="2763748"/>
                  <a:ext cx="719191" cy="174661"/>
                </a:xfrm>
                <a:prstGeom prst="line">
                  <a:avLst/>
                </a:prstGeom>
              </p:spPr>
              <p:style>
                <a:lnRef idx="2">
                  <a:schemeClr val="dk1"/>
                </a:lnRef>
                <a:fillRef idx="1">
                  <a:schemeClr val="lt1"/>
                </a:fillRef>
                <a:effectRef idx="0">
                  <a:schemeClr val="dk1"/>
                </a:effectRef>
                <a:fontRef idx="minor">
                  <a:schemeClr val="dk1"/>
                </a:fontRef>
              </p:style>
            </p:cxnSp>
            <p:cxnSp>
              <p:nvCxnSpPr>
                <p:cNvPr id="32" name="直線コネクタ 31"/>
                <p:cNvCxnSpPr/>
                <p:nvPr/>
              </p:nvCxnSpPr>
              <p:spPr>
                <a:xfrm flipV="1">
                  <a:off x="10279194" y="2938410"/>
                  <a:ext cx="575353" cy="390417"/>
                </a:xfrm>
                <a:prstGeom prst="line">
                  <a:avLst/>
                </a:prstGeom>
              </p:spPr>
              <p:style>
                <a:lnRef idx="2">
                  <a:schemeClr val="dk1"/>
                </a:lnRef>
                <a:fillRef idx="1">
                  <a:schemeClr val="lt1"/>
                </a:fillRef>
                <a:effectRef idx="0">
                  <a:schemeClr val="dk1"/>
                </a:effectRef>
                <a:fontRef idx="minor">
                  <a:schemeClr val="dk1"/>
                </a:fontRef>
              </p:style>
            </p:cxnSp>
            <p:sp>
              <p:nvSpPr>
                <p:cNvPr id="33" name="円/楕円 8"/>
                <p:cNvSpPr/>
                <p:nvPr/>
              </p:nvSpPr>
              <p:spPr>
                <a:xfrm rot="20723817">
                  <a:off x="10261770" y="2800785"/>
                  <a:ext cx="147862" cy="4512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34" name="円/楕円 11"/>
                <p:cNvSpPr/>
                <p:nvPr/>
              </p:nvSpPr>
              <p:spPr>
                <a:xfrm rot="20723817">
                  <a:off x="10267895" y="2932217"/>
                  <a:ext cx="60371" cy="21847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grpSp>
          <p:cxnSp>
            <p:nvCxnSpPr>
              <p:cNvPr id="30" name="直線コネクタ 29"/>
              <p:cNvCxnSpPr/>
              <p:nvPr/>
            </p:nvCxnSpPr>
            <p:spPr>
              <a:xfrm>
                <a:off x="4847929" y="2079045"/>
                <a:ext cx="1317661" cy="49254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8" name="直線矢印コネクタ 27"/>
            <p:cNvCxnSpPr>
              <a:stCxn id="34" idx="6"/>
            </p:cNvCxnSpPr>
            <p:nvPr/>
          </p:nvCxnSpPr>
          <p:spPr>
            <a:xfrm flipH="1">
              <a:off x="6205220" y="2189105"/>
              <a:ext cx="404028" cy="9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5" name="図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8512" y="4963451"/>
            <a:ext cx="1543793" cy="1568376"/>
          </a:xfrm>
          <a:prstGeom prst="rect">
            <a:avLst/>
          </a:prstGeom>
        </p:spPr>
      </p:pic>
      <p:pic>
        <p:nvPicPr>
          <p:cNvPr id="36" name="図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9358" y="4650587"/>
            <a:ext cx="2531459" cy="2231399"/>
          </a:xfrm>
          <a:prstGeom prst="rect">
            <a:avLst/>
          </a:prstGeom>
        </p:spPr>
      </p:pic>
    </p:spTree>
    <p:extLst>
      <p:ext uri="{BB962C8B-B14F-4D97-AF65-F5344CB8AC3E}">
        <p14:creationId xmlns:p14="http://schemas.microsoft.com/office/powerpoint/2010/main" val="384383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90700" y="0"/>
            <a:ext cx="9639300" cy="1267654"/>
          </a:xfrm>
        </p:spPr>
        <p:txBody>
          <a:bodyPr>
            <a:normAutofit/>
          </a:bodyPr>
          <a:lstStyle/>
          <a:p>
            <a:pPr algn="l"/>
            <a:r>
              <a:rPr lang="ja-JP" altLang="en-US" dirty="0"/>
              <a:t>点検に必要な知識</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46" y="0"/>
            <a:ext cx="1267654" cy="1267654"/>
          </a:xfrm>
          <a:prstGeom prst="rect">
            <a:avLst/>
          </a:prstGeom>
        </p:spPr>
      </p:pic>
      <p:pic>
        <p:nvPicPr>
          <p:cNvPr id="58" name="図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421" y="1753951"/>
            <a:ext cx="4665579" cy="4665579"/>
          </a:xfrm>
          <a:prstGeom prst="rect">
            <a:avLst/>
          </a:prstGeom>
        </p:spPr>
      </p:pic>
      <p:sp>
        <p:nvSpPr>
          <p:cNvPr id="8" name="正方形/長方形 7"/>
          <p:cNvSpPr/>
          <p:nvPr/>
        </p:nvSpPr>
        <p:spPr>
          <a:xfrm>
            <a:off x="800100" y="1753951"/>
            <a:ext cx="2438400" cy="1293036"/>
          </a:xfrm>
          <a:prstGeom prst="rect">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天気</a:t>
            </a:r>
          </a:p>
        </p:txBody>
      </p:sp>
      <p:sp>
        <p:nvSpPr>
          <p:cNvPr id="9" name="太陽 8"/>
          <p:cNvSpPr/>
          <p:nvPr/>
        </p:nvSpPr>
        <p:spPr>
          <a:xfrm>
            <a:off x="1082802" y="3533284"/>
            <a:ext cx="2155698" cy="1985824"/>
          </a:xfrm>
          <a:prstGeom prst="su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pic>
        <p:nvPicPr>
          <p:cNvPr id="2" name="図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0138" y="2685639"/>
            <a:ext cx="2109904" cy="2097847"/>
          </a:xfrm>
          <a:prstGeom prst="rect">
            <a:avLst/>
          </a:prstGeom>
        </p:spPr>
      </p:pic>
    </p:spTree>
    <p:extLst>
      <p:ext uri="{BB962C8B-B14F-4D97-AF65-F5344CB8AC3E}">
        <p14:creationId xmlns:p14="http://schemas.microsoft.com/office/powerpoint/2010/main" val="77129623"/>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818</Words>
  <Application>Microsoft Office PowerPoint</Application>
  <PresentationFormat>ワイド画面</PresentationFormat>
  <Paragraphs>198</Paragraphs>
  <Slides>42</Slides>
  <Notes>9</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42</vt:i4>
      </vt:variant>
    </vt:vector>
  </HeadingPairs>
  <TitlesOfParts>
    <vt:vector size="47" baseType="lpstr">
      <vt:lpstr>メイリオ</vt:lpstr>
      <vt:lpstr>游ゴシック</vt:lpstr>
      <vt:lpstr>Arial</vt:lpstr>
      <vt:lpstr>Segoe UI</vt:lpstr>
      <vt:lpstr>デザインの設定</vt:lpstr>
      <vt:lpstr>サーモグラフィを用いた 太陽電池パネルのヒートスポット検出方法の検討</vt:lpstr>
      <vt:lpstr>発表の流れ</vt:lpstr>
      <vt:lpstr>メンテナンス不要??? </vt:lpstr>
      <vt:lpstr>メンテナンス不要??? </vt:lpstr>
      <vt:lpstr>なぜサーモカメラ </vt:lpstr>
      <vt:lpstr>点検に必要な知識</vt:lpstr>
      <vt:lpstr>点検に必要な知識</vt:lpstr>
      <vt:lpstr>点検に必要な知識</vt:lpstr>
      <vt:lpstr>点検に必要な知識</vt:lpstr>
      <vt:lpstr>点検に必要な知識</vt:lpstr>
      <vt:lpstr>先行研究 点検に必要な知識</vt:lpstr>
      <vt:lpstr>研究の目標</vt:lpstr>
      <vt:lpstr>発表の流れ</vt:lpstr>
      <vt:lpstr>提案する手法 雲を消す</vt:lpstr>
      <vt:lpstr>提案する手法 雲を消す</vt:lpstr>
      <vt:lpstr>提案する手法 雲を消す</vt:lpstr>
      <vt:lpstr>提案する手法 雲を消す</vt:lpstr>
      <vt:lpstr>提案する手法 二値化</vt:lpstr>
      <vt:lpstr>提案する手法 二値化</vt:lpstr>
      <vt:lpstr>提案する手法 二値化</vt:lpstr>
      <vt:lpstr>発表の流れ</vt:lpstr>
      <vt:lpstr>結果</vt:lpstr>
      <vt:lpstr>結果</vt:lpstr>
      <vt:lpstr>結果</vt:lpstr>
      <vt:lpstr>他のパネルでの検証</vt:lpstr>
      <vt:lpstr>他のパネルでの検証</vt:lpstr>
      <vt:lpstr>他のパネルでの検証</vt:lpstr>
      <vt:lpstr>他のパネルでの検証</vt:lpstr>
      <vt:lpstr>他のパネルでの検証</vt:lpstr>
      <vt:lpstr>他のパネルでの検証</vt:lpstr>
      <vt:lpstr>他のパネルでの検証</vt:lpstr>
      <vt:lpstr>発表の流れ</vt:lpstr>
      <vt:lpstr>まとめ</vt:lpstr>
      <vt:lpstr>課題</vt:lpstr>
      <vt:lpstr>ありがとうございました。</vt:lpstr>
      <vt:lpstr>実験方法</vt:lpstr>
      <vt:lpstr>先行研究 点検に必要な知識</vt:lpstr>
      <vt:lpstr>先行研究 点検に必要な知識</vt:lpstr>
      <vt:lpstr>研究のオリジナリティ</vt:lpstr>
      <vt:lpstr>研究のオリジナリティ</vt:lpstr>
      <vt:lpstr>課題</vt:lpstr>
      <vt:lpstr>係数による違い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利穂虹希</cp:lastModifiedBy>
  <cp:revision>93</cp:revision>
  <dcterms:created xsi:type="dcterms:W3CDTF">2016-09-14T02:03:29Z</dcterms:created>
  <dcterms:modified xsi:type="dcterms:W3CDTF">2016-09-16T08:12:11Z</dcterms:modified>
</cp:coreProperties>
</file>