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80" r:id="rId4"/>
    <p:sldId id="258" r:id="rId5"/>
    <p:sldId id="259" r:id="rId6"/>
    <p:sldId id="260" r:id="rId7"/>
    <p:sldId id="261" r:id="rId8"/>
    <p:sldId id="275" r:id="rId9"/>
    <p:sldId id="262" r:id="rId10"/>
    <p:sldId id="263" r:id="rId11"/>
    <p:sldId id="276" r:id="rId12"/>
    <p:sldId id="264" r:id="rId13"/>
    <p:sldId id="274" r:id="rId14"/>
    <p:sldId id="265" r:id="rId15"/>
    <p:sldId id="278" r:id="rId16"/>
    <p:sldId id="268" r:id="rId17"/>
    <p:sldId id="277" r:id="rId18"/>
    <p:sldId id="269" r:id="rId19"/>
    <p:sldId id="270" r:id="rId20"/>
    <p:sldId id="279" r:id="rId21"/>
    <p:sldId id="271" r:id="rId22"/>
    <p:sldId id="272" r:id="rId23"/>
    <p:sldId id="273" r:id="rId24"/>
    <p:sldId id="281"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varScale="1">
        <p:scale>
          <a:sx n="74" d="100"/>
          <a:sy n="74" d="100"/>
        </p:scale>
        <p:origin x="5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AA6B013-A386-43C5-B300-C8F88A61B665}" type="datetimeFigureOut">
              <a:rPr lang="fr-FR" smtClean="0"/>
              <a:t>05/02/2023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49806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AA6B013-A386-43C5-B300-C8F88A61B665}" type="datetimeFigureOut">
              <a:rPr lang="fr-FR" smtClean="0"/>
              <a:t>05/02/2023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137814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AA6B013-A386-43C5-B300-C8F88A61B665}" type="datetimeFigureOut">
              <a:rPr lang="fr-FR" smtClean="0"/>
              <a:t>05/02/2023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73F89F-442F-400A-AB17-424F1C690364}"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3450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AA6B013-A386-43C5-B300-C8F88A61B665}" type="datetimeFigureOut">
              <a:rPr lang="fr-FR" smtClean="0"/>
              <a:t>05/02/2023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2516394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AA6B013-A386-43C5-B300-C8F88A61B665}" type="datetimeFigureOut">
              <a:rPr lang="fr-FR" smtClean="0"/>
              <a:t>05/02/2023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73F89F-442F-400A-AB17-424F1C690364}"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1466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AA6B013-A386-43C5-B300-C8F88A61B665}" type="datetimeFigureOut">
              <a:rPr lang="fr-FR" smtClean="0"/>
              <a:t>05/02/2023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192651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AA6B013-A386-43C5-B300-C8F88A61B665}" type="datetimeFigureOut">
              <a:rPr lang="fr-FR" smtClean="0"/>
              <a:t>05/02/2023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3243545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AA6B013-A386-43C5-B300-C8F88A61B665}" type="datetimeFigureOut">
              <a:rPr lang="fr-FR" smtClean="0"/>
              <a:t>05/02/2023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225642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AA6B013-A386-43C5-B300-C8F88A61B665}" type="datetimeFigureOut">
              <a:rPr lang="fr-FR" smtClean="0"/>
              <a:t>05/02/2023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58419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AA6B013-A386-43C5-B300-C8F88A61B665}" type="datetimeFigureOut">
              <a:rPr lang="fr-FR" smtClean="0"/>
              <a:t>05/02/2023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302598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AA6B013-A386-43C5-B300-C8F88A61B665}" type="datetimeFigureOut">
              <a:rPr lang="fr-FR" smtClean="0"/>
              <a:t>05/02/2023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76454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A6B013-A386-43C5-B300-C8F88A61B665}" type="datetimeFigureOut">
              <a:rPr lang="fr-FR" smtClean="0"/>
              <a:t>05/02/2023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254956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AA6B013-A386-43C5-B300-C8F88A61B665}" type="datetimeFigureOut">
              <a:rPr lang="fr-FR" smtClean="0"/>
              <a:t>05/02/2023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1852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6B013-A386-43C5-B300-C8F88A61B665}" type="datetimeFigureOut">
              <a:rPr lang="fr-FR" smtClean="0"/>
              <a:t>05/02/2023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244430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AA6B013-A386-43C5-B300-C8F88A61B665}" type="datetimeFigureOut">
              <a:rPr lang="fr-FR" smtClean="0"/>
              <a:t>05/02/2023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27895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AA6B013-A386-43C5-B300-C8F88A61B665}" type="datetimeFigureOut">
              <a:rPr lang="fr-FR" smtClean="0"/>
              <a:t>05/02/2023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73F89F-442F-400A-AB17-424F1C690364}" type="slidenum">
              <a:rPr lang="fr-FR" smtClean="0"/>
              <a:t>‹N°›</a:t>
            </a:fld>
            <a:endParaRPr lang="fr-FR"/>
          </a:p>
        </p:txBody>
      </p:sp>
    </p:spTree>
    <p:extLst>
      <p:ext uri="{BB962C8B-B14F-4D97-AF65-F5344CB8AC3E}">
        <p14:creationId xmlns:p14="http://schemas.microsoft.com/office/powerpoint/2010/main" val="92903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A6B013-A386-43C5-B300-C8F88A61B665}" type="datetimeFigureOut">
              <a:rPr lang="fr-FR" smtClean="0"/>
              <a:t>05/02/2023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973F89F-442F-400A-AB17-424F1C690364}" type="slidenum">
              <a:rPr lang="fr-FR" smtClean="0"/>
              <a:t>‹N°›</a:t>
            </a:fld>
            <a:endParaRPr lang="fr-FR"/>
          </a:p>
        </p:txBody>
      </p:sp>
    </p:spTree>
    <p:extLst>
      <p:ext uri="{BB962C8B-B14F-4D97-AF65-F5344CB8AC3E}">
        <p14:creationId xmlns:p14="http://schemas.microsoft.com/office/powerpoint/2010/main" val="1995931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1788" y="608527"/>
            <a:ext cx="9770212" cy="2262781"/>
          </a:xfrm>
        </p:spPr>
        <p:txBody>
          <a:bodyPr>
            <a:normAutofit/>
          </a:bodyPr>
          <a:lstStyle/>
          <a:p>
            <a:pPr algn="ctr"/>
            <a:r>
              <a:rPr lang="fr-FR" sz="8800" b="1" dirty="0" smtClean="0">
                <a:solidFill>
                  <a:srgbClr val="002060"/>
                </a:solidFill>
                <a:latin typeface="Andalus" panose="02020603050405020304" pitchFamily="18" charset="-78"/>
                <a:cs typeface="Andalus" panose="02020603050405020304" pitchFamily="18" charset="-78"/>
              </a:rPr>
              <a:t> </a:t>
            </a:r>
            <a:r>
              <a:rPr lang="fr-FR" sz="8800" b="1" dirty="0" err="1" smtClean="0">
                <a:solidFill>
                  <a:srgbClr val="002060"/>
                </a:solidFill>
                <a:latin typeface="Andalus" panose="02020603050405020304" pitchFamily="18" charset="-78"/>
                <a:cs typeface="Andalus" panose="02020603050405020304" pitchFamily="18" charset="-78"/>
              </a:rPr>
              <a:t>Scrum</a:t>
            </a:r>
            <a:r>
              <a:rPr lang="fr-FR" sz="8800" b="1" dirty="0" smtClean="0">
                <a:solidFill>
                  <a:srgbClr val="002060"/>
                </a:solidFill>
                <a:latin typeface="Andalus" panose="02020603050405020304" pitchFamily="18" charset="-78"/>
                <a:cs typeface="Andalus" panose="02020603050405020304" pitchFamily="18" charset="-78"/>
              </a:rPr>
              <a:t> </a:t>
            </a:r>
            <a:r>
              <a:rPr lang="fr-FR" sz="8800" b="1" dirty="0" err="1" smtClean="0">
                <a:solidFill>
                  <a:srgbClr val="002060"/>
                </a:solidFill>
                <a:latin typeface="Andalus" panose="02020603050405020304" pitchFamily="18" charset="-78"/>
                <a:cs typeface="Andalus" panose="02020603050405020304" pitchFamily="18" charset="-78"/>
              </a:rPr>
              <a:t>Method</a:t>
            </a:r>
            <a:r>
              <a:rPr lang="fr-FR" sz="8800" b="1" smtClean="0">
                <a:solidFill>
                  <a:srgbClr val="002060"/>
                </a:solidFill>
                <a:latin typeface="Andalus" panose="02020603050405020304" pitchFamily="18" charset="-78"/>
                <a:cs typeface="Andalus" panose="02020603050405020304" pitchFamily="18" charset="-78"/>
              </a:rPr>
              <a:t> </a:t>
            </a:r>
            <a:endParaRPr lang="fr-FR" sz="8800" b="1" dirty="0">
              <a:solidFill>
                <a:srgbClr val="002060"/>
              </a:solidFill>
              <a:latin typeface="Andalus" panose="02020603050405020304" pitchFamily="18" charset="-78"/>
              <a:cs typeface="Andalus" panose="02020603050405020304" pitchFamily="18" charset="-78"/>
            </a:endParaRPr>
          </a:p>
        </p:txBody>
      </p:sp>
      <p:sp>
        <p:nvSpPr>
          <p:cNvPr id="3" name="Sous-titre 2"/>
          <p:cNvSpPr>
            <a:spLocks noGrp="1"/>
          </p:cNvSpPr>
          <p:nvPr>
            <p:ph type="subTitle" idx="1"/>
          </p:nvPr>
        </p:nvSpPr>
        <p:spPr>
          <a:xfrm>
            <a:off x="5211090" y="3110405"/>
            <a:ext cx="8915399" cy="1126283"/>
          </a:xfrm>
        </p:spPr>
        <p:txBody>
          <a:bodyPr>
            <a:noAutofit/>
          </a:bodyPr>
          <a:lstStyle/>
          <a:p>
            <a:r>
              <a:rPr lang="fr-FR" sz="4400" dirty="0">
                <a:solidFill>
                  <a:schemeClr val="accent1">
                    <a:lumMod val="60000"/>
                    <a:lumOff val="40000"/>
                  </a:schemeClr>
                </a:solidFill>
                <a:latin typeface="Arial Rounded MT Bold" panose="020F0704030504030204" pitchFamily="34" charset="0"/>
              </a:rPr>
              <a:t>Made </a:t>
            </a:r>
            <a:r>
              <a:rPr lang="fr-FR" sz="4400" dirty="0" smtClean="0">
                <a:solidFill>
                  <a:schemeClr val="accent1">
                    <a:lumMod val="60000"/>
                    <a:lumOff val="40000"/>
                  </a:schemeClr>
                </a:solidFill>
                <a:latin typeface="Arial Rounded MT Bold" panose="020F0704030504030204" pitchFamily="34" charset="0"/>
              </a:rPr>
              <a:t>by :</a:t>
            </a:r>
          </a:p>
          <a:p>
            <a:pPr marL="571500" indent="-571500">
              <a:buFont typeface="Wingdings" panose="05000000000000000000" pitchFamily="2" charset="2"/>
              <a:buChar char="v"/>
            </a:pPr>
            <a:r>
              <a:rPr lang="fr-FR" sz="4400" dirty="0" smtClean="0">
                <a:solidFill>
                  <a:schemeClr val="accent1"/>
                </a:solidFill>
                <a:latin typeface="Algerian" panose="04020705040A02060702" pitchFamily="82" charset="0"/>
                <a:cs typeface="Andalus" panose="02020603050405020304" pitchFamily="18" charset="-78"/>
              </a:rPr>
              <a:t>Rihab El Arbi </a:t>
            </a:r>
          </a:p>
          <a:p>
            <a:pPr marL="571500" indent="-571500">
              <a:buFont typeface="Wingdings" panose="05000000000000000000" pitchFamily="2" charset="2"/>
              <a:buChar char="v"/>
            </a:pPr>
            <a:r>
              <a:rPr lang="fr-FR" sz="4400" dirty="0" smtClean="0">
                <a:solidFill>
                  <a:schemeClr val="accent1"/>
                </a:solidFill>
                <a:latin typeface="Algerian" panose="04020705040A02060702" pitchFamily="82" charset="0"/>
                <a:cs typeface="Andalus" panose="02020603050405020304" pitchFamily="18" charset="-78"/>
              </a:rPr>
              <a:t>Nour Ben </a:t>
            </a:r>
            <a:r>
              <a:rPr lang="fr-FR" sz="4400" dirty="0" err="1" smtClean="0">
                <a:solidFill>
                  <a:schemeClr val="accent1"/>
                </a:solidFill>
                <a:latin typeface="Algerian" panose="04020705040A02060702" pitchFamily="82" charset="0"/>
                <a:cs typeface="Andalus" panose="02020603050405020304" pitchFamily="18" charset="-78"/>
              </a:rPr>
              <a:t>Rhouma</a:t>
            </a:r>
            <a:r>
              <a:rPr lang="fr-FR" sz="4400" dirty="0" smtClean="0">
                <a:solidFill>
                  <a:schemeClr val="accent1"/>
                </a:solidFill>
                <a:latin typeface="Algerian" panose="04020705040A02060702" pitchFamily="82" charset="0"/>
                <a:cs typeface="Andalus" panose="02020603050405020304" pitchFamily="18" charset="-78"/>
              </a:rPr>
              <a:t> </a:t>
            </a:r>
          </a:p>
          <a:p>
            <a:r>
              <a:rPr lang="fr-FR" sz="4400" dirty="0" smtClean="0">
                <a:solidFill>
                  <a:schemeClr val="accent1"/>
                </a:solidFill>
                <a:latin typeface="Algerian" panose="04020705040A02060702" pitchFamily="82" charset="0"/>
                <a:cs typeface="Andalus" panose="02020603050405020304" pitchFamily="18" charset="-78"/>
              </a:rPr>
              <a:t>              IOT-2A</a:t>
            </a:r>
            <a:endParaRPr lang="fr-FR" sz="4400" dirty="0">
              <a:solidFill>
                <a:schemeClr val="accent1"/>
              </a:solidFill>
              <a:latin typeface="Algerian" panose="04020705040A02060702" pitchFamily="82" charset="0"/>
              <a:cs typeface="Andalus" panose="02020603050405020304" pitchFamily="18" charset="-78"/>
            </a:endParaRPr>
          </a:p>
        </p:txBody>
      </p:sp>
      <p:sp>
        <p:nvSpPr>
          <p:cNvPr id="4"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457200" y="457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609600" y="6096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762000" y="7620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1357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89967" y="510862"/>
            <a:ext cx="9645718" cy="3777622"/>
          </a:xfrm>
        </p:spPr>
        <p:txBody>
          <a:bodyPr>
            <a:noAutofit/>
          </a:bodyPr>
          <a:lstStyle/>
          <a:p>
            <a:pPr algn="ctr"/>
            <a:r>
              <a:rPr lang="en-US" sz="3600" b="1" dirty="0">
                <a:solidFill>
                  <a:srgbClr val="00B0F0"/>
                </a:solidFill>
              </a:rPr>
              <a:t>The Product Owner and web developments </a:t>
            </a:r>
            <a:r>
              <a:rPr lang="fr-FR" sz="3600" b="1" dirty="0" smtClean="0">
                <a:solidFill>
                  <a:srgbClr val="00B0F0"/>
                </a:solidFill>
              </a:rPr>
              <a:t>:</a:t>
            </a:r>
            <a:endParaRPr lang="fr-FR" sz="3600" b="1" dirty="0">
              <a:solidFill>
                <a:srgbClr val="00B0F0"/>
              </a:solidFill>
            </a:endParaRPr>
          </a:p>
          <a:p>
            <a:r>
              <a:rPr lang="en-US" sz="2800" b="1" dirty="0"/>
              <a:t>The Product Owner is the member of the Agile team who serves as the customer's agent</a:t>
            </a:r>
            <a:r>
              <a:rPr lang="fr-FR" sz="2800" b="1" dirty="0" smtClean="0"/>
              <a:t>.</a:t>
            </a:r>
            <a:endParaRPr lang="fr-FR" sz="2800" b="1" dirty="0"/>
          </a:p>
          <a:p>
            <a:r>
              <a:rPr lang="en-US" sz="2800" b="1" dirty="0"/>
              <a:t>He/she is responsible for working with the Scrum master and other stakeholders to define and prioritize the user stories in the team's backlog. This allows the web solution to effectively meet the priorities of the specification (functionality and performance) while maintaining technical </a:t>
            </a:r>
            <a:r>
              <a:rPr lang="en-US" sz="2800" b="1" dirty="0" smtClean="0"/>
              <a:t>integrity</a:t>
            </a:r>
            <a:r>
              <a:rPr lang="fr-FR" sz="2800" b="1" dirty="0" smtClean="0"/>
              <a:t>.</a:t>
            </a:r>
            <a:endParaRPr lang="fr-FR" sz="2800" b="1" dirty="0"/>
          </a:p>
          <a:p>
            <a:endParaRPr lang="fr-FR" sz="2800" b="1" dirty="0"/>
          </a:p>
        </p:txBody>
      </p:sp>
    </p:spTree>
    <p:extLst>
      <p:ext uri="{BB962C8B-B14F-4D97-AF65-F5344CB8AC3E}">
        <p14:creationId xmlns:p14="http://schemas.microsoft.com/office/powerpoint/2010/main" val="2678248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quality - accountabilities in Scrum | Scrum.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073" y="154547"/>
            <a:ext cx="10058400" cy="6465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649823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331635" y="394952"/>
            <a:ext cx="8915400" cy="3777622"/>
          </a:xfrm>
        </p:spPr>
        <p:txBody>
          <a:bodyPr>
            <a:noAutofit/>
          </a:bodyPr>
          <a:lstStyle/>
          <a:p>
            <a:pPr algn="ctr"/>
            <a:r>
              <a:rPr lang="en-US" sz="4000" b="1" dirty="0">
                <a:solidFill>
                  <a:srgbClr val="00B0F0"/>
                </a:solidFill>
              </a:rPr>
              <a:t>The responsibilities of the Product Owner are </a:t>
            </a:r>
            <a:r>
              <a:rPr lang="fr-FR" sz="4000" b="1" dirty="0">
                <a:solidFill>
                  <a:srgbClr val="00B0F0"/>
                </a:solidFill>
              </a:rPr>
              <a:t> :</a:t>
            </a:r>
          </a:p>
          <a:p>
            <a:r>
              <a:rPr lang="en-US" sz="2800" b="1" dirty="0"/>
              <a:t>Management and prioritization of the product backlog</a:t>
            </a:r>
            <a:r>
              <a:rPr lang="fr-FR" sz="2800" b="1" dirty="0" smtClean="0"/>
              <a:t>.</a:t>
            </a:r>
            <a:endParaRPr lang="fr-FR" sz="2800" b="1" dirty="0"/>
          </a:p>
          <a:p>
            <a:r>
              <a:rPr lang="en-US" sz="2800" b="1" dirty="0"/>
              <a:t>Translate client strategies into development tasks</a:t>
            </a:r>
            <a:r>
              <a:rPr lang="fr-FR" sz="2800" b="1" dirty="0" smtClean="0"/>
              <a:t>.</a:t>
            </a:r>
            <a:endParaRPr lang="fr-FR" sz="2800" b="1" dirty="0"/>
          </a:p>
          <a:p>
            <a:r>
              <a:rPr lang="en-US" sz="2800" b="1" dirty="0"/>
              <a:t>Analyze the market and customer needs</a:t>
            </a:r>
            <a:r>
              <a:rPr lang="fr-FR" sz="2800" b="1" dirty="0" smtClean="0"/>
              <a:t>.</a:t>
            </a:r>
            <a:endParaRPr lang="fr-FR" sz="2800" b="1" dirty="0"/>
          </a:p>
          <a:p>
            <a:r>
              <a:rPr lang="en-US" sz="2800" b="1" dirty="0"/>
              <a:t>Act as a liaison between the product and the development team</a:t>
            </a:r>
            <a:r>
              <a:rPr lang="fr-FR" sz="2800" b="1" dirty="0" smtClean="0"/>
              <a:t>.</a:t>
            </a:r>
            <a:endParaRPr lang="fr-FR" sz="2800" b="1" dirty="0"/>
          </a:p>
          <a:p>
            <a:r>
              <a:rPr lang="fr-FR" sz="2800" b="1" dirty="0" err="1"/>
              <a:t>Remain</a:t>
            </a:r>
            <a:r>
              <a:rPr lang="fr-FR" sz="2800" b="1" dirty="0"/>
              <a:t> </a:t>
            </a:r>
            <a:r>
              <a:rPr lang="fr-FR" sz="2800" b="1" dirty="0" err="1"/>
              <a:t>available</a:t>
            </a:r>
            <a:r>
              <a:rPr lang="fr-FR" sz="2800" b="1" dirty="0"/>
              <a:t> to </a:t>
            </a:r>
            <a:r>
              <a:rPr lang="fr-FR" sz="2800" b="1" dirty="0" err="1"/>
              <a:t>answer</a:t>
            </a:r>
            <a:r>
              <a:rPr lang="fr-FR" sz="2800" b="1" dirty="0"/>
              <a:t> </a:t>
            </a:r>
            <a:r>
              <a:rPr lang="fr-FR" sz="2800" b="1" dirty="0" err="1"/>
              <a:t>coders</a:t>
            </a:r>
            <a:r>
              <a:rPr lang="fr-FR" sz="2800" b="1" dirty="0"/>
              <a:t>' questions.</a:t>
            </a:r>
          </a:p>
          <a:p>
            <a:endParaRPr lang="fr-FR" sz="2800" b="1" dirty="0"/>
          </a:p>
        </p:txBody>
      </p:sp>
    </p:spTree>
    <p:extLst>
      <p:ext uri="{BB962C8B-B14F-4D97-AF65-F5344CB8AC3E}">
        <p14:creationId xmlns:p14="http://schemas.microsoft.com/office/powerpoint/2010/main" val="1604661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 5 Dos and Donts of a Product Own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0923" y="231820"/>
            <a:ext cx="9850671" cy="64780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517566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47544" y="317680"/>
            <a:ext cx="8915400" cy="3777622"/>
          </a:xfrm>
        </p:spPr>
        <p:txBody>
          <a:bodyPr>
            <a:noAutofit/>
          </a:bodyPr>
          <a:lstStyle/>
          <a:p>
            <a:pPr algn="ctr"/>
            <a:r>
              <a:rPr lang="fr-FR" sz="3200" b="1" dirty="0">
                <a:solidFill>
                  <a:srgbClr val="00B0F0"/>
                </a:solidFill>
              </a:rPr>
              <a:t>The </a:t>
            </a:r>
            <a:r>
              <a:rPr lang="fr-FR" sz="3200" b="1" dirty="0" err="1">
                <a:solidFill>
                  <a:srgbClr val="00B0F0"/>
                </a:solidFill>
              </a:rPr>
              <a:t>development</a:t>
            </a:r>
            <a:r>
              <a:rPr lang="fr-FR" sz="3200" b="1" dirty="0">
                <a:solidFill>
                  <a:srgbClr val="00B0F0"/>
                </a:solidFill>
              </a:rPr>
              <a:t> team :</a:t>
            </a:r>
          </a:p>
          <a:p>
            <a:r>
              <a:rPr lang="en-US" sz="3200" b="1" dirty="0"/>
              <a:t>The development team composed of software development engineers who provide a potentially deliverable "finished" product increment at the end of each sprint</a:t>
            </a:r>
            <a:r>
              <a:rPr lang="fr-FR" sz="3200" b="1" dirty="0" smtClean="0"/>
              <a:t>.</a:t>
            </a:r>
            <a:endParaRPr lang="fr-FR" sz="3200" b="1" dirty="0"/>
          </a:p>
          <a:p>
            <a:r>
              <a:rPr lang="en-US" sz="3200" b="1" dirty="0"/>
              <a:t>During the sprint review, a "Functional" increment is required. Generally, only the members of the development team create this increment</a:t>
            </a:r>
            <a:r>
              <a:rPr lang="fr-FR" sz="3200" b="1" dirty="0" smtClean="0"/>
              <a:t>.</a:t>
            </a:r>
            <a:endParaRPr lang="fr-FR" sz="3200" b="1" dirty="0"/>
          </a:p>
          <a:p>
            <a:endParaRPr lang="fr-FR" sz="3200" b="1" dirty="0"/>
          </a:p>
        </p:txBody>
      </p:sp>
    </p:spTree>
    <p:extLst>
      <p:ext uri="{BB962C8B-B14F-4D97-AF65-F5344CB8AC3E}">
        <p14:creationId xmlns:p14="http://schemas.microsoft.com/office/powerpoint/2010/main" val="1516927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DEAL CONCEPTION ::. Qu'est-ce que la méthodologie Scrum ? - Création sites  web et développement des applications spécifiques, site internet e-commerce  boutique en ligne SOUSSE TUNIS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257" y="283335"/>
            <a:ext cx="9826580" cy="6307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38328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14716" y="640769"/>
            <a:ext cx="11474003" cy="4351338"/>
          </a:xfrm>
        </p:spPr>
        <p:txBody>
          <a:bodyPr>
            <a:noAutofit/>
          </a:bodyPr>
          <a:lstStyle/>
          <a:p>
            <a:r>
              <a:rPr lang="en-US" sz="2800" b="1" dirty="0"/>
              <a:t>The development teams are well structured and the organization empowers them to effectively manage their own work. The result is a unique synergy that optimizes the overall effectiveness of the development team</a:t>
            </a:r>
            <a:r>
              <a:rPr lang="fr-FR" sz="2800" b="1" dirty="0" smtClean="0"/>
              <a:t>.</a:t>
            </a:r>
            <a:endParaRPr lang="fr-FR" sz="2800" b="1" dirty="0"/>
          </a:p>
          <a:p>
            <a:r>
              <a:rPr lang="en-US" sz="3200" b="1" dirty="0">
                <a:solidFill>
                  <a:schemeClr val="accent6">
                    <a:lumMod val="75000"/>
                  </a:schemeClr>
                </a:solidFill>
              </a:rPr>
              <a:t>The responsibilities of the development team are </a:t>
            </a:r>
            <a:r>
              <a:rPr lang="fr-FR" sz="3200" b="1" dirty="0">
                <a:solidFill>
                  <a:schemeClr val="accent6">
                    <a:lumMod val="75000"/>
                  </a:schemeClr>
                </a:solidFill>
              </a:rPr>
              <a:t> :</a:t>
            </a:r>
          </a:p>
          <a:p>
            <a:r>
              <a:rPr lang="fr-FR" sz="2800" b="1" dirty="0" err="1"/>
              <a:t>Prepare</a:t>
            </a:r>
            <a:r>
              <a:rPr lang="fr-FR" sz="2800" b="1" dirty="0"/>
              <a:t> the </a:t>
            </a:r>
            <a:r>
              <a:rPr lang="fr-FR" sz="2800" b="1" dirty="0" err="1"/>
              <a:t>product</a:t>
            </a:r>
            <a:r>
              <a:rPr lang="fr-FR" sz="2800" b="1" dirty="0"/>
              <a:t> </a:t>
            </a:r>
            <a:r>
              <a:rPr lang="fr-FR" sz="2800" b="1" dirty="0" err="1"/>
              <a:t>backlog</a:t>
            </a:r>
            <a:r>
              <a:rPr lang="fr-FR" sz="2800" b="1" dirty="0"/>
              <a:t>.</a:t>
            </a:r>
          </a:p>
          <a:p>
            <a:r>
              <a:rPr lang="fr-FR" sz="2800" b="1" dirty="0"/>
              <a:t>Plan the sprint.</a:t>
            </a:r>
          </a:p>
          <a:p>
            <a:r>
              <a:rPr lang="fr-FR" sz="2800" b="1" dirty="0" err="1"/>
              <a:t>Execute</a:t>
            </a:r>
            <a:r>
              <a:rPr lang="fr-FR" sz="2800" b="1" dirty="0"/>
              <a:t> the sprint.</a:t>
            </a:r>
          </a:p>
          <a:p>
            <a:r>
              <a:rPr lang="en-US" sz="2800" b="1" dirty="0"/>
              <a:t>Control the progress of sprints</a:t>
            </a:r>
            <a:r>
              <a:rPr lang="fr-FR" sz="2800" b="1" dirty="0" smtClean="0"/>
              <a:t>.</a:t>
            </a:r>
            <a:endParaRPr lang="fr-FR" sz="2800" b="1" dirty="0"/>
          </a:p>
          <a:p>
            <a:r>
              <a:rPr lang="en-US" sz="2800" b="1" dirty="0"/>
              <a:t>Adapt the product and the process</a:t>
            </a:r>
            <a:r>
              <a:rPr lang="fr-FR" sz="2800" b="1" dirty="0" smtClean="0"/>
              <a:t>.</a:t>
            </a:r>
            <a:endParaRPr lang="fr-FR" sz="2800" b="1" dirty="0"/>
          </a:p>
          <a:p>
            <a:endParaRPr lang="fr-FR" sz="2800" b="1" dirty="0"/>
          </a:p>
        </p:txBody>
      </p:sp>
    </p:spTree>
    <p:extLst>
      <p:ext uri="{BB962C8B-B14F-4D97-AF65-F5344CB8AC3E}">
        <p14:creationId xmlns:p14="http://schemas.microsoft.com/office/powerpoint/2010/main" val="3106494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Qu'est-ce que le développement logiciel Agile ? Tout ce que vous devez  savoir pour produire un meilleur code, plus rapidement - ZD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318" y="283334"/>
            <a:ext cx="9646276" cy="62591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55535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22738" y="360609"/>
            <a:ext cx="10470524" cy="6362163"/>
          </a:xfrm>
        </p:spPr>
        <p:txBody>
          <a:bodyPr>
            <a:normAutofit/>
          </a:bodyPr>
          <a:lstStyle/>
          <a:p>
            <a:r>
              <a:rPr lang="en-US" sz="3200" b="1" dirty="0">
                <a:solidFill>
                  <a:srgbClr val="00B0F0"/>
                </a:solidFill>
              </a:rPr>
              <a:t>The advantages of using the Scrum method in web development </a:t>
            </a:r>
            <a:r>
              <a:rPr lang="fr-FR" sz="3200" b="1" dirty="0" smtClean="0">
                <a:solidFill>
                  <a:srgbClr val="00B0F0"/>
                </a:solidFill>
              </a:rPr>
              <a:t>:</a:t>
            </a:r>
            <a:endParaRPr lang="fr-FR" sz="3200" b="1" dirty="0">
              <a:solidFill>
                <a:srgbClr val="00B0F0"/>
              </a:solidFill>
            </a:endParaRPr>
          </a:p>
          <a:p>
            <a:r>
              <a:rPr lang="en-US" sz="3200" b="1" dirty="0"/>
              <a:t>Using the Scrum method in software development offers the following advantages </a:t>
            </a:r>
            <a:r>
              <a:rPr lang="fr-FR" sz="3200" b="1" dirty="0" smtClean="0"/>
              <a:t>:</a:t>
            </a:r>
            <a:endParaRPr lang="fr-FR" sz="3200" b="1" dirty="0"/>
          </a:p>
          <a:p>
            <a:r>
              <a:rPr lang="fr-FR" sz="3200" b="1" dirty="0"/>
              <a:t>A </a:t>
            </a:r>
            <a:r>
              <a:rPr lang="fr-FR" sz="3200" b="1" dirty="0" err="1"/>
              <a:t>quality</a:t>
            </a:r>
            <a:r>
              <a:rPr lang="fr-FR" sz="3200" b="1" dirty="0"/>
              <a:t> </a:t>
            </a:r>
            <a:r>
              <a:rPr lang="fr-FR" sz="3200" b="1" dirty="0" err="1"/>
              <a:t>framework</a:t>
            </a:r>
            <a:r>
              <a:rPr lang="fr-FR" sz="3200" b="1" dirty="0"/>
              <a:t>.</a:t>
            </a:r>
          </a:p>
          <a:p>
            <a:r>
              <a:rPr lang="en-US" sz="3200" b="1" dirty="0"/>
              <a:t>The Scrum method ensures that the project is executed with high quality in mind. This method involves frequent testing of the web product and takes into account the owner's comments integrated into the developments</a:t>
            </a:r>
            <a:r>
              <a:rPr lang="fr-FR" sz="3200" b="1" dirty="0" smtClean="0"/>
              <a:t>.</a:t>
            </a:r>
            <a:endParaRPr lang="fr-FR" sz="3200" b="1" dirty="0"/>
          </a:p>
          <a:p>
            <a:endParaRPr lang="fr-FR" sz="3200" b="1" dirty="0"/>
          </a:p>
        </p:txBody>
      </p:sp>
    </p:spTree>
    <p:extLst>
      <p:ext uri="{BB962C8B-B14F-4D97-AF65-F5344CB8AC3E}">
        <p14:creationId xmlns:p14="http://schemas.microsoft.com/office/powerpoint/2010/main" val="493764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03601" y="536619"/>
            <a:ext cx="8915400" cy="3777622"/>
          </a:xfrm>
        </p:spPr>
        <p:txBody>
          <a:bodyPr>
            <a:noAutofit/>
          </a:bodyPr>
          <a:lstStyle/>
          <a:p>
            <a:r>
              <a:rPr lang="fr-FR" sz="3200" b="1" dirty="0" err="1">
                <a:solidFill>
                  <a:srgbClr val="00B0F0"/>
                </a:solidFill>
              </a:rPr>
              <a:t>Ensure</a:t>
            </a:r>
            <a:r>
              <a:rPr lang="fr-FR" sz="3200" b="1" dirty="0">
                <a:solidFill>
                  <a:srgbClr val="00B0F0"/>
                </a:solidFill>
              </a:rPr>
              <a:t> </a:t>
            </a:r>
            <a:r>
              <a:rPr lang="fr-FR" sz="3200" b="1" dirty="0" err="1">
                <a:solidFill>
                  <a:srgbClr val="00B0F0"/>
                </a:solidFill>
              </a:rPr>
              <a:t>customer</a:t>
            </a:r>
            <a:r>
              <a:rPr lang="fr-FR" sz="3200" b="1" dirty="0">
                <a:solidFill>
                  <a:srgbClr val="00B0F0"/>
                </a:solidFill>
              </a:rPr>
              <a:t> satisfaction :</a:t>
            </a:r>
          </a:p>
          <a:p>
            <a:r>
              <a:rPr lang="en-US" sz="3200" b="1" dirty="0"/>
              <a:t>Scrum teams focus on customer satisfaction and are fully dedicated to delivering good quality services. They are always involved with customers by taking care of their requirements, working towards a fast delivery and accepting that customer needs may change throughout the product life </a:t>
            </a:r>
            <a:r>
              <a:rPr lang="en-US" sz="3200" b="1" dirty="0" smtClean="0"/>
              <a:t>cycle</a:t>
            </a:r>
            <a:r>
              <a:rPr lang="fr-FR" sz="3200" b="1" dirty="0" smtClean="0"/>
              <a:t>.</a:t>
            </a:r>
            <a:endParaRPr lang="fr-FR" sz="3200" b="1" dirty="0"/>
          </a:p>
          <a:p>
            <a:endParaRPr lang="fr-FR" sz="2800" b="1" dirty="0"/>
          </a:p>
        </p:txBody>
      </p:sp>
    </p:spTree>
    <p:extLst>
      <p:ext uri="{BB962C8B-B14F-4D97-AF65-F5344CB8AC3E}">
        <p14:creationId xmlns:p14="http://schemas.microsoft.com/office/powerpoint/2010/main" val="853147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4136" y="19876"/>
            <a:ext cx="8911687" cy="1280890"/>
          </a:xfrm>
        </p:spPr>
        <p:txBody>
          <a:bodyPr>
            <a:noAutofit/>
          </a:bodyPr>
          <a:lstStyle/>
          <a:p>
            <a:pPr algn="ctr"/>
            <a:r>
              <a:rPr lang="en-US" sz="4800" b="1" dirty="0">
                <a:solidFill>
                  <a:srgbClr val="7030A0"/>
                </a:solidFill>
                <a:latin typeface="Algerian" panose="04020705040A02060702" pitchFamily="82" charset="0"/>
              </a:rPr>
              <a:t>What is the Scrum method </a:t>
            </a:r>
            <a:r>
              <a:rPr lang="fr-FR" sz="4800" b="1" dirty="0">
                <a:solidFill>
                  <a:srgbClr val="7030A0"/>
                </a:solidFill>
                <a:latin typeface="Algerian" panose="04020705040A02060702" pitchFamily="82" charset="0"/>
              </a:rPr>
              <a:t> ?</a:t>
            </a:r>
            <a:r>
              <a:rPr lang="fr-FR" sz="4800" dirty="0">
                <a:solidFill>
                  <a:srgbClr val="7030A0"/>
                </a:solidFill>
                <a:latin typeface="Algerian" panose="04020705040A02060702" pitchFamily="82" charset="0"/>
              </a:rPr>
              <a:t/>
            </a:r>
            <a:br>
              <a:rPr lang="fr-FR" sz="4800" dirty="0">
                <a:solidFill>
                  <a:srgbClr val="7030A0"/>
                </a:solidFill>
                <a:latin typeface="Algerian" panose="04020705040A02060702" pitchFamily="82" charset="0"/>
              </a:rPr>
            </a:br>
            <a:endParaRPr lang="fr-FR" sz="4800" dirty="0">
              <a:solidFill>
                <a:srgbClr val="7030A0"/>
              </a:solidFill>
              <a:latin typeface="Algerian" panose="04020705040A02060702" pitchFamily="82" charset="0"/>
            </a:endParaRPr>
          </a:p>
        </p:txBody>
      </p:sp>
      <p:sp>
        <p:nvSpPr>
          <p:cNvPr id="3" name="Espace réservé du contenu 2"/>
          <p:cNvSpPr>
            <a:spLocks noGrp="1"/>
          </p:cNvSpPr>
          <p:nvPr>
            <p:ph idx="1"/>
          </p:nvPr>
        </p:nvSpPr>
        <p:spPr>
          <a:xfrm>
            <a:off x="1870608" y="827746"/>
            <a:ext cx="10443133" cy="3674682"/>
          </a:xfrm>
        </p:spPr>
        <p:txBody>
          <a:bodyPr>
            <a:noAutofit/>
          </a:bodyPr>
          <a:lstStyle/>
          <a:p>
            <a:r>
              <a:rPr lang="en-US" sz="3200" b="1" dirty="0"/>
              <a:t>The Scrum method is simple. It is an agile development methodology, used in software development, based on iterative and incremental processes. The Scrum method is an adaptable, fast, flexible and efficient agile framework that is designed to deliver value to the customer throughout the development of the project. The main objective of Scrum is to satisfy the customer's needs through an environment of transparent communication, collective responsibility and continuous progress</a:t>
            </a:r>
            <a:r>
              <a:rPr lang="en-US" sz="3200" b="1" dirty="0" smtClean="0"/>
              <a:t>. </a:t>
            </a:r>
            <a:endParaRPr lang="fr-FR" sz="3200" b="1" dirty="0"/>
          </a:p>
        </p:txBody>
      </p:sp>
    </p:spTree>
    <p:extLst>
      <p:ext uri="{BB962C8B-B14F-4D97-AF65-F5344CB8AC3E}">
        <p14:creationId xmlns:p14="http://schemas.microsoft.com/office/powerpoint/2010/main" val="4207275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898225" y="450762"/>
            <a:ext cx="10008522" cy="6053070"/>
          </a:xfrm>
          <a:prstGeom prst="rect">
            <a:avLst/>
          </a:prstGeom>
          <a:ln>
            <a:noFill/>
          </a:ln>
          <a:effectLst>
            <a:softEdge rad="112500"/>
          </a:effectLst>
        </p:spPr>
      </p:pic>
    </p:spTree>
    <p:extLst>
      <p:ext uri="{BB962C8B-B14F-4D97-AF65-F5344CB8AC3E}">
        <p14:creationId xmlns:p14="http://schemas.microsoft.com/office/powerpoint/2010/main" val="2937426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4137" y="0"/>
            <a:ext cx="8911687" cy="1280890"/>
          </a:xfrm>
        </p:spPr>
        <p:txBody>
          <a:bodyPr>
            <a:noAutofit/>
          </a:bodyPr>
          <a:lstStyle/>
          <a:p>
            <a:pPr algn="ctr"/>
            <a:r>
              <a:rPr lang="fr-FR" sz="4800" b="1" dirty="0" err="1">
                <a:solidFill>
                  <a:srgbClr val="00B0F0"/>
                </a:solidFill>
              </a:rPr>
              <a:t>Fast</a:t>
            </a:r>
            <a:r>
              <a:rPr lang="fr-FR" sz="4800" b="1" dirty="0">
                <a:solidFill>
                  <a:srgbClr val="00B0F0"/>
                </a:solidFill>
              </a:rPr>
              <a:t> </a:t>
            </a:r>
            <a:r>
              <a:rPr lang="fr-FR" sz="4800" b="1" dirty="0" err="1">
                <a:solidFill>
                  <a:srgbClr val="00B0F0"/>
                </a:solidFill>
              </a:rPr>
              <a:t>deliveries</a:t>
            </a:r>
            <a:r>
              <a:rPr lang="fr-FR" sz="4800" b="1" dirty="0">
                <a:solidFill>
                  <a:srgbClr val="00B0F0"/>
                </a:solidFill>
              </a:rPr>
              <a:t> :</a:t>
            </a:r>
            <a:r>
              <a:rPr lang="fr-FR" sz="4800" dirty="0" smtClean="0">
                <a:solidFill>
                  <a:srgbClr val="00B0F0"/>
                </a:solidFill>
              </a:rPr>
              <a:t/>
            </a:r>
            <a:br>
              <a:rPr lang="fr-FR" sz="4800" dirty="0" smtClean="0">
                <a:solidFill>
                  <a:srgbClr val="00B0F0"/>
                </a:solidFill>
              </a:rPr>
            </a:br>
            <a:endParaRPr lang="fr-FR" sz="4800" dirty="0">
              <a:solidFill>
                <a:srgbClr val="00B0F0"/>
              </a:solidFill>
            </a:endParaRPr>
          </a:p>
        </p:txBody>
      </p:sp>
      <p:sp>
        <p:nvSpPr>
          <p:cNvPr id="4" name="Espace réservé du contenu 3"/>
          <p:cNvSpPr>
            <a:spLocks noGrp="1"/>
          </p:cNvSpPr>
          <p:nvPr>
            <p:ph idx="1"/>
          </p:nvPr>
        </p:nvSpPr>
        <p:spPr>
          <a:xfrm>
            <a:off x="1661374" y="759853"/>
            <a:ext cx="10161431" cy="2955799"/>
          </a:xfrm>
        </p:spPr>
        <p:txBody>
          <a:bodyPr>
            <a:noAutofit/>
          </a:bodyPr>
          <a:lstStyle/>
          <a:p>
            <a:pPr marL="0" indent="0">
              <a:buNone/>
            </a:pPr>
            <a:r>
              <a:rPr lang="en-US" sz="2800" b="1" dirty="0"/>
              <a:t>Scrum's approach ensures that products are delivered to end customers 30-40% faster than with traditional methods. The speed of delivery is in part due to the fact that project progress depends on the Scrum team's product owner, who is responsible for providing real-time details and requirements</a:t>
            </a:r>
            <a:r>
              <a:rPr lang="fr-FR" sz="2800" b="1" dirty="0" smtClean="0"/>
              <a:t>.</a:t>
            </a:r>
            <a:endParaRPr lang="fr-FR" sz="2800" b="1" dirty="0"/>
          </a:p>
          <a:p>
            <a:r>
              <a:rPr lang="en-US" sz="2800" b="1" dirty="0"/>
              <a:t>Even though the entire project is not yet complete, interim deliveries are made. High-value, high-priority requirements are delivered before lower-priority requirements</a:t>
            </a:r>
            <a:r>
              <a:rPr lang="fr-FR" sz="2800" b="1" dirty="0" smtClean="0"/>
              <a:t>.</a:t>
            </a:r>
            <a:endParaRPr lang="fr-FR" sz="2800" b="1" dirty="0"/>
          </a:p>
          <a:p>
            <a:endParaRPr lang="fr-FR" sz="2800" b="1" dirty="0"/>
          </a:p>
        </p:txBody>
      </p:sp>
    </p:spTree>
    <p:extLst>
      <p:ext uri="{BB962C8B-B14F-4D97-AF65-F5344CB8AC3E}">
        <p14:creationId xmlns:p14="http://schemas.microsoft.com/office/powerpoint/2010/main" val="535184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2562896" y="128789"/>
            <a:ext cx="8873544" cy="5473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ZoneTexte 4"/>
          <p:cNvSpPr txBox="1"/>
          <p:nvPr/>
        </p:nvSpPr>
        <p:spPr>
          <a:xfrm>
            <a:off x="2562896" y="5718220"/>
            <a:ext cx="8397025" cy="523220"/>
          </a:xfrm>
          <a:prstGeom prst="rect">
            <a:avLst/>
          </a:prstGeom>
          <a:noFill/>
        </p:spPr>
        <p:txBody>
          <a:bodyPr wrap="square" rtlCol="0">
            <a:spAutoFit/>
          </a:bodyPr>
          <a:lstStyle/>
          <a:p>
            <a:pPr algn="ctr"/>
            <a:r>
              <a:rPr lang="en-US" sz="2800" b="1" dirty="0"/>
              <a:t>The Scrum method ensures rapid results</a:t>
            </a:r>
            <a:endParaRPr lang="fr-FR" sz="2800" b="1" dirty="0"/>
          </a:p>
        </p:txBody>
      </p:sp>
    </p:spTree>
    <p:extLst>
      <p:ext uri="{BB962C8B-B14F-4D97-AF65-F5344CB8AC3E}">
        <p14:creationId xmlns:p14="http://schemas.microsoft.com/office/powerpoint/2010/main" val="3140348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31562" y="353654"/>
            <a:ext cx="8911687" cy="1280890"/>
          </a:xfrm>
        </p:spPr>
        <p:txBody>
          <a:bodyPr>
            <a:noAutofit/>
          </a:bodyPr>
          <a:lstStyle/>
          <a:p>
            <a:r>
              <a:rPr lang="en-US" sz="4000" b="1" dirty="0">
                <a:solidFill>
                  <a:srgbClr val="00B0F0"/>
                </a:solidFill>
              </a:rPr>
              <a:t>Establish a good team spirit </a:t>
            </a:r>
            <a:r>
              <a:rPr lang="fr-FR" sz="4000" b="1" dirty="0" smtClean="0">
                <a:solidFill>
                  <a:srgbClr val="00B0F0"/>
                </a:solidFill>
              </a:rPr>
              <a:t>:</a:t>
            </a:r>
            <a:r>
              <a:rPr lang="fr-FR" sz="4000" dirty="0" smtClean="0">
                <a:solidFill>
                  <a:srgbClr val="00B0F0"/>
                </a:solidFill>
              </a:rPr>
              <a:t/>
            </a:r>
            <a:br>
              <a:rPr lang="fr-FR" sz="4000" dirty="0" smtClean="0">
                <a:solidFill>
                  <a:srgbClr val="00B0F0"/>
                </a:solidFill>
              </a:rPr>
            </a:br>
            <a:endParaRPr lang="fr-FR" sz="4000" dirty="0">
              <a:solidFill>
                <a:srgbClr val="00B0F0"/>
              </a:solidFill>
            </a:endParaRPr>
          </a:p>
        </p:txBody>
      </p:sp>
      <p:sp>
        <p:nvSpPr>
          <p:cNvPr id="3" name="Espace réservé du contenu 2"/>
          <p:cNvSpPr>
            <a:spLocks noGrp="1"/>
          </p:cNvSpPr>
          <p:nvPr>
            <p:ph idx="1"/>
          </p:nvPr>
        </p:nvSpPr>
        <p:spPr>
          <a:xfrm>
            <a:off x="1842236" y="1425262"/>
            <a:ext cx="10135115" cy="3777622"/>
          </a:xfrm>
        </p:spPr>
        <p:txBody>
          <a:bodyPr>
            <a:noAutofit/>
          </a:bodyPr>
          <a:lstStyle/>
          <a:p>
            <a:r>
              <a:rPr lang="en-US" sz="3600" b="1" dirty="0"/>
              <a:t>The Scrum method improves team spirit and morale in several ways, which is important for increasing work productivity. Scrum teams are self-organizing, which means members can be innovative using their expertise. Recognition of this expertise boosts team morale</a:t>
            </a:r>
            <a:r>
              <a:rPr lang="fr-FR" sz="3600" b="1" dirty="0" smtClean="0"/>
              <a:t>.</a:t>
            </a:r>
            <a:endParaRPr lang="fr-FR" sz="3600" b="1" dirty="0"/>
          </a:p>
          <a:p>
            <a:endParaRPr lang="fr-FR" sz="3600" b="1" dirty="0"/>
          </a:p>
        </p:txBody>
      </p:sp>
    </p:spTree>
    <p:extLst>
      <p:ext uri="{BB962C8B-B14F-4D97-AF65-F5344CB8AC3E}">
        <p14:creationId xmlns:p14="http://schemas.microsoft.com/office/powerpoint/2010/main" val="1809131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16479" y="3080378"/>
            <a:ext cx="10212388" cy="3777622"/>
          </a:xfrm>
        </p:spPr>
        <p:txBody>
          <a:bodyPr>
            <a:normAutofit/>
          </a:bodyPr>
          <a:lstStyle/>
          <a:p>
            <a:r>
              <a:rPr lang="fr-FR" sz="4400" b="1" dirty="0" err="1">
                <a:latin typeface="Algerian" panose="04020705040A02060702" pitchFamily="82" charset="0"/>
              </a:rPr>
              <a:t>T</a:t>
            </a:r>
            <a:r>
              <a:rPr lang="fr-FR" sz="4400" b="1" dirty="0" err="1" smtClean="0">
                <a:latin typeface="Algerian" panose="04020705040A02060702" pitchFamily="82" charset="0"/>
              </a:rPr>
              <a:t>hank</a:t>
            </a:r>
            <a:r>
              <a:rPr lang="fr-FR" sz="4400" b="1" dirty="0" smtClean="0">
                <a:latin typeface="Algerian" panose="04020705040A02060702" pitchFamily="82" charset="0"/>
              </a:rPr>
              <a:t> </a:t>
            </a:r>
            <a:r>
              <a:rPr lang="fr-FR" sz="4400" b="1" dirty="0">
                <a:latin typeface="Algerian" panose="04020705040A02060702" pitchFamily="82" charset="0"/>
              </a:rPr>
              <a:t>Y</a:t>
            </a:r>
            <a:r>
              <a:rPr lang="fr-FR" sz="4400" b="1" dirty="0" smtClean="0">
                <a:latin typeface="Algerian" panose="04020705040A02060702" pitchFamily="82" charset="0"/>
              </a:rPr>
              <a:t>ou For </a:t>
            </a:r>
            <a:r>
              <a:rPr lang="fr-FR" sz="4400" b="1" dirty="0" err="1">
                <a:latin typeface="Algerian" panose="04020705040A02060702" pitchFamily="82" charset="0"/>
              </a:rPr>
              <a:t>Y</a:t>
            </a:r>
            <a:r>
              <a:rPr lang="fr-FR" sz="4400" b="1" dirty="0" err="1" smtClean="0">
                <a:latin typeface="Algerian" panose="04020705040A02060702" pitchFamily="82" charset="0"/>
              </a:rPr>
              <a:t>our</a:t>
            </a:r>
            <a:r>
              <a:rPr lang="fr-FR" sz="4400" b="1" dirty="0" smtClean="0">
                <a:latin typeface="Algerian" panose="04020705040A02060702" pitchFamily="82" charset="0"/>
              </a:rPr>
              <a:t> Attention !</a:t>
            </a:r>
            <a:endParaRPr lang="fr-FR" sz="4400" b="1" dirty="0">
              <a:latin typeface="Algerian" panose="04020705040A02060702" pitchFamily="82" charset="0"/>
            </a:endParaRPr>
          </a:p>
        </p:txBody>
      </p:sp>
    </p:spTree>
    <p:extLst>
      <p:ext uri="{BB962C8B-B14F-4D97-AF65-F5344CB8AC3E}">
        <p14:creationId xmlns:p14="http://schemas.microsoft.com/office/powerpoint/2010/main" val="380002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63454" y="549498"/>
            <a:ext cx="8915400" cy="3777622"/>
          </a:xfrm>
        </p:spPr>
        <p:txBody>
          <a:bodyPr>
            <a:noAutofit/>
          </a:bodyPr>
          <a:lstStyle/>
          <a:p>
            <a:r>
              <a:rPr lang="en-US" sz="2800" b="1" dirty="0"/>
              <a:t>The Scrum Method is simple. It is an agile development methodology, used in software development, based on iterative and incremental processes. The Scrum method is an adaptable, fast, flexible and efficient agile framework that is designed to deliver value to the customer throughout the development of the project. The main objective of Scrum is to satisfy the customer's needs through an environment of transparent communication, collective responsibility and continuous progress.</a:t>
            </a:r>
            <a:endParaRPr lang="fr-FR" sz="2800" b="1" dirty="0"/>
          </a:p>
          <a:p>
            <a:endParaRPr lang="fr-FR" sz="2800" dirty="0"/>
          </a:p>
        </p:txBody>
      </p:sp>
    </p:spTree>
    <p:extLst>
      <p:ext uri="{BB962C8B-B14F-4D97-AF65-F5344CB8AC3E}">
        <p14:creationId xmlns:p14="http://schemas.microsoft.com/office/powerpoint/2010/main" val="142947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09859" y="385987"/>
            <a:ext cx="9478852" cy="3717084"/>
          </a:xfrm>
        </p:spPr>
        <p:txBody>
          <a:bodyPr/>
          <a:lstStyle/>
          <a:p>
            <a:r>
              <a:rPr lang="en-US" sz="2800" b="1" dirty="0"/>
              <a:t>Development begins with a general idea of what needs to be built, by developing a prioritized list of features (product backlog) that the Product Owner wants to achieve.</a:t>
            </a:r>
            <a:endParaRPr lang="fr-FR" sz="2800" b="1" dirty="0" smtClean="0"/>
          </a:p>
          <a:p>
            <a:endParaRPr lang="fr-FR" sz="2800" dirty="0"/>
          </a:p>
          <a:p>
            <a:pPr marL="0" indent="0">
              <a:buNone/>
            </a:pPr>
            <a:r>
              <a:rPr lang="fr-FR" dirty="0" smtClean="0"/>
              <a:t/>
            </a:r>
            <a:br>
              <a:rPr lang="fr-FR" dirty="0" smtClean="0"/>
            </a:br>
            <a:endParaRPr lang="fr-FR" dirty="0"/>
          </a:p>
        </p:txBody>
      </p:sp>
      <p:sp>
        <p:nvSpPr>
          <p:cNvPr id="4" name="AutoShape 2" descr="Le fonctionnement de la méthode Scrum - image de TULEAP"/>
          <p:cNvSpPr>
            <a:spLocks noChangeAspect="1" noChangeArrowheads="1"/>
          </p:cNvSpPr>
          <p:nvPr/>
        </p:nvSpPr>
        <p:spPr bwMode="auto">
          <a:xfrm>
            <a:off x="336998" y="0"/>
            <a:ext cx="477100" cy="2603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p:cNvPicPr>
            <a:picLocks noChangeAspect="1"/>
          </p:cNvPicPr>
          <p:nvPr/>
        </p:nvPicPr>
        <p:blipFill>
          <a:blip r:embed="rId2"/>
          <a:stretch>
            <a:fillRect/>
          </a:stretch>
        </p:blipFill>
        <p:spPr>
          <a:xfrm>
            <a:off x="2744693" y="2240924"/>
            <a:ext cx="9169757" cy="4617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243533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16765" y="486223"/>
            <a:ext cx="9999978" cy="4351338"/>
          </a:xfrm>
        </p:spPr>
        <p:txBody>
          <a:bodyPr>
            <a:normAutofit/>
          </a:bodyPr>
          <a:lstStyle/>
          <a:p>
            <a:r>
              <a:rPr lang="en-US" sz="2800" b="1" dirty="0"/>
              <a:t>The Scrum method allows companies to apply the principles and values of the agile manifesto to tackle complex projects - if the agile manifesto represents the "what", the Scrum method represents the "how".</a:t>
            </a:r>
            <a:endParaRPr lang="fr-FR" sz="2800" b="1" dirty="0"/>
          </a:p>
        </p:txBody>
      </p:sp>
      <p:pic>
        <p:nvPicPr>
          <p:cNvPr id="2" name="Image 1"/>
          <p:cNvPicPr>
            <a:picLocks noChangeAspect="1"/>
          </p:cNvPicPr>
          <p:nvPr/>
        </p:nvPicPr>
        <p:blipFill>
          <a:blip r:embed="rId2"/>
          <a:stretch>
            <a:fillRect/>
          </a:stretch>
        </p:blipFill>
        <p:spPr>
          <a:xfrm>
            <a:off x="2601531" y="2421228"/>
            <a:ext cx="9453093" cy="4248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34226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7284" y="280160"/>
            <a:ext cx="10251583" cy="4351338"/>
          </a:xfrm>
        </p:spPr>
        <p:txBody>
          <a:bodyPr>
            <a:noAutofit/>
          </a:bodyPr>
          <a:lstStyle/>
          <a:p>
            <a:r>
              <a:rPr lang="en-US" sz="3600" b="1" dirty="0">
                <a:solidFill>
                  <a:srgbClr val="7030A0"/>
                </a:solidFill>
              </a:rPr>
              <a:t>The Scrum master and web developments </a:t>
            </a:r>
            <a:r>
              <a:rPr lang="en-US" sz="3600" b="1" dirty="0" smtClean="0">
                <a:solidFill>
                  <a:srgbClr val="7030A0"/>
                </a:solidFill>
              </a:rPr>
              <a:t>:</a:t>
            </a:r>
          </a:p>
          <a:p>
            <a:r>
              <a:rPr lang="fr-FR" sz="3200" b="1" dirty="0">
                <a:solidFill>
                  <a:srgbClr val="0070C0"/>
                </a:solidFill>
              </a:rPr>
              <a:t>The </a:t>
            </a:r>
            <a:r>
              <a:rPr lang="fr-FR" sz="3200" b="1" dirty="0" err="1">
                <a:solidFill>
                  <a:srgbClr val="0070C0"/>
                </a:solidFill>
              </a:rPr>
              <a:t>Scrum</a:t>
            </a:r>
            <a:r>
              <a:rPr lang="fr-FR" sz="3200" b="1" dirty="0">
                <a:solidFill>
                  <a:srgbClr val="0070C0"/>
                </a:solidFill>
              </a:rPr>
              <a:t> Master must</a:t>
            </a:r>
            <a:r>
              <a:rPr lang="fr-FR" sz="3200" b="1" dirty="0" smtClean="0">
                <a:solidFill>
                  <a:srgbClr val="0070C0"/>
                </a:solidFill>
              </a:rPr>
              <a:t>:</a:t>
            </a:r>
          </a:p>
          <a:p>
            <a:r>
              <a:rPr lang="fr-FR" sz="2800" b="1" dirty="0"/>
              <a:t>manage the </a:t>
            </a:r>
            <a:r>
              <a:rPr lang="fr-FR" sz="2800" b="1" dirty="0" err="1"/>
              <a:t>development</a:t>
            </a:r>
            <a:r>
              <a:rPr lang="fr-FR" sz="2800" b="1" dirty="0"/>
              <a:t> </a:t>
            </a:r>
            <a:r>
              <a:rPr lang="fr-FR" sz="2800" b="1" dirty="0" err="1"/>
              <a:t>organization</a:t>
            </a:r>
            <a:r>
              <a:rPr lang="fr-FR" sz="2800" b="1" dirty="0"/>
              <a:t> .</a:t>
            </a:r>
            <a:endParaRPr lang="fr-FR" sz="2800" b="1" dirty="0" smtClean="0"/>
          </a:p>
          <a:p>
            <a:r>
              <a:rPr lang="en-US" sz="2800" b="1" dirty="0"/>
              <a:t>Lead, train and coach the organization in its adoption and application of </a:t>
            </a:r>
            <a:r>
              <a:rPr lang="en-US" sz="2800" b="1" dirty="0" smtClean="0"/>
              <a:t>Scrum</a:t>
            </a:r>
            <a:r>
              <a:rPr lang="fr-FR" sz="2800" b="1" dirty="0" smtClean="0"/>
              <a:t>.</a:t>
            </a:r>
          </a:p>
          <a:p>
            <a:r>
              <a:rPr lang="en-US" sz="2800" b="1" dirty="0"/>
              <a:t>Plan and advise on the implementation of Scrum within the organization</a:t>
            </a:r>
            <a:r>
              <a:rPr lang="fr-FR" sz="2800" b="1" dirty="0" smtClean="0"/>
              <a:t>.</a:t>
            </a:r>
          </a:p>
          <a:p>
            <a:r>
              <a:rPr lang="en-US" sz="2800" b="1" dirty="0"/>
              <a:t>help employees and stakeholders understand and adopt an empirical approach to complex work</a:t>
            </a:r>
            <a:r>
              <a:rPr lang="fr-FR" sz="2800" b="1" dirty="0" smtClean="0"/>
              <a:t>.</a:t>
            </a:r>
          </a:p>
          <a:p>
            <a:r>
              <a:rPr lang="en-US" sz="2800" b="1" dirty="0" smtClean="0"/>
              <a:t>Eliminate </a:t>
            </a:r>
            <a:r>
              <a:rPr lang="en-US" sz="2800" b="1" dirty="0"/>
              <a:t>barriers between stakeholders and Scrum teams.</a:t>
            </a:r>
            <a:endParaRPr lang="fr-FR" sz="2800" b="1" dirty="0"/>
          </a:p>
        </p:txBody>
      </p:sp>
    </p:spTree>
    <p:extLst>
      <p:ext uri="{BB962C8B-B14F-4D97-AF65-F5344CB8AC3E}">
        <p14:creationId xmlns:p14="http://schemas.microsoft.com/office/powerpoint/2010/main" val="2496148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048299" y="353653"/>
            <a:ext cx="8915400" cy="3777622"/>
          </a:xfrm>
        </p:spPr>
        <p:txBody>
          <a:bodyPr>
            <a:noAutofit/>
          </a:bodyPr>
          <a:lstStyle/>
          <a:p>
            <a:r>
              <a:rPr lang="en-US" sz="2800" b="1" dirty="0"/>
              <a:t>The Scrum Master keeps incoming disruptions away from the team. This helps the team to maintain its stability</a:t>
            </a:r>
            <a:r>
              <a:rPr lang="fr-FR" sz="2800" b="1" dirty="0" smtClean="0"/>
              <a:t>.</a:t>
            </a:r>
            <a:endParaRPr lang="fr-FR" sz="2800" b="1" dirty="0"/>
          </a:p>
          <a:p>
            <a:r>
              <a:rPr lang="en-US" sz="2800" b="1" dirty="0">
                <a:solidFill>
                  <a:schemeClr val="accent6">
                    <a:lumMod val="75000"/>
                  </a:schemeClr>
                </a:solidFill>
              </a:rPr>
              <a:t>The Scrum master plays a role with all stakeholders</a:t>
            </a:r>
            <a:r>
              <a:rPr lang="en-US" sz="2800" b="1" dirty="0" smtClean="0">
                <a:solidFill>
                  <a:schemeClr val="accent6">
                    <a:lumMod val="75000"/>
                  </a:schemeClr>
                </a:solidFill>
              </a:rPr>
              <a:t>:</a:t>
            </a:r>
          </a:p>
          <a:p>
            <a:r>
              <a:rPr lang="en-US" sz="2800" b="1" dirty="0"/>
              <a:t>Interactions between the Scrum Master and the development </a:t>
            </a:r>
            <a:r>
              <a:rPr lang="en-US" sz="2800" b="1" dirty="0" smtClean="0"/>
              <a:t>team.</a:t>
            </a:r>
          </a:p>
          <a:p>
            <a:r>
              <a:rPr lang="fr-FR" sz="2800" b="1" dirty="0"/>
              <a:t>Supervise team </a:t>
            </a:r>
            <a:r>
              <a:rPr lang="fr-FR" sz="2800" b="1" dirty="0" err="1"/>
              <a:t>members</a:t>
            </a:r>
            <a:r>
              <a:rPr lang="fr-FR" sz="2800" b="1" dirty="0"/>
              <a:t>.</a:t>
            </a:r>
          </a:p>
          <a:p>
            <a:r>
              <a:rPr lang="en-US" sz="2800" b="1" dirty="0"/>
              <a:t>Help the Scrum team focus on creating high-value increments that meet end-user expectations</a:t>
            </a:r>
            <a:r>
              <a:rPr lang="fr-FR" sz="2800" b="1" dirty="0" smtClean="0"/>
              <a:t>.</a:t>
            </a:r>
            <a:endParaRPr lang="fr-FR" sz="2800" b="1" dirty="0"/>
          </a:p>
          <a:p>
            <a:r>
              <a:rPr lang="en-US" sz="2800" b="1" dirty="0"/>
              <a:t>Ensure that all events take place and meet deadlines</a:t>
            </a:r>
            <a:r>
              <a:rPr lang="fr-FR" sz="2800" b="1" dirty="0" smtClean="0"/>
              <a:t>.</a:t>
            </a:r>
            <a:endParaRPr lang="fr-FR" sz="2800" b="1" dirty="0"/>
          </a:p>
          <a:p>
            <a:endParaRPr lang="fr-FR" sz="2800" b="1" dirty="0"/>
          </a:p>
        </p:txBody>
      </p:sp>
    </p:spTree>
    <p:extLst>
      <p:ext uri="{BB962C8B-B14F-4D97-AF65-F5344CB8AC3E}">
        <p14:creationId xmlns:p14="http://schemas.microsoft.com/office/powerpoint/2010/main" val="681848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a Scrum Master | PSM Certification | K21 Academ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9530" y="278296"/>
            <a:ext cx="10336696" cy="63477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823824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254362" y="356316"/>
            <a:ext cx="9632838" cy="3777622"/>
          </a:xfrm>
        </p:spPr>
        <p:txBody>
          <a:bodyPr>
            <a:noAutofit/>
          </a:bodyPr>
          <a:lstStyle/>
          <a:p>
            <a:pPr algn="ctr"/>
            <a:r>
              <a:rPr lang="en-US" sz="3600" b="1" dirty="0">
                <a:solidFill>
                  <a:srgbClr val="00B0F0"/>
                </a:solidFill>
              </a:rPr>
              <a:t>Interactions between the Scrum Master and the Product Owner </a:t>
            </a:r>
            <a:r>
              <a:rPr lang="fr-FR" sz="3600" b="1" dirty="0" smtClean="0">
                <a:solidFill>
                  <a:srgbClr val="00B0F0"/>
                </a:solidFill>
              </a:rPr>
              <a:t>:</a:t>
            </a:r>
            <a:endParaRPr lang="fr-FR" sz="3600" b="1" dirty="0">
              <a:solidFill>
                <a:srgbClr val="00B0F0"/>
              </a:solidFill>
            </a:endParaRPr>
          </a:p>
          <a:p>
            <a:r>
              <a:rPr lang="en-US" sz="3200" b="1" dirty="0"/>
              <a:t>Assist in finding techniques to effectively define the product goal and manage the product backlog</a:t>
            </a:r>
            <a:r>
              <a:rPr lang="en-US" sz="3200" b="1" dirty="0" smtClean="0"/>
              <a:t>.</a:t>
            </a:r>
          </a:p>
          <a:p>
            <a:r>
              <a:rPr lang="en-US" sz="3200" b="1" dirty="0"/>
              <a:t>Assist with empirical product planning in a complex environment</a:t>
            </a:r>
            <a:r>
              <a:rPr lang="en-US" sz="3200" b="1" dirty="0" smtClean="0"/>
              <a:t>.</a:t>
            </a:r>
          </a:p>
          <a:p>
            <a:r>
              <a:rPr lang="en-US" sz="3200" b="1" dirty="0"/>
              <a:t>Facilitate collaboration with stakeholders as needed</a:t>
            </a:r>
            <a:r>
              <a:rPr lang="fr-FR" sz="3200" b="1" dirty="0" smtClean="0"/>
              <a:t>.</a:t>
            </a:r>
            <a:endParaRPr lang="fr-FR" sz="3200" b="1" dirty="0"/>
          </a:p>
          <a:p>
            <a:endParaRPr lang="fr-FR" sz="3200" b="1" dirty="0"/>
          </a:p>
        </p:txBody>
      </p:sp>
    </p:spTree>
    <p:extLst>
      <p:ext uri="{BB962C8B-B14F-4D97-AF65-F5344CB8AC3E}">
        <p14:creationId xmlns:p14="http://schemas.microsoft.com/office/powerpoint/2010/main" val="1465160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253</TotalTime>
  <Words>850</Words>
  <Application>Microsoft Office PowerPoint</Application>
  <PresentationFormat>Grand écran</PresentationFormat>
  <Paragraphs>61</Paragraphs>
  <Slides>24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Algerian</vt:lpstr>
      <vt:lpstr>Andalus</vt:lpstr>
      <vt:lpstr>Arial</vt:lpstr>
      <vt:lpstr>Arial Rounded MT Bold</vt:lpstr>
      <vt:lpstr>Century Gothic</vt:lpstr>
      <vt:lpstr>Wingdings</vt:lpstr>
      <vt:lpstr>Wingdings 3</vt:lpstr>
      <vt:lpstr>Brin</vt:lpstr>
      <vt:lpstr> Scrum Method </vt:lpstr>
      <vt:lpstr>What is the Scrum method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Fast deliveries : </vt:lpstr>
      <vt:lpstr>Présentation PowerPoint</vt:lpstr>
      <vt:lpstr>Establish a good team spirit :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62</cp:revision>
  <dcterms:created xsi:type="dcterms:W3CDTF">2023-02-01T15:01:03Z</dcterms:created>
  <dcterms:modified xsi:type="dcterms:W3CDTF">2023-02-05T20:00:40Z</dcterms:modified>
</cp:coreProperties>
</file>