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119">
  <p:sldMasterIdLst>
    <p:sldMasterId id="2147483648" r:id="rId1"/>
  </p:sldMasterIdLst>
  <p:notesMasterIdLst>
    <p:notesMasterId r:id="rId33"/>
  </p:notesMasterIdLst>
  <p:sldIdLst>
    <p:sldId id="472" r:id="rId2"/>
    <p:sldId id="385" r:id="rId3"/>
    <p:sldId id="411" r:id="rId4"/>
    <p:sldId id="410" r:id="rId5"/>
    <p:sldId id="406" r:id="rId6"/>
    <p:sldId id="412" r:id="rId7"/>
    <p:sldId id="413" r:id="rId8"/>
    <p:sldId id="418" r:id="rId9"/>
    <p:sldId id="407" r:id="rId10"/>
    <p:sldId id="421" r:id="rId11"/>
    <p:sldId id="408" r:id="rId12"/>
    <p:sldId id="422" r:id="rId13"/>
    <p:sldId id="424" r:id="rId14"/>
    <p:sldId id="507" r:id="rId15"/>
    <p:sldId id="426" r:id="rId16"/>
    <p:sldId id="427" r:id="rId17"/>
    <p:sldId id="428" r:id="rId18"/>
    <p:sldId id="425" r:id="rId19"/>
    <p:sldId id="429" r:id="rId20"/>
    <p:sldId id="440" r:id="rId21"/>
    <p:sldId id="437" r:id="rId22"/>
    <p:sldId id="445" r:id="rId23"/>
    <p:sldId id="446" r:id="rId24"/>
    <p:sldId id="447" r:id="rId25"/>
    <p:sldId id="450" r:id="rId26"/>
    <p:sldId id="449" r:id="rId27"/>
    <p:sldId id="451" r:id="rId28"/>
    <p:sldId id="452" r:id="rId29"/>
    <p:sldId id="453" r:id="rId30"/>
    <p:sldId id="455" r:id="rId31"/>
    <p:sldId id="454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F1D308-B70E-4B14-94B6-661D7F5339A8}" type="datetimeFigureOut">
              <a:rPr lang="en-US" smtClean="0"/>
              <a:t>9/20/2025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A2D9F9-2100-4F87-A382-532E62480A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47470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5F9C7B-93FA-BB16-3FCF-1B1D8C8E67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69D06D-C67F-2878-FFC1-247FF03049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CAC8C6-0767-8815-6AE4-859A8ACEFF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7B2D76-E13C-4353-AF88-24E1ACB9894A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9E6DDC-EF2C-7687-3703-05DDB891B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93F89C-97B4-67CF-D1E7-0E3DF6FBD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7232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A1B267-B2FA-9031-1C44-A5807F5E8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86D6B30-DA11-E6B6-A8EF-7512041CB4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A7EC55-7FD5-E04D-E633-831155D491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9E22AB-BA77-491F-BAAE-926AFF9A04D8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599AD0-D0CC-1E81-2D69-DB210495B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41466D-7930-ECC3-D31A-008EDEE99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444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3BFAE-7DB7-F32D-4795-67FE8E0FED3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B73554-EB98-7837-A2D2-0A28371427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17F308-F34E-319C-7E1A-8CFBC8527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05F6DD-A8AF-4B55-8791-287DDD12611D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621DE5-76F5-37E5-62E6-DD6BE46421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690E47-912B-316D-FC8F-60D3844B31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29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8EE50F-710A-1B66-8C4C-1FE29AFAA8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7B8D82-8765-3C26-60A6-74947618E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675B00-7E84-9E31-68B5-EBFBDD374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5362D2-50D1-4E67-A9CB-3648BE66D758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DF0EF3-6BF4-1565-E305-6279620B13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0B59F4-37DB-4602-907A-C539D7ED5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77471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66E3CF-3CD9-87F1-7424-B3D45EF2A1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2E52E6-DE38-3D60-25B1-1743D7761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FCFA31-0718-C71A-152E-062183CAFE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19883-ECF9-42CD-84E3-3D5721698C73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635C05-DE54-BA29-9429-6BB5B299AF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F7C74F-5894-56E1-40BB-99FD24846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771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F22097-E102-E214-8F86-EC7A5B76C7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95D5CD-80C1-62BA-1292-03205A093D3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B96A2C-187D-927B-5101-D0A2EDCB11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D5E17E-BB5F-3F4D-DDDC-908B04E28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8A18EA-4261-4196-93E8-3A5A6938B44E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04BAEF-6E56-4FCF-29DE-C768C9DAB1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A8A2928-AAC7-5C7B-3927-5AA351766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6613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1F2D2-89C6-DB15-6E22-ED14FB46B9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02FA76-CDEE-727C-7668-FE6941235B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402EB3-4A36-4926-8B0A-1EB7CD55EA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CECC67-9EB9-5164-E4D7-462B3557765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AABC0C7-1E92-2144-2D1F-F21DBDD0BF2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BCACD5-4BB4-A2B1-8371-212C2A2C7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F24D53-E8D2-492C-844A-5492F60343AE}" type="datetime1">
              <a:rPr lang="en-US" smtClean="0"/>
              <a:t>9/20/2025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B85553-CBA7-F6A6-E587-F4E2E3D55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6AC43E-148E-6DB6-EA53-F4BDDB2278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66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DFDAB-8257-5D3E-2022-942705099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01595DA-2092-315C-11C8-EDFB17746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83DE90-9AC6-47E7-86FE-967D6DACF4D8}" type="datetime1">
              <a:rPr lang="en-US" smtClean="0"/>
              <a:t>9/20/2025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9C81F3-B3C7-20FB-4B0F-AC379D69F0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A6C37C7-1604-F29C-DB55-2ED1B6CA82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1332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F3D2FAD-AA96-F96C-A175-46649B955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7829-11DE-4C7E-BE0E-F5A61BBB4CC4}" type="datetime1">
              <a:rPr lang="en-US" smtClean="0"/>
              <a:t>9/20/2025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69DD054-F0A3-FBAA-2299-54E5BD135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FDB4AB3-C0F4-C03C-B104-CEC429B560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197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4822C-F65B-444D-79C9-63F6923A42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4B27-9B2A-19D4-BC88-E4055BD14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537796-310F-DD73-0D83-88E1C1AB4E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842535-4158-C51B-D38F-202649972C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CF56A-AE5F-4BA9-BD7A-D2E10F7710E4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8D1F9F-33F8-9ABA-DA3B-D48DBDBDE0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FC877A-430E-EF77-711A-C27DFA1C7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00059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5FDCA9-D1DE-8540-4D4D-7DACF894DF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E4ECCA6-2341-703F-25D4-97D2A9E7C76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0583D2-E0AE-D76A-8AB3-FB62490DDF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5F61F6-05CE-0F57-27AD-050DB4DDE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70F2A3-18E7-4A1F-8339-3AEF0CF1B59C}" type="datetime1">
              <a:rPr lang="en-US" smtClean="0"/>
              <a:t>9/20/2025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A46C1D-E71B-21CD-A98E-640441546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918597-201A-151F-B880-CBA58ED627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707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DB769B3-8C6D-B3D4-00B6-335FAFBD4F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EEC1DD-1E14-A567-8DFF-D35B47E7B7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D5507E-3EB7-A9DC-5816-45B8370969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0C88E2-DFAB-4F77-B261-9C68A79B80DC}" type="datetime1">
              <a:rPr lang="en-US" smtClean="0"/>
              <a:t>9/20/2025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AE6F17-A62B-9820-602E-D514DDABAAA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ACD8F8-8E75-E7B0-890B-E5B8AF84D0A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F0314C-3119-4751-843D-AF2DCE992F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8118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FFE1-2609-443D-AA97-E082469C3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RESULTS &amp; ANALYSIS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67926-9337-C65C-7D9C-FB87F6C2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2526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9AF31F-766C-4F1F-BA51-8884B41F3A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746091BC-716C-4A35-B23F-33D7D001B9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208694"/>
              </p:ext>
            </p:extLst>
          </p:nvPr>
        </p:nvGraphicFramePr>
        <p:xfrm>
          <a:off x="4223977" y="1931852"/>
          <a:ext cx="4807481" cy="4607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257">
                  <a:extLst>
                    <a:ext uri="{9D8B030D-6E8A-4147-A177-3AD203B41FA5}">
                      <a16:colId xmlns:a16="http://schemas.microsoft.com/office/drawing/2014/main" val="3106097901"/>
                    </a:ext>
                  </a:extLst>
                </a:gridCol>
                <a:gridCol w="984738">
                  <a:extLst>
                    <a:ext uri="{9D8B030D-6E8A-4147-A177-3AD203B41FA5}">
                      <a16:colId xmlns:a16="http://schemas.microsoft.com/office/drawing/2014/main" val="2720213660"/>
                    </a:ext>
                  </a:extLst>
                </a:gridCol>
                <a:gridCol w="1026942">
                  <a:extLst>
                    <a:ext uri="{9D8B030D-6E8A-4147-A177-3AD203B41FA5}">
                      <a16:colId xmlns:a16="http://schemas.microsoft.com/office/drawing/2014/main" val="87177015"/>
                    </a:ext>
                  </a:extLst>
                </a:gridCol>
                <a:gridCol w="1012873">
                  <a:extLst>
                    <a:ext uri="{9D8B030D-6E8A-4147-A177-3AD203B41FA5}">
                      <a16:colId xmlns:a16="http://schemas.microsoft.com/office/drawing/2014/main" val="1135297561"/>
                    </a:ext>
                  </a:extLst>
                </a:gridCol>
                <a:gridCol w="970671">
                  <a:extLst>
                    <a:ext uri="{9D8B030D-6E8A-4147-A177-3AD203B41FA5}">
                      <a16:colId xmlns:a16="http://schemas.microsoft.com/office/drawing/2014/main" val="1027692377"/>
                    </a:ext>
                  </a:extLst>
                </a:gridCol>
              </a:tblGrid>
              <a:tr h="592104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Test/Dice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Test/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</a:rPr>
                        <a:t>IoU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solidFill>
                            <a:schemeClr val="tx1"/>
                          </a:solidFill>
                          <a:effectLst/>
                        </a:rPr>
                        <a:t>Valid/Dice</a:t>
                      </a:r>
                      <a:endParaRPr lang="en-US" sz="2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solidFill>
                            <a:schemeClr val="tx1"/>
                          </a:solidFill>
                          <a:effectLst/>
                        </a:rPr>
                        <a:t>Valid/ </a:t>
                      </a:r>
                      <a:r>
                        <a:rPr lang="en-US" sz="1600" kern="1200" dirty="0" err="1">
                          <a:solidFill>
                            <a:schemeClr val="tx1"/>
                          </a:solidFill>
                          <a:effectLst/>
                        </a:rPr>
                        <a:t>IoU</a:t>
                      </a:r>
                      <a:endParaRPr lang="en-US" sz="2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0438073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Model 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0.5383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0.3683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0.4794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0.3153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14563264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0.2509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0.1435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0.2231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0.1256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4203690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Model 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0.2182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0.1225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0.1880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0.1037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4155403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0.1882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0.1039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0.2157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0.1209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8904043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0.1309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0.0700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0.1093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0.0578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24788177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0.1119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0.0592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0.1034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0.0545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1226677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0.1203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0.0640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0.1085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0.0573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9083254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0.2134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0.1195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0.1525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0.0825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3823058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0.2266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0.1278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0.1959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0.1086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7880369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0.1858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0.1024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0.1610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0.0876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1602617"/>
                  </a:ext>
                </a:extLst>
              </a:tr>
              <a:tr h="364996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Model 11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0.1223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0.0651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0.1311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0.0702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18813881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B1DB5871-59BC-40E4-A54A-2B11E38F8809}"/>
              </a:ext>
            </a:extLst>
          </p:cNvPr>
          <p:cNvSpPr/>
          <p:nvPr/>
        </p:nvSpPr>
        <p:spPr>
          <a:xfrm>
            <a:off x="644361" y="1313626"/>
            <a:ext cx="11966711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</a:rPr>
              <a:t>Table 4:Liver tumor segmentation performance of progressive fine-tuning </a:t>
            </a:r>
            <a:r>
              <a:rPr lang="en-US" sz="1400" b="1" dirty="0" err="1">
                <a:latin typeface="Arial" panose="020B0604020202020204" pitchFamily="34" charset="0"/>
              </a:rPr>
              <a:t>UNet</a:t>
            </a:r>
            <a:r>
              <a:rPr lang="en-US" sz="1400" b="1" dirty="0">
                <a:latin typeface="Arial" panose="020B0604020202020204" pitchFamily="34" charset="0"/>
              </a:rPr>
              <a:t>++with added Input Modality Adapter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9E51A2-6909-40C2-B9A7-669178175F5E}"/>
              </a:ext>
            </a:extLst>
          </p:cNvPr>
          <p:cNvSpPr/>
          <p:nvPr/>
        </p:nvSpPr>
        <p:spPr>
          <a:xfrm>
            <a:off x="1080052" y="479957"/>
            <a:ext cx="1003189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Progressive Fine-Tuning with Input Modality Adaptation Module</a:t>
            </a:r>
          </a:p>
        </p:txBody>
      </p:sp>
    </p:spTree>
    <p:extLst>
      <p:ext uri="{BB962C8B-B14F-4D97-AF65-F5344CB8AC3E}">
        <p14:creationId xmlns:p14="http://schemas.microsoft.com/office/powerpoint/2010/main" val="11451140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>
            <a:extLst>
              <a:ext uri="{FF2B5EF4-FFF2-40B4-BE49-F238E27FC236}">
                <a16:creationId xmlns:a16="http://schemas.microsoft.com/office/drawing/2014/main" id="{FE3574CE-D7C5-DB58-9EDD-27D8F8FB03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968776"/>
            <a:ext cx="10972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E0D167BC-86F4-720F-9ECF-83DA21FFA0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3517625"/>
            <a:ext cx="10972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>
            <a:extLst>
              <a:ext uri="{FF2B5EF4-FFF2-40B4-BE49-F238E27FC236}">
                <a16:creationId xmlns:a16="http://schemas.microsoft.com/office/drawing/2014/main" id="{23A3740D-E965-6965-CA5A-55A092707E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5286789"/>
            <a:ext cx="10972800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CE0201-F206-5A19-239A-F0FF613576F1}"/>
              </a:ext>
            </a:extLst>
          </p:cNvPr>
          <p:cNvSpPr txBox="1"/>
          <p:nvPr/>
        </p:nvSpPr>
        <p:spPr>
          <a:xfrm>
            <a:off x="609599" y="728222"/>
            <a:ext cx="109727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Adding an input modality adapter and freezing the first layer improves transfer learning performance, enabling partial detection of liver tumor regions despite modality differences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806B969-F99B-4391-9651-456CCB60A4A0}"/>
              </a:ext>
            </a:extLst>
          </p:cNvPr>
          <p:cNvSpPr/>
          <p:nvPr/>
        </p:nvSpPr>
        <p:spPr>
          <a:xfrm>
            <a:off x="284921" y="6233920"/>
            <a:ext cx="11622157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050" dirty="0"/>
              <a:t>Fig. 18: Qualitative segmentation results on 3D-IRCADb-01 validation set for </a:t>
            </a:r>
          </a:p>
          <a:p>
            <a:pPr algn="ctr">
              <a:spcAft>
                <a:spcPts val="1000"/>
              </a:spcAft>
            </a:pPr>
            <a:r>
              <a:rPr lang="en-US" sz="1050" dirty="0"/>
              <a:t>progressive freezing strategies using </a:t>
            </a:r>
            <a:r>
              <a:rPr lang="en-US" sz="1050" dirty="0" err="1"/>
              <a:t>Unet</a:t>
            </a:r>
            <a:r>
              <a:rPr lang="en-US" sz="1050" dirty="0"/>
              <a:t>++ with Input Modality Adapter</a:t>
            </a:r>
          </a:p>
        </p:txBody>
      </p:sp>
    </p:spTree>
    <p:extLst>
      <p:ext uri="{BB962C8B-B14F-4D97-AF65-F5344CB8AC3E}">
        <p14:creationId xmlns:p14="http://schemas.microsoft.com/office/powerpoint/2010/main" val="7517416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46C43E-6B11-410B-A717-70F107412F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12</a:t>
            </a:fld>
            <a:r>
              <a:rPr lang="en-US" dirty="0"/>
              <a:t>Q4T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639F4C1-950F-4224-AF65-A22D15EE71FF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620794"/>
            <a:ext cx="10515600" cy="5143901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888D3FD2-43E5-4E3E-A0E9-A0DDA84545C4}"/>
              </a:ext>
            </a:extLst>
          </p:cNvPr>
          <p:cNvSpPr/>
          <p:nvPr/>
        </p:nvSpPr>
        <p:spPr>
          <a:xfrm>
            <a:off x="3313044" y="6088396"/>
            <a:ext cx="6096000" cy="253916"/>
          </a:xfrm>
          <a:prstGeom prst="rect">
            <a:avLst/>
          </a:prstGeom>
        </p:spPr>
        <p:txBody>
          <a:bodyPr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050" dirty="0"/>
              <a:t>Fig.20:Dice score comparison across freezing strategies</a:t>
            </a:r>
          </a:p>
        </p:txBody>
      </p:sp>
    </p:spTree>
    <p:extLst>
      <p:ext uri="{BB962C8B-B14F-4D97-AF65-F5344CB8AC3E}">
        <p14:creationId xmlns:p14="http://schemas.microsoft.com/office/powerpoint/2010/main" val="8112626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5F5-70D5-9D6E-A1FE-554A6C15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4738" y="764209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Proposed Architecture: Adapted Dual-Encoder Shared-Tail U-Net (ADEST-U-Net)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DBC5-27A4-5E7D-31B2-10309ED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2DB3CF53-D308-4738-82D2-A4B9AE7FBD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507" y="2089772"/>
            <a:ext cx="10554831" cy="2888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B5EC3B2-F2F1-4DEE-9616-8807D5AF71C6}"/>
              </a:ext>
            </a:extLst>
          </p:cNvPr>
          <p:cNvSpPr/>
          <p:nvPr/>
        </p:nvSpPr>
        <p:spPr>
          <a:xfrm>
            <a:off x="2070295" y="5433020"/>
            <a:ext cx="8051409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Fig.21. Training and validation performance of ADEST-U-Net model using a combined loss function (Dice loss + shape prior loss), showing trends in loss, Dice coefficient, and </a:t>
            </a:r>
            <a:r>
              <a:rPr lang="en-US" sz="1050" dirty="0" err="1"/>
              <a:t>IoU</a:t>
            </a:r>
            <a:r>
              <a:rPr lang="en-US" sz="1050" dirty="0"/>
              <a:t> score over 80 epochs.</a:t>
            </a:r>
          </a:p>
        </p:txBody>
      </p:sp>
    </p:spTree>
    <p:extLst>
      <p:ext uri="{BB962C8B-B14F-4D97-AF65-F5344CB8AC3E}">
        <p14:creationId xmlns:p14="http://schemas.microsoft.com/office/powerpoint/2010/main" val="30329690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5F5-70D5-9D6E-A1FE-554A6C15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7226" y="616917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In-Domain Evaluation: ADEST-U-Net Trained and Tested on 3D-IRCADb-01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DBC5-27A4-5E7D-31B2-10309ED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908A0-754D-64B2-2365-779EFA0933C0}"/>
              </a:ext>
            </a:extLst>
          </p:cNvPr>
          <p:cNvSpPr txBox="1"/>
          <p:nvPr/>
        </p:nvSpPr>
        <p:spPr>
          <a:xfrm>
            <a:off x="1143000" y="25639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Validset: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en-US" dirty="0"/>
              <a:t>0.7056 </a:t>
            </a:r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en-US" dirty="0"/>
              <a:t>0.5451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4541A-FDC5-83F6-5BBF-855BD4E22538}"/>
              </a:ext>
            </a:extLst>
          </p:cNvPr>
          <p:cNvSpPr txBox="1"/>
          <p:nvPr/>
        </p:nvSpPr>
        <p:spPr>
          <a:xfrm>
            <a:off x="6387548" y="25639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Testset: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en-US" dirty="0"/>
              <a:t>0</a:t>
            </a:r>
            <a:r>
              <a:rPr lang="en-US" b="1" dirty="0"/>
              <a:t>.</a:t>
            </a:r>
            <a:r>
              <a:rPr lang="en-US" dirty="0"/>
              <a:t>7189 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en-US" dirty="0"/>
              <a:t>0.5611 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3389722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E031FD7-E889-49D2-BB71-0D5130A8EC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15</a:t>
            </a:fld>
            <a:endParaRPr lang="en-US"/>
          </a:p>
        </p:txBody>
      </p:sp>
      <p:pic>
        <p:nvPicPr>
          <p:cNvPr id="3" name="Picture 2" descr="A black square with a white circle in the middle&#10;&#10;AI-generated content may be incorrect.">
            <a:extLst>
              <a:ext uri="{FF2B5EF4-FFF2-40B4-BE49-F238E27FC236}">
                <a16:creationId xmlns:a16="http://schemas.microsoft.com/office/drawing/2014/main" id="{8E933A46-50E5-45E0-87B6-A4B1B34A8E6B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81" y="77553"/>
            <a:ext cx="5059018" cy="1191289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4" descr="A black square with white spots&#10;&#10;AI-generated content may be incorrect.">
            <a:extLst>
              <a:ext uri="{FF2B5EF4-FFF2-40B4-BE49-F238E27FC236}">
                <a16:creationId xmlns:a16="http://schemas.microsoft.com/office/drawing/2014/main" id="{04F89D4E-7F6E-42CB-8AC9-B4FF86CCDB3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81" y="2850207"/>
            <a:ext cx="5059017" cy="138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black square with white text&#10;&#10;AI-generated content may be incorrect.">
            <a:extLst>
              <a:ext uri="{FF2B5EF4-FFF2-40B4-BE49-F238E27FC236}">
                <a16:creationId xmlns:a16="http://schemas.microsoft.com/office/drawing/2014/main" id="{1D970194-338D-44F2-A054-47C03854EE7D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81402" y="1474859"/>
            <a:ext cx="5059018" cy="1382662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black square with white spots&#10;&#10;AI-generated content may be incorrect.">
            <a:extLst>
              <a:ext uri="{FF2B5EF4-FFF2-40B4-BE49-F238E27FC236}">
                <a16:creationId xmlns:a16="http://schemas.microsoft.com/office/drawing/2014/main" id="{A47D654D-CD34-42ED-AFA6-228F0D542630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51580" y="4405660"/>
            <a:ext cx="5059017" cy="138266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C382E9B-C351-4731-933D-E97ACD15D5C9}"/>
              </a:ext>
            </a:extLst>
          </p:cNvPr>
          <p:cNvSpPr/>
          <p:nvPr/>
        </p:nvSpPr>
        <p:spPr>
          <a:xfrm>
            <a:off x="3455504" y="5961113"/>
            <a:ext cx="5184916" cy="5770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Fig.22:Visual outputs from ADEST-U-Net show effective tumor detection with reduced false positives compared to the baseline. The model demonstrates sensitivity to small tumors however, it restricts segmentation within the liver region.</a:t>
            </a:r>
          </a:p>
        </p:txBody>
      </p:sp>
    </p:spTree>
    <p:extLst>
      <p:ext uri="{BB962C8B-B14F-4D97-AF65-F5344CB8AC3E}">
        <p14:creationId xmlns:p14="http://schemas.microsoft.com/office/powerpoint/2010/main" val="5892337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5F5-70D5-9D6E-A1FE-554A6C15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9992" y="524151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Cross-Dataset Evaluation: ADEST-U-Net Trained on 3D-IRCADb-01 and Tested on SQUH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DBC5-27A4-5E7D-31B2-10309ED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908A0-754D-64B2-2365-779EFA0933C0}"/>
              </a:ext>
            </a:extLst>
          </p:cNvPr>
          <p:cNvSpPr txBox="1"/>
          <p:nvPr/>
        </p:nvSpPr>
        <p:spPr>
          <a:xfrm>
            <a:off x="1089992" y="28701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Validset: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en-US" dirty="0"/>
              <a:t>0.0635</a:t>
            </a:r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en-US" dirty="0"/>
              <a:t>0.0328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4541A-FDC5-83F6-5BBF-855BD4E22538}"/>
              </a:ext>
            </a:extLst>
          </p:cNvPr>
          <p:cNvSpPr txBox="1"/>
          <p:nvPr/>
        </p:nvSpPr>
        <p:spPr>
          <a:xfrm>
            <a:off x="6586331" y="287011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Testset: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en-US" dirty="0"/>
              <a:t>0.0860 </a:t>
            </a:r>
            <a:endParaRPr lang="it-IT" b="1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en-US" dirty="0"/>
              <a:t>0.0449</a:t>
            </a:r>
          </a:p>
        </p:txBody>
      </p:sp>
    </p:spTree>
    <p:extLst>
      <p:ext uri="{BB962C8B-B14F-4D97-AF65-F5344CB8AC3E}">
        <p14:creationId xmlns:p14="http://schemas.microsoft.com/office/powerpoint/2010/main" val="30252658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9225E78-7642-4A9C-8A46-8564712A28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17</a:t>
            </a:fld>
            <a:endParaRPr lang="en-US"/>
          </a:p>
        </p:txBody>
      </p:sp>
      <p:pic>
        <p:nvPicPr>
          <p:cNvPr id="3" name="Picture 2" descr="A white silhouette of a person&#10;&#10;AI-generated content may be incorrect.">
            <a:extLst>
              <a:ext uri="{FF2B5EF4-FFF2-40B4-BE49-F238E27FC236}">
                <a16:creationId xmlns:a16="http://schemas.microsoft.com/office/drawing/2014/main" id="{E21A89C3-2C82-496F-A1E8-2600667CA462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6" y="136525"/>
            <a:ext cx="5271797" cy="11628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 descr="A black square with white dots&#10;&#10;AI-generated content may be incorrect.">
            <a:extLst>
              <a:ext uri="{FF2B5EF4-FFF2-40B4-BE49-F238E27FC236}">
                <a16:creationId xmlns:a16="http://schemas.microsoft.com/office/drawing/2014/main" id="{D52908CD-2A26-49C3-B18E-B4CDB1D66ABF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6" y="1255230"/>
            <a:ext cx="5271797" cy="1334466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Picture 5" descr="A white outline on a black background&#10;&#10;AI-generated content may be incorrect.">
            <a:extLst>
              <a:ext uri="{FF2B5EF4-FFF2-40B4-BE49-F238E27FC236}">
                <a16:creationId xmlns:a16="http://schemas.microsoft.com/office/drawing/2014/main" id="{A9768510-0815-47B0-9BE4-6B0A3DAC626F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5" y="2589696"/>
            <a:ext cx="5271797" cy="146878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A white object with black background&#10;&#10;AI-generated content may be incorrect.">
            <a:extLst>
              <a:ext uri="{FF2B5EF4-FFF2-40B4-BE49-F238E27FC236}">
                <a16:creationId xmlns:a16="http://schemas.microsoft.com/office/drawing/2014/main" id="{DD71ED49-26EB-45B9-BCEF-4886C5B45A64}"/>
              </a:ext>
            </a:extLst>
          </p:cNvPr>
          <p:cNvPicPr/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3905" y="4058476"/>
            <a:ext cx="5271797" cy="1353392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3275A2B3-C84C-48EE-9413-6716549242BC}"/>
              </a:ext>
            </a:extLst>
          </p:cNvPr>
          <p:cNvSpPr/>
          <p:nvPr/>
        </p:nvSpPr>
        <p:spPr>
          <a:xfrm>
            <a:off x="3620085" y="5602770"/>
            <a:ext cx="5271797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Fig.23:Visual outputs show that while the model generalizes to cross unseen data, tumor regions are often under-segmented compared to the ground truth.</a:t>
            </a:r>
          </a:p>
        </p:txBody>
      </p:sp>
    </p:spTree>
    <p:extLst>
      <p:ext uri="{BB962C8B-B14F-4D97-AF65-F5344CB8AC3E}">
        <p14:creationId xmlns:p14="http://schemas.microsoft.com/office/powerpoint/2010/main" val="30630552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065010-D433-49A5-BA04-EC87C93DE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E16F69-18C7-4F36-AD11-0DB363FECAE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2614570"/>
              </p:ext>
            </p:extLst>
          </p:nvPr>
        </p:nvGraphicFramePr>
        <p:xfrm>
          <a:off x="2451752" y="1782353"/>
          <a:ext cx="7235484" cy="41350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162105">
                  <a:extLst>
                    <a:ext uri="{9D8B030D-6E8A-4147-A177-3AD203B41FA5}">
                      <a16:colId xmlns:a16="http://schemas.microsoft.com/office/drawing/2014/main" val="1152361783"/>
                    </a:ext>
                  </a:extLst>
                </a:gridCol>
                <a:gridCol w="801072">
                  <a:extLst>
                    <a:ext uri="{9D8B030D-6E8A-4147-A177-3AD203B41FA5}">
                      <a16:colId xmlns:a16="http://schemas.microsoft.com/office/drawing/2014/main" val="2988702106"/>
                    </a:ext>
                  </a:extLst>
                </a:gridCol>
                <a:gridCol w="917198">
                  <a:extLst>
                    <a:ext uri="{9D8B030D-6E8A-4147-A177-3AD203B41FA5}">
                      <a16:colId xmlns:a16="http://schemas.microsoft.com/office/drawing/2014/main" val="3302804807"/>
                    </a:ext>
                  </a:extLst>
                </a:gridCol>
                <a:gridCol w="835488">
                  <a:extLst>
                    <a:ext uri="{9D8B030D-6E8A-4147-A177-3AD203B41FA5}">
                      <a16:colId xmlns:a16="http://schemas.microsoft.com/office/drawing/2014/main" val="3171118321"/>
                    </a:ext>
                  </a:extLst>
                </a:gridCol>
                <a:gridCol w="757001">
                  <a:extLst>
                    <a:ext uri="{9D8B030D-6E8A-4147-A177-3AD203B41FA5}">
                      <a16:colId xmlns:a16="http://schemas.microsoft.com/office/drawing/2014/main" val="966693448"/>
                    </a:ext>
                  </a:extLst>
                </a:gridCol>
                <a:gridCol w="762620">
                  <a:extLst>
                    <a:ext uri="{9D8B030D-6E8A-4147-A177-3AD203B41FA5}">
                      <a16:colId xmlns:a16="http://schemas.microsoft.com/office/drawing/2014/main" val="2845985665"/>
                    </a:ext>
                  </a:extLst>
                </a:gridCol>
              </a:tblGrid>
              <a:tr h="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3DIRCAD-01 CTs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SQUH CTs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269589"/>
                  </a:ext>
                </a:extLst>
              </a:tr>
              <a:tr h="5096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Set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IoU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IoU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Dice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9042193"/>
                  </a:ext>
                </a:extLst>
              </a:tr>
              <a:tr h="50962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Baseline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UNet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++ 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0.4163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0.5879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0.1328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0.2345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3820424"/>
                  </a:ext>
                </a:extLst>
              </a:tr>
              <a:tr h="5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0.5408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0.7020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0.1195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0.2136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3284737"/>
                  </a:ext>
                </a:extLst>
              </a:tr>
              <a:tr h="50962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Fine-tuned 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UNet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++( 1</a:t>
                      </a:r>
                      <a:r>
                        <a:rPr lang="en-US" sz="1800" baseline="30000" dirty="0">
                          <a:solidFill>
                            <a:schemeClr val="tx1"/>
                          </a:solidFill>
                          <a:effectLst/>
                        </a:rPr>
                        <a:t>st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layer =</a:t>
                      </a:r>
                      <a:r>
                        <a:rPr lang="en-US" sz="1800" dirty="0" err="1">
                          <a:solidFill>
                            <a:schemeClr val="tx1"/>
                          </a:solidFill>
                          <a:effectLst/>
                        </a:rPr>
                        <a:t>forzen</a:t>
                      </a: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0.3153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0.4794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0.0087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0.0173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8105465"/>
                  </a:ext>
                </a:extLst>
              </a:tr>
              <a:tr h="5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0.3683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0.5383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0.0052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0.0103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26006012"/>
                  </a:ext>
                </a:extLst>
              </a:tr>
              <a:tr h="509622">
                <a:tc row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ADEST-U-Net(proposed)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Valid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0.5451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0.7056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0.0328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0.0635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40688180"/>
                  </a:ext>
                </a:extLst>
              </a:tr>
              <a:tr h="509622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0.5611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0.7189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0.0449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0.0860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6267943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09CF3EFB-E83D-43DD-B9C9-DEA53E1E7C9E}"/>
              </a:ext>
            </a:extLst>
          </p:cNvPr>
          <p:cNvSpPr/>
          <p:nvPr/>
        </p:nvSpPr>
        <p:spPr>
          <a:xfrm>
            <a:off x="1298712" y="410817"/>
            <a:ext cx="9117495" cy="1160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00150" marR="1200150" indent="57150" algn="just">
              <a:lnSpc>
                <a:spcPct val="150000"/>
              </a:lnSpc>
              <a:spcBef>
                <a:spcPts val="295"/>
              </a:spcBef>
              <a:spcAft>
                <a:spcPts val="0"/>
              </a:spcAft>
              <a:tabLst>
                <a:tab pos="1257300" algn="l"/>
              </a:tabLst>
            </a:pPr>
            <a:r>
              <a:rPr lang="en-US" sz="2000" b="1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en-US" sz="2400" b="1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1257300" marR="120015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</a:rPr>
              <a:t>Table 5:Liver tumor segmentation performance of baseline </a:t>
            </a:r>
            <a:r>
              <a:rPr lang="en-US" sz="1400" b="1" dirty="0" err="1">
                <a:latin typeface="Arial" panose="020B0604020202020204" pitchFamily="34" charset="0"/>
              </a:rPr>
              <a:t>UNet</a:t>
            </a:r>
            <a:r>
              <a:rPr lang="en-US" sz="1400" b="1" dirty="0">
                <a:latin typeface="Arial" panose="020B0604020202020204" pitchFamily="34" charset="0"/>
              </a:rPr>
              <a:t>++, fine-tuned </a:t>
            </a:r>
            <a:r>
              <a:rPr lang="en-US" sz="1400" b="1" dirty="0" err="1">
                <a:latin typeface="Arial" panose="020B0604020202020204" pitchFamily="34" charset="0"/>
              </a:rPr>
              <a:t>UNet</a:t>
            </a:r>
            <a:r>
              <a:rPr lang="en-US" sz="1400" b="1" dirty="0">
                <a:latin typeface="Arial" panose="020B0604020202020204" pitchFamily="34" charset="0"/>
              </a:rPr>
              <a:t>++, and proposed ADEST-U-Net on 3D-IRCADb-01 and SQUH CTs.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00384A1-B8FC-4DDC-9B71-013A759CA9B3}"/>
              </a:ext>
            </a:extLst>
          </p:cNvPr>
          <p:cNvSpPr txBox="1"/>
          <p:nvPr/>
        </p:nvSpPr>
        <p:spPr>
          <a:xfrm>
            <a:off x="2451752" y="6387206"/>
            <a:ext cx="49002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u="sng" dirty="0"/>
              <a:t>Note</a:t>
            </a:r>
            <a:r>
              <a:rPr lang="en-US" dirty="0"/>
              <a:t> all models trained on 3DIRCADb-01 </a:t>
            </a:r>
          </a:p>
        </p:txBody>
      </p:sp>
    </p:spTree>
    <p:extLst>
      <p:ext uri="{BB962C8B-B14F-4D97-AF65-F5344CB8AC3E}">
        <p14:creationId xmlns:p14="http://schemas.microsoft.com/office/powerpoint/2010/main" val="4207509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AAB2D5F-DCAF-4AB9-AA78-B2B3272A3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19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B52CE5C7-FDBB-4BB7-8688-D96A9B4370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945280"/>
              </p:ext>
            </p:extLst>
          </p:nvPr>
        </p:nvGraphicFramePr>
        <p:xfrm>
          <a:off x="2332382" y="2134606"/>
          <a:ext cx="7765772" cy="33390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4278235">
                  <a:extLst>
                    <a:ext uri="{9D8B030D-6E8A-4147-A177-3AD203B41FA5}">
                      <a16:colId xmlns:a16="http://schemas.microsoft.com/office/drawing/2014/main" val="264609149"/>
                    </a:ext>
                  </a:extLst>
                </a:gridCol>
                <a:gridCol w="1639754">
                  <a:extLst>
                    <a:ext uri="{9D8B030D-6E8A-4147-A177-3AD203B41FA5}">
                      <a16:colId xmlns:a16="http://schemas.microsoft.com/office/drawing/2014/main" val="1308162031"/>
                    </a:ext>
                  </a:extLst>
                </a:gridCol>
                <a:gridCol w="1847783">
                  <a:extLst>
                    <a:ext uri="{9D8B030D-6E8A-4147-A177-3AD203B41FA5}">
                      <a16:colId xmlns:a16="http://schemas.microsoft.com/office/drawing/2014/main" val="1306386088"/>
                    </a:ext>
                  </a:extLst>
                </a:gridCol>
              </a:tblGrid>
              <a:tr h="7366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Model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Liver Segmentation Dice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Liver Tumor Segmentation Dice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7244357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HANS-Net (2025)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0.9482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dirty="0">
                          <a:solidFill>
                            <a:schemeClr val="tx1"/>
                          </a:solidFill>
                          <a:effectLst/>
                        </a:rPr>
                        <a:t>0.8008</a:t>
                      </a:r>
                      <a:endParaRPr lang="en-US" sz="14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10950649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ResUNet (2025)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0.9144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0" dirty="0">
                          <a:solidFill>
                            <a:schemeClr val="tx1"/>
                          </a:solidFill>
                          <a:effectLst/>
                        </a:rPr>
                        <a:t>0.7584</a:t>
                      </a:r>
                      <a:endParaRPr lang="en-US" sz="14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6351721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LCAB-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SwinUNet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 (2025)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0.7138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701770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SWTR-UNet (2023)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0.7900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51792349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DPC-Net (2022)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0.7640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57798283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ELANRes-MSCA-UNet (2025)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0.7290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1742219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Two-stage 2D FCN (2018)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—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0.6900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4310881"/>
                  </a:ext>
                </a:extLst>
              </a:tr>
              <a:tr h="2620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Ours –  (Baseline </a:t>
                      </a:r>
                      <a:r>
                        <a:rPr lang="en-US" sz="1600" dirty="0" err="1">
                          <a:solidFill>
                            <a:schemeClr val="tx1"/>
                          </a:solidFill>
                          <a:effectLst/>
                        </a:rPr>
                        <a:t>UNet</a:t>
                      </a: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++)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>
                          <a:solidFill>
                            <a:schemeClr val="tx1"/>
                          </a:solidFill>
                          <a:effectLst/>
                        </a:rPr>
                        <a:t>---</a:t>
                      </a:r>
                      <a:endParaRPr lang="en-US" sz="14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0.7020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61456458"/>
                  </a:ext>
                </a:extLst>
              </a:tr>
              <a:tr h="499322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Ours –  (Adapted Dual-Encoder Shared-Tail U-Net)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---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0.7189</a:t>
                      </a:r>
                      <a:endParaRPr lang="en-US" sz="14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1944874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53BC2081-086B-45C1-ABEF-582D1686DB0A}"/>
              </a:ext>
            </a:extLst>
          </p:cNvPr>
          <p:cNvSpPr/>
          <p:nvPr/>
        </p:nvSpPr>
        <p:spPr>
          <a:xfrm>
            <a:off x="1510744" y="1251927"/>
            <a:ext cx="9409047" cy="6987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257300" marR="120015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6800850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Table 6:Comparison of liver and liver tumor segmentation Dice scores on the 3D-IRCADb-01 dataset between recent methods and the proposed models.</a:t>
            </a:r>
          </a:p>
        </p:txBody>
      </p:sp>
    </p:spTree>
    <p:extLst>
      <p:ext uri="{BB962C8B-B14F-4D97-AF65-F5344CB8AC3E}">
        <p14:creationId xmlns:p14="http://schemas.microsoft.com/office/powerpoint/2010/main" val="11884028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5F5-70D5-9D6E-A1FE-554A6C15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8108" y="471613"/>
            <a:ext cx="9427818" cy="1325563"/>
          </a:xfrm>
        </p:spPr>
        <p:txBody>
          <a:bodyPr>
            <a:noAutofit/>
          </a:bodyPr>
          <a:lstStyle/>
          <a:p>
            <a:r>
              <a:rPr lang="en-US" sz="3600" dirty="0"/>
              <a:t>Baseline: Hyperparameter Tuning of Shape Prior Weight (λ) on 3D-IRCADb-01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DBC5-27A4-5E7D-31B2-10309ED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59B649-A060-48E1-BAC4-29BB9438F39D}"/>
              </a:ext>
            </a:extLst>
          </p:cNvPr>
          <p:cNvSpPr/>
          <p:nvPr/>
        </p:nvSpPr>
        <p:spPr>
          <a:xfrm>
            <a:off x="1991150" y="3768871"/>
            <a:ext cx="868238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>
              <a:spcBef>
                <a:spcPts val="0"/>
              </a:spcBef>
              <a:spcAft>
                <a:spcPts val="1000"/>
              </a:spcAft>
            </a:pPr>
            <a:r>
              <a:rPr lang="en-US" sz="1600" b="1" dirty="0">
                <a:latin typeface="Arial" panose="020B0604020202020204" pitchFamily="34" charset="0"/>
              </a:rPr>
              <a:t>Table 2: Effect of λ in composite loss on Dice and </a:t>
            </a:r>
            <a:r>
              <a:rPr lang="en-US" sz="1600" b="1" dirty="0" err="1">
                <a:latin typeface="Arial" panose="020B0604020202020204" pitchFamily="34" charset="0"/>
              </a:rPr>
              <a:t>IoU</a:t>
            </a:r>
            <a:r>
              <a:rPr lang="en-US" sz="1600" b="1" dirty="0">
                <a:latin typeface="Arial" panose="020B0604020202020204" pitchFamily="34" charset="0"/>
              </a:rPr>
              <a:t> for 3D-IRCADb-01 dataset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3BA1C08-D39F-4E97-A3A2-57BCC91AC3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68552" y="1964832"/>
            <a:ext cx="4742048" cy="1288780"/>
          </a:xfrm>
          <a:prstGeom prst="rect">
            <a:avLst/>
          </a:prstGeom>
        </p:spPr>
      </p:pic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8F5008F-A501-4E00-82E8-B006F34026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0409299"/>
              </p:ext>
            </p:extLst>
          </p:nvPr>
        </p:nvGraphicFramePr>
        <p:xfrm>
          <a:off x="2403061" y="4152204"/>
          <a:ext cx="8128000" cy="199009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5600">
                  <a:extLst>
                    <a:ext uri="{9D8B030D-6E8A-4147-A177-3AD203B41FA5}">
                      <a16:colId xmlns:a16="http://schemas.microsoft.com/office/drawing/2014/main" val="144302181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2672571508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140110252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96443755"/>
                    </a:ext>
                  </a:extLst>
                </a:gridCol>
                <a:gridCol w="1625600">
                  <a:extLst>
                    <a:ext uri="{9D8B030D-6E8A-4147-A177-3AD203B41FA5}">
                      <a16:colId xmlns:a16="http://schemas.microsoft.com/office/drawing/2014/main" val="360806213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λ value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Dice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(Validation)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IoU</a:t>
                      </a: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(Validation)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Dice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(Test)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 err="1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IoU</a:t>
                      </a: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 </a:t>
                      </a:r>
                    </a:p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(Test)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80173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0.08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0.1335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0.0715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0.1282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0.0685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395135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0.5879</a:t>
                      </a:r>
                      <a:endParaRPr lang="en-US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0.4163</a:t>
                      </a:r>
                      <a:endParaRPr lang="en-US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0.7020</a:t>
                      </a:r>
                      <a:endParaRPr lang="en-US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0.5408</a:t>
                      </a:r>
                      <a:endParaRPr lang="en-US" sz="1400" b="1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84210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0.2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0.4668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0.3044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0.5412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0.3710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5463231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0.6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0.2992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0.1759</a:t>
                      </a:r>
                      <a:endParaRPr lang="en-US" sz="1400" b="0" cap="none" spc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0.4035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cap="none" spc="0" dirty="0">
                          <a:ln w="0"/>
                          <a:effectLst>
                            <a:outerShdw blurRad="38100" dist="19050" dir="2700000" algn="tl" rotWithShape="0">
                              <a:schemeClr val="dk1">
                                <a:alpha val="40000"/>
                              </a:schemeClr>
                            </a:outerShdw>
                          </a:effectLst>
                        </a:rPr>
                        <a:t>0.2528</a:t>
                      </a:r>
                      <a:endParaRPr lang="en-US" sz="1400" b="0" cap="none" spc="0" dirty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0693108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2264917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5886E55-B4BC-420F-BC5A-34DB8E9082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82F6DD9-4067-40BC-BE9D-46A28ADE3E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2787419"/>
              </p:ext>
            </p:extLst>
          </p:nvPr>
        </p:nvGraphicFramePr>
        <p:xfrm>
          <a:off x="2368826" y="1684332"/>
          <a:ext cx="8123583" cy="467201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132844">
                  <a:extLst>
                    <a:ext uri="{9D8B030D-6E8A-4147-A177-3AD203B41FA5}">
                      <a16:colId xmlns:a16="http://schemas.microsoft.com/office/drawing/2014/main" val="2592055830"/>
                    </a:ext>
                  </a:extLst>
                </a:gridCol>
                <a:gridCol w="841547">
                  <a:extLst>
                    <a:ext uri="{9D8B030D-6E8A-4147-A177-3AD203B41FA5}">
                      <a16:colId xmlns:a16="http://schemas.microsoft.com/office/drawing/2014/main" val="1036773273"/>
                    </a:ext>
                  </a:extLst>
                </a:gridCol>
                <a:gridCol w="984108">
                  <a:extLst>
                    <a:ext uri="{9D8B030D-6E8A-4147-A177-3AD203B41FA5}">
                      <a16:colId xmlns:a16="http://schemas.microsoft.com/office/drawing/2014/main" val="3740476628"/>
                    </a:ext>
                  </a:extLst>
                </a:gridCol>
                <a:gridCol w="1005236">
                  <a:extLst>
                    <a:ext uri="{9D8B030D-6E8A-4147-A177-3AD203B41FA5}">
                      <a16:colId xmlns:a16="http://schemas.microsoft.com/office/drawing/2014/main" val="3466019207"/>
                    </a:ext>
                  </a:extLst>
                </a:gridCol>
                <a:gridCol w="988254">
                  <a:extLst>
                    <a:ext uri="{9D8B030D-6E8A-4147-A177-3AD203B41FA5}">
                      <a16:colId xmlns:a16="http://schemas.microsoft.com/office/drawing/2014/main" val="2871764770"/>
                    </a:ext>
                  </a:extLst>
                </a:gridCol>
                <a:gridCol w="1052428">
                  <a:extLst>
                    <a:ext uri="{9D8B030D-6E8A-4147-A177-3AD203B41FA5}">
                      <a16:colId xmlns:a16="http://schemas.microsoft.com/office/drawing/2014/main" val="2005120389"/>
                    </a:ext>
                  </a:extLst>
                </a:gridCol>
                <a:gridCol w="1119166">
                  <a:extLst>
                    <a:ext uri="{9D8B030D-6E8A-4147-A177-3AD203B41FA5}">
                      <a16:colId xmlns:a16="http://schemas.microsoft.com/office/drawing/2014/main" val="445833463"/>
                    </a:ext>
                  </a:extLst>
                </a:gridCol>
              </a:tblGrid>
              <a:tr h="1169160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Model / Track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Dataset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True Positives (TP)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False Positives (FP)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False Negatives (FN)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Precision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530225" algn="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Recall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</a:endParaRP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81036741"/>
                  </a:ext>
                </a:extLst>
              </a:tr>
              <a:tr h="507331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Baseline (Scratch)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124,034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147,882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26,017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0.4569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0.8266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97860939"/>
                  </a:ext>
                </a:extLst>
              </a:tr>
              <a:tr h="470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170,674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119,632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25,269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0.5870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0.8712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6112096"/>
                  </a:ext>
                </a:extLst>
              </a:tr>
              <a:tr h="548745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 (Freeze 1st Layer + IMA)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Val.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64,432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54,307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85,619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0.5420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0.4292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1731482"/>
                  </a:ext>
                </a:extLst>
              </a:tr>
              <a:tr h="470353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96,084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64,931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99,859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0.5969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0.4911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84613614"/>
                  </a:ext>
                </a:extLst>
              </a:tr>
              <a:tr h="507331">
                <a:tc row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Proposed: Adapted Dual-Encoder Shared-Tail U-Net (ADEST-U-Net)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Val.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106,656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45,624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43,395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0.7005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0.7106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30264608"/>
                  </a:ext>
                </a:extLst>
              </a:tr>
              <a:tr h="998745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Test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chemeClr val="tx1"/>
                          </a:solidFill>
                          <a:effectLst/>
                        </a:rPr>
                        <a:t>131,678</a:t>
                      </a:r>
                      <a:endParaRPr lang="en-US" sz="160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38,726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64,265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solidFill>
                            <a:schemeClr val="tx1"/>
                          </a:solidFill>
                          <a:effectLst/>
                        </a:rPr>
                        <a:t>0.7727</a:t>
                      </a:r>
                      <a:endParaRPr lang="en-US" sz="16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dirty="0">
                          <a:solidFill>
                            <a:schemeClr val="tx1"/>
                          </a:solidFill>
                          <a:effectLst/>
                        </a:rPr>
                        <a:t>0.6720</a:t>
                      </a:r>
                    </a:p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n-US" sz="16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9525" marR="9525" marT="9525" marB="9525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36735857"/>
                  </a:ext>
                </a:extLst>
              </a:tr>
            </a:tbl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D93890C-6D3F-49B6-B50C-1A639E6B8747}"/>
              </a:ext>
            </a:extLst>
          </p:cNvPr>
          <p:cNvSpPr/>
          <p:nvPr/>
        </p:nvSpPr>
        <p:spPr>
          <a:xfrm>
            <a:off x="1192696" y="136525"/>
            <a:ext cx="9806608" cy="1268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</a:p>
          <a:p>
            <a:pPr marL="1143000" marR="685800" algn="ctr">
              <a:lnSpc>
                <a:spcPct val="150000"/>
              </a:lnSpc>
              <a:spcBef>
                <a:spcPts val="0"/>
              </a:spcBef>
              <a:spcAft>
                <a:spcPts val="1000"/>
              </a:spcAft>
              <a:tabLst>
                <a:tab pos="6686550" algn="l"/>
              </a:tabLst>
            </a:pPr>
            <a:r>
              <a:rPr lang="en-US" sz="1400" b="1" dirty="0">
                <a:latin typeface="Arial" panose="020B0604020202020204" pitchFamily="34" charset="0"/>
              </a:rPr>
              <a:t>Table 7:Segmentation results of baseline </a:t>
            </a:r>
            <a:r>
              <a:rPr lang="en-US" sz="1400" b="1" dirty="0" err="1">
                <a:latin typeface="Arial" panose="020B0604020202020204" pitchFamily="34" charset="0"/>
              </a:rPr>
              <a:t>UNet</a:t>
            </a:r>
            <a:r>
              <a:rPr lang="en-US" sz="1400" b="1" dirty="0">
                <a:latin typeface="Arial" panose="020B0604020202020204" pitchFamily="34" charset="0"/>
              </a:rPr>
              <a:t>++, fine-tuned </a:t>
            </a:r>
            <a:r>
              <a:rPr lang="en-US" sz="1400" b="1" dirty="0" err="1">
                <a:latin typeface="Arial" panose="020B0604020202020204" pitchFamily="34" charset="0"/>
              </a:rPr>
              <a:t>UNet</a:t>
            </a:r>
            <a:r>
              <a:rPr lang="en-US" sz="1400" b="1" dirty="0">
                <a:latin typeface="Arial" panose="020B0604020202020204" pitchFamily="34" charset="0"/>
              </a:rPr>
              <a:t>++ with input modality adaptation, and the proposed ADEST-U-Net on the 3D-IRCAD dataset, reported in terms of TP, FP, FN, precision, and recall (validation and test sets).</a:t>
            </a:r>
          </a:p>
        </p:txBody>
      </p:sp>
    </p:spTree>
    <p:extLst>
      <p:ext uri="{BB962C8B-B14F-4D97-AF65-F5344CB8AC3E}">
        <p14:creationId xmlns:p14="http://schemas.microsoft.com/office/powerpoint/2010/main" val="196953693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9EF41-9909-4251-9F7E-F4F8F6CF3D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1915" y="0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Model Comparison Table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A1FD20-23DC-4E29-B30E-AEE5EC3D25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21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6EAF2F5-02B2-4A15-B60A-D2FF477A423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77068578"/>
              </p:ext>
            </p:extLst>
          </p:nvPr>
        </p:nvGraphicFramePr>
        <p:xfrm>
          <a:off x="951915" y="1690688"/>
          <a:ext cx="10069377" cy="4559184"/>
        </p:xfrm>
        <a:graphic>
          <a:graphicData uri="http://schemas.openxmlformats.org/drawingml/2006/table">
            <a:tbl>
              <a:tblPr/>
              <a:tblGrid>
                <a:gridCol w="3259867">
                  <a:extLst>
                    <a:ext uri="{9D8B030D-6E8A-4147-A177-3AD203B41FA5}">
                      <a16:colId xmlns:a16="http://schemas.microsoft.com/office/drawing/2014/main" val="1962775188"/>
                    </a:ext>
                  </a:extLst>
                </a:gridCol>
                <a:gridCol w="3906982">
                  <a:extLst>
                    <a:ext uri="{9D8B030D-6E8A-4147-A177-3AD203B41FA5}">
                      <a16:colId xmlns:a16="http://schemas.microsoft.com/office/drawing/2014/main" val="2237023289"/>
                    </a:ext>
                  </a:extLst>
                </a:gridCol>
                <a:gridCol w="2902528">
                  <a:extLst>
                    <a:ext uri="{9D8B030D-6E8A-4147-A177-3AD203B41FA5}">
                      <a16:colId xmlns:a16="http://schemas.microsoft.com/office/drawing/2014/main" val="558911960"/>
                    </a:ext>
                  </a:extLst>
                </a:gridCol>
              </a:tblGrid>
              <a:tr h="334718">
                <a:tc>
                  <a:txBody>
                    <a:bodyPr/>
                    <a:lstStyle/>
                    <a:p>
                      <a:r>
                        <a:rPr lang="en-US" sz="1600" b="1" dirty="0"/>
                        <a:t>Model</a:t>
                      </a:r>
                      <a:endParaRPr lang="en-US" sz="1600" dirty="0"/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Strengths</a:t>
                      </a:r>
                      <a:endParaRPr lang="en-US" sz="1600"/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/>
                        <a:t>Weaknesses</a:t>
                      </a:r>
                      <a:endParaRPr lang="en-US" sz="1600"/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50155963"/>
                  </a:ext>
                </a:extLst>
              </a:tr>
              <a:tr h="1589912">
                <a:tc>
                  <a:txBody>
                    <a:bodyPr/>
                    <a:lstStyle/>
                    <a:p>
                      <a:r>
                        <a:rPr lang="en-US" sz="1600" b="1" dirty="0"/>
                        <a:t>Baseline </a:t>
                      </a:r>
                      <a:r>
                        <a:rPr lang="en-US" sz="1600" b="1" dirty="0" err="1"/>
                        <a:t>UNet</a:t>
                      </a:r>
                      <a:r>
                        <a:rPr lang="en-US" sz="1600" b="1" dirty="0"/>
                        <a:t>++</a:t>
                      </a:r>
                      <a:endParaRPr lang="en-US" sz="1600" dirty="0"/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• High recall → detects most tumors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• Severe over-segmentation (false positives outside liver)</a:t>
                      </a:r>
                    </a:p>
                    <a:p>
                      <a:r>
                        <a:rPr lang="en-US" sz="1600" dirty="0"/>
                        <a:t>• Boundary misclassification (false negatives around tumor edges)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390828"/>
                  </a:ext>
                </a:extLst>
              </a:tr>
              <a:tr h="1338873">
                <a:tc>
                  <a:txBody>
                    <a:bodyPr/>
                    <a:lstStyle/>
                    <a:p>
                      <a:r>
                        <a:rPr lang="en-US" sz="1600" b="1"/>
                        <a:t>Fine-tuned UNet++ + IMA (Frozen 1st Layer)</a:t>
                      </a:r>
                      <a:endParaRPr lang="en-US" sz="1600"/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• Better boundary control than baseline• Reduced over-segmentation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• Lower recall → many tumors under-segmented</a:t>
                      </a:r>
                    </a:p>
                    <a:p>
                      <a:r>
                        <a:rPr lang="en-US" sz="1600" dirty="0"/>
                        <a:t>• Frequently missed small tumors</a:t>
                      </a:r>
                    </a:p>
                    <a:p>
                      <a:r>
                        <a:rPr lang="en-US" sz="1600" dirty="0"/>
                        <a:t>• Brain MRI low-level features not effective for CT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60430922"/>
                  </a:ext>
                </a:extLst>
              </a:tr>
              <a:tr h="1087834">
                <a:tc>
                  <a:txBody>
                    <a:bodyPr/>
                    <a:lstStyle/>
                    <a:p>
                      <a:r>
                        <a:rPr lang="en-US" sz="1600" b="1"/>
                        <a:t>ADEST-U-Net (Proposed)</a:t>
                      </a:r>
                      <a:endParaRPr lang="en-US" sz="1600"/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• Substantially fewer false positives</a:t>
                      </a:r>
                    </a:p>
                    <a:p>
                      <a:r>
                        <a:rPr lang="en-US" sz="1600" dirty="0"/>
                        <a:t>• Predictions confined within liver (no leakage)</a:t>
                      </a:r>
                    </a:p>
                    <a:p>
                      <a:r>
                        <a:rPr lang="en-US" sz="1600" dirty="0"/>
                        <a:t>• Balanced precision &amp; recall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dirty="0"/>
                        <a:t>• Still misses very small lesions</a:t>
                      </a:r>
                    </a:p>
                  </a:txBody>
                  <a:tcPr marL="83680" marR="83680" marT="41840" marB="4184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29629391"/>
                  </a:ext>
                </a:extLst>
              </a:tr>
            </a:tbl>
          </a:graphicData>
        </a:graphic>
      </p:graphicFrame>
      <p:sp>
        <p:nvSpPr>
          <p:cNvPr id="8" name="Rectangle 7">
            <a:extLst>
              <a:ext uri="{FF2B5EF4-FFF2-40B4-BE49-F238E27FC236}">
                <a16:creationId xmlns:a16="http://schemas.microsoft.com/office/drawing/2014/main" id="{8905EA11-BFCA-4D77-9A23-E69894A80EBB}"/>
              </a:ext>
            </a:extLst>
          </p:cNvPr>
          <p:cNvSpPr/>
          <p:nvPr/>
        </p:nvSpPr>
        <p:spPr>
          <a:xfrm>
            <a:off x="857953" y="1214878"/>
            <a:ext cx="429425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b="1" dirty="0">
                <a:latin typeface="Arial" panose="020B0604020202020204" pitchFamily="34" charset="0"/>
              </a:rPr>
              <a:t>Table 8: Strengths and limitations of each model</a:t>
            </a:r>
          </a:p>
        </p:txBody>
      </p:sp>
    </p:spTree>
    <p:extLst>
      <p:ext uri="{BB962C8B-B14F-4D97-AF65-F5344CB8AC3E}">
        <p14:creationId xmlns:p14="http://schemas.microsoft.com/office/powerpoint/2010/main" val="151766925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60CFB0-0B21-4CF3-B196-7C9FA4BBA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313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Key Challenges in Transfer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A69652-A8B3-4863-BEBC-BBCCEE801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22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A3AB9CE6-427E-46FC-AD0D-2C875207BA8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57471" y="1929227"/>
            <a:ext cx="10916478" cy="376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Modality gap (MRI → CT):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MRI = soft tissue contrast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 = density variations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Features do not transfer directly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Organ-specific differences: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Brain tumors: sharp boundaries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Liver tumors: heterogeneous, diffuse, irregular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Outcome: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Fragmented, incomplete, or scattered tumor segmentations</a:t>
            </a:r>
          </a:p>
        </p:txBody>
      </p:sp>
    </p:spTree>
    <p:extLst>
      <p:ext uri="{BB962C8B-B14F-4D97-AF65-F5344CB8AC3E}">
        <p14:creationId xmlns:p14="http://schemas.microsoft.com/office/powerpoint/2010/main" val="20300484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A28C0-DBDE-4171-98DF-55D2BE91DC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3487" y="37842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Scanner &amp; Dataset Variability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C6F70-20F1-463A-BBF1-3C053C7FE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23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6B243555-0F7A-475F-93B5-A2A02548A9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0978" y="1889520"/>
            <a:ext cx="9790043" cy="3763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CT scans differ by: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Scanner manufacturer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Slice thickness &amp; resolution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Reconstruction protocols &amp; contrast use</a:t>
            </a:r>
          </a:p>
          <a:p>
            <a:pPr lvl="1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Models trained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3D-IRCADb-01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performed poorly on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SQUH dataset</a:t>
            </a:r>
            <a:endParaRPr kumimoji="0" lang="ar-OM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Lesson learned: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Multi-center, heterogeneous data is essential for robust generalization</a:t>
            </a:r>
          </a:p>
        </p:txBody>
      </p:sp>
    </p:spTree>
    <p:extLst>
      <p:ext uri="{BB962C8B-B14F-4D97-AF65-F5344CB8AC3E}">
        <p14:creationId xmlns:p14="http://schemas.microsoft.com/office/powerpoint/2010/main" val="42828327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DACA76-BA4E-4ACA-A6C8-5C47C5240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6740" y="5016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Lessons from Experiments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998E5B-A71C-4D34-9BD7-0B0F0C9AE7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24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A729159-1D02-4409-B0F3-E087C1722B2D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200979" y="1962829"/>
            <a:ext cx="10267122" cy="293234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Naïve fine-tuning across organs/modalities is insufficient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Effective adaptation requires: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Modality-adaptive encoders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Domain adaptation frameworks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Shape priors, dual-encoder designs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Clinically, these strategies ensure safer, more reliable AI deployment</a:t>
            </a:r>
          </a:p>
        </p:txBody>
      </p:sp>
    </p:spTree>
    <p:extLst>
      <p:ext uri="{BB962C8B-B14F-4D97-AF65-F5344CB8AC3E}">
        <p14:creationId xmlns:p14="http://schemas.microsoft.com/office/powerpoint/2010/main" val="36941895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FFE1-2609-443D-AA97-E082469C3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CLINICAL IMPLICATION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67926-9337-C65C-7D9C-FB87F6C2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7731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4DFC73-CEA1-456C-AA1A-AFCD1F05CB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2" y="37378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Clinical Implications: Annotation Burden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6FC5C-FC03-4873-965E-F40D2E3DBB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3487" y="1889558"/>
            <a:ext cx="10515600" cy="3078884"/>
          </a:xfrm>
        </p:spPr>
        <p:txBody>
          <a:bodyPr>
            <a:normAutofit/>
          </a:bodyPr>
          <a:lstStyle/>
          <a:p>
            <a:r>
              <a:rPr lang="en-US" sz="2000" dirty="0"/>
              <a:t>Manual liver tumor annotation = </a:t>
            </a:r>
            <a:r>
              <a:rPr lang="en-US" sz="2000" b="1" dirty="0"/>
              <a:t>hours per case</a:t>
            </a:r>
            <a:endParaRPr lang="en-US" sz="2000" dirty="0"/>
          </a:p>
          <a:p>
            <a:r>
              <a:rPr lang="en-US" sz="2000" dirty="0"/>
              <a:t>AI segmentation → pre-annotation reduces effort to </a:t>
            </a:r>
            <a:r>
              <a:rPr lang="en-US" sz="2000" b="1" dirty="0"/>
              <a:t>minutes</a:t>
            </a:r>
            <a:endParaRPr lang="ar-OM" sz="2000" b="1" dirty="0"/>
          </a:p>
          <a:p>
            <a:endParaRPr lang="en-US" sz="2000" dirty="0"/>
          </a:p>
          <a:p>
            <a:r>
              <a:rPr lang="en-US" sz="2000" dirty="0"/>
              <a:t>Benefits:</a:t>
            </a:r>
          </a:p>
          <a:p>
            <a:pPr lvl="1"/>
            <a:r>
              <a:rPr lang="en-US" sz="1800" dirty="0"/>
              <a:t>Faster radiologist workflow</a:t>
            </a:r>
          </a:p>
          <a:p>
            <a:pPr lvl="1"/>
            <a:r>
              <a:rPr lang="en-US" sz="1800" dirty="0"/>
              <a:t>Reduced inter-observer variability</a:t>
            </a:r>
          </a:p>
          <a:p>
            <a:pPr lvl="1"/>
            <a:r>
              <a:rPr lang="en-US" sz="1800" dirty="0"/>
              <a:t>More consistent tumor delineations</a:t>
            </a:r>
          </a:p>
          <a:p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184641-3274-4356-959B-2D2A47736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770442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A55BE-BCE8-44D7-A060-6CB59A9F11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82756" y="590549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Workflow Integration</a:t>
            </a:r>
            <a:br>
              <a:rPr lang="en-US" sz="4000" dirty="0"/>
            </a:b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1637A-AC11-4972-B549-DB1BF6523A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2756" y="1558131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endParaRPr lang="en-US" sz="2000" b="1" dirty="0"/>
          </a:p>
          <a:p>
            <a:pPr>
              <a:lnSpc>
                <a:spcPct val="150000"/>
              </a:lnSpc>
            </a:pPr>
            <a:r>
              <a:rPr lang="en-US" sz="2000" dirty="0"/>
              <a:t>Embed ADEST-U-Net into: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PACS / Radiotherapy planning systems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b="1" dirty="0"/>
              <a:t>Multidisciplinary tumor boards</a:t>
            </a:r>
            <a:r>
              <a:rPr lang="en-US" sz="1800" dirty="0"/>
              <a:t> → improved visualization</a:t>
            </a:r>
          </a:p>
          <a:p>
            <a:pPr lvl="1">
              <a:lnSpc>
                <a:spcPct val="150000"/>
              </a:lnSpc>
            </a:pPr>
            <a:r>
              <a:rPr lang="en-US" sz="1800" b="1" dirty="0"/>
              <a:t>Interventional planning</a:t>
            </a:r>
            <a:r>
              <a:rPr lang="en-US" sz="1800" dirty="0"/>
              <a:t> (surgery, ablation, radioembolization) → define margins &amp; dosing</a:t>
            </a:r>
          </a:p>
          <a:p>
            <a:pPr>
              <a:lnSpc>
                <a:spcPct val="150000"/>
              </a:lnSpc>
            </a:pPr>
            <a:r>
              <a:rPr lang="en-US" sz="2000" dirty="0"/>
              <a:t>Screening/follow-up: rapid flagging of suspicious lesions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4A704-60A9-4DF7-BBE7-A6AE4A169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116978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A7B791-2304-4C54-96F1-BF0139CDD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Path to Clinical Adoption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C51F-98E4-44AE-92C7-E90067E2FE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97227" y="1690688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b="1" dirty="0"/>
              <a:t>Next steps:</a:t>
            </a:r>
            <a:endParaRPr lang="en-US" sz="20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Validate on </a:t>
            </a:r>
            <a:r>
              <a:rPr lang="en-US" sz="1800" b="1" dirty="0"/>
              <a:t>multi-center, diverse datasets</a:t>
            </a:r>
            <a:endParaRPr lang="en-US" sz="1800" dirty="0"/>
          </a:p>
          <a:p>
            <a:pPr lvl="1">
              <a:lnSpc>
                <a:spcPct val="150000"/>
              </a:lnSpc>
            </a:pPr>
            <a:r>
              <a:rPr lang="en-US" sz="1800" dirty="0"/>
              <a:t>Add </a:t>
            </a:r>
            <a:r>
              <a:rPr lang="en-US" sz="1800" b="1" dirty="0"/>
              <a:t>uncertainty estimation</a:t>
            </a:r>
            <a:r>
              <a:rPr lang="en-US" sz="1800" dirty="0"/>
              <a:t> → flag low-confidence cases</a:t>
            </a:r>
          </a:p>
          <a:p>
            <a:pPr lvl="1">
              <a:lnSpc>
                <a:spcPct val="150000"/>
              </a:lnSpc>
            </a:pPr>
            <a:r>
              <a:rPr lang="en-US" sz="1800" dirty="0"/>
              <a:t>Establish </a:t>
            </a:r>
            <a:r>
              <a:rPr lang="en-US" sz="1800" b="1" dirty="0"/>
              <a:t>regulatory &amp; ethical frameworks</a:t>
            </a:r>
            <a:endParaRPr lang="en-US" sz="1800" dirty="0"/>
          </a:p>
          <a:p>
            <a:pPr>
              <a:lnSpc>
                <a:spcPct val="150000"/>
              </a:lnSpc>
            </a:pPr>
            <a:r>
              <a:rPr lang="en-US" sz="2000" dirty="0"/>
              <a:t>Essential for clinician trust, transparency, and safe deployment</a:t>
            </a:r>
          </a:p>
          <a:p>
            <a:pPr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CFAD30-BE92-4E80-8945-4977D0A09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93773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1A30E4-6E95-4DC4-B258-2B1F656476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70721" y="616916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dirty="0"/>
              <a:t>Closing Notes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92F8160-E64A-4C10-AB97-CEC82F7F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29</a:t>
            </a:fld>
            <a:endParaRPr lang="en-US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DEAF6B2E-726C-4BFA-9F98-57A2B11F045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0721" y="2141468"/>
            <a:ext cx="10120078" cy="12875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Cross-organ &amp; cross-modality transfer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requires specialized adaptation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Proposed ADEST-U-Net is a step towards clinically reliable AI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= scalable, trustworthy segmentation tools integrated into real-world healthcare workflows</a:t>
            </a:r>
          </a:p>
        </p:txBody>
      </p:sp>
    </p:spTree>
    <p:extLst>
      <p:ext uri="{BB962C8B-B14F-4D97-AF65-F5344CB8AC3E}">
        <p14:creationId xmlns:p14="http://schemas.microsoft.com/office/powerpoint/2010/main" val="36335393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5F5-70D5-9D6E-A1FE-554A6C15FD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Baseline: Trained from scratch on 3D-irchad-01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DBC5-27A4-5E7D-31B2-10309ED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3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0DB392F-35B2-D1B1-F64D-5BDBD87DC81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294" y="2017917"/>
            <a:ext cx="11417412" cy="31249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FECD1C4-EB43-16DC-53FB-8BCEBBE75BE7}"/>
              </a:ext>
            </a:extLst>
          </p:cNvPr>
          <p:cNvSpPr txBox="1"/>
          <p:nvPr/>
        </p:nvSpPr>
        <p:spPr>
          <a:xfrm>
            <a:off x="2485335" y="5534151"/>
            <a:ext cx="7221330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050" dirty="0"/>
              <a:t>Fig. 14. Training and validation performance of the baseline model trained from scratch using a combined loss function (Dice loss + shape prior loss), showing trends in loss, Dice coefficient, and </a:t>
            </a:r>
            <a:r>
              <a:rPr lang="en-US" sz="1050" dirty="0" err="1"/>
              <a:t>IoU</a:t>
            </a:r>
            <a:r>
              <a:rPr lang="en-US" sz="1050" dirty="0"/>
              <a:t> score over 50 epochs.</a:t>
            </a:r>
          </a:p>
        </p:txBody>
      </p:sp>
    </p:spTree>
    <p:extLst>
      <p:ext uri="{BB962C8B-B14F-4D97-AF65-F5344CB8AC3E}">
        <p14:creationId xmlns:p14="http://schemas.microsoft.com/office/powerpoint/2010/main" val="31809490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C9FFE1-2609-443D-AA97-E082469C379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067926-9337-C65C-7D9C-FB87F6C28F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71798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0C70C4-0056-476D-A5A1-EEC920394D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729BC4-8BE5-4804-AAAC-09549DF61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31</a:t>
            </a:fld>
            <a:endParaRPr lang="en-US"/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0AA64F36-A0EC-4A09-9994-4D70259CFC1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1" y="1662195"/>
            <a:ext cx="10515600" cy="46782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ü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proposed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ADEST-U-Net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achieved a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+1.7% Dice improvement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the baseline.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r>
              <a:rPr lang="en-US" sz="2000" dirty="0"/>
              <a:t>The model reduced false positives by 67.6% compared to the from-scratch </a:t>
            </a:r>
            <a:r>
              <a:rPr lang="en-US" sz="2000" dirty="0" err="1"/>
              <a:t>UNet</a:t>
            </a:r>
            <a:r>
              <a:rPr lang="en-US" sz="2000" dirty="0"/>
              <a:t>++ baseline, successfully restricting segmentation to the liver region.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ü"/>
            </a:pPr>
            <a:endParaRPr lang="en-US" sz="2000" dirty="0"/>
          </a:p>
          <a:p>
            <a:pPr marL="0" lvl="0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Limitation: </a:t>
            </a:r>
            <a:r>
              <a:rPr lang="en-US" altLang="en-US" sz="2000" dirty="0"/>
              <a:t>Small tumor detection remains limited, especially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 subtle, low-contrast </a:t>
            </a:r>
            <a:r>
              <a:rPr lang="en-US" altLang="en-US" sz="2000" dirty="0">
                <a:latin typeface="Arial" panose="020B0604020202020204" pitchFamily="34" charset="0"/>
              </a:rPr>
              <a:t>lesions.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b="1" dirty="0">
                <a:latin typeface="Arial" panose="020B0604020202020204" pitchFamily="34" charset="0"/>
              </a:rPr>
              <a:t>Future work: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Expand evaluation on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multi-center datasets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Improve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sensitivity to small tumors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457200" lvl="1" indent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Explore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advanced domain adaptation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clinically informed priors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73150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5F5-70D5-9D6E-A1FE-554A6C1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Baseline: In-Domain Evaluation: </a:t>
            </a:r>
            <a:r>
              <a:rPr lang="en-US" sz="4000" dirty="0" err="1"/>
              <a:t>UNet</a:t>
            </a:r>
            <a:r>
              <a:rPr lang="en-US" sz="4000" dirty="0"/>
              <a:t>++ Trained and Tested on 3D-IRCADb-01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DBC5-27A4-5E7D-31B2-10309ED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4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908A0-754D-64B2-2365-779EFA0933C0}"/>
              </a:ext>
            </a:extLst>
          </p:cNvPr>
          <p:cNvSpPr txBox="1"/>
          <p:nvPr/>
        </p:nvSpPr>
        <p:spPr>
          <a:xfrm>
            <a:off x="1209261" y="32295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Validset: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it-IT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0.5879</a:t>
            </a:r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it-IT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0.4163</a:t>
            </a:r>
            <a:endParaRPr lang="en-US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4541A-FDC5-83F6-5BBF-855BD4E22538}"/>
              </a:ext>
            </a:extLst>
          </p:cNvPr>
          <p:cNvSpPr txBox="1"/>
          <p:nvPr/>
        </p:nvSpPr>
        <p:spPr>
          <a:xfrm>
            <a:off x="6758609" y="329119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Testset: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it-IT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0.7020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it-IT" b="1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0.5408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3540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161E77-C6ED-2B31-4D6E-D73DEE4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5</a:t>
            </a:fld>
            <a:endParaRPr lang="en-US"/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B497BCD0-D95A-4774-E54C-9F0AE9B4E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136525"/>
            <a:ext cx="594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>
            <a:extLst>
              <a:ext uri="{FF2B5EF4-FFF2-40B4-BE49-F238E27FC236}">
                <a16:creationId xmlns:a16="http://schemas.microsoft.com/office/drawing/2014/main" id="{1EF9FCEA-F765-251C-1172-D6F3A44CAC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2244170"/>
            <a:ext cx="594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>
            <a:extLst>
              <a:ext uri="{FF2B5EF4-FFF2-40B4-BE49-F238E27FC236}">
                <a16:creationId xmlns:a16="http://schemas.microsoft.com/office/drawing/2014/main" id="{F33876A8-EBAE-5513-9D6C-81BA861913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50" y="4351815"/>
            <a:ext cx="5943600" cy="2057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76EADFD-46AE-C174-73C8-18E3D2A6DCC7}"/>
              </a:ext>
            </a:extLst>
          </p:cNvPr>
          <p:cNvSpPr txBox="1"/>
          <p:nvPr/>
        </p:nvSpPr>
        <p:spPr>
          <a:xfrm>
            <a:off x="2876964" y="6409215"/>
            <a:ext cx="6247572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Fig.15: Visual outputs from a model trained from scratch show successful tumor detection, but also highlight false positives in irrelevant regions</a:t>
            </a:r>
          </a:p>
        </p:txBody>
      </p:sp>
    </p:spTree>
    <p:extLst>
      <p:ext uri="{BB962C8B-B14F-4D97-AF65-F5344CB8AC3E}">
        <p14:creationId xmlns:p14="http://schemas.microsoft.com/office/powerpoint/2010/main" val="314045194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0645F5-70D5-9D6E-A1FE-554A6C15F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Baseline: Cross-Dataset Evaluation: </a:t>
            </a:r>
            <a:r>
              <a:rPr lang="en-US" sz="4000" dirty="0" err="1"/>
              <a:t>UNet</a:t>
            </a:r>
            <a:r>
              <a:rPr lang="en-US" sz="4000" dirty="0"/>
              <a:t>++ Trained on 3D-IRCADb-01 and Tested on SQUH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FDBC5-27A4-5E7D-31B2-10309ED73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6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C908A0-754D-64B2-2365-779EFA0933C0}"/>
              </a:ext>
            </a:extLst>
          </p:cNvPr>
          <p:cNvSpPr txBox="1"/>
          <p:nvPr/>
        </p:nvSpPr>
        <p:spPr>
          <a:xfrm>
            <a:off x="1050235" y="31001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Validset: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en-US" b="1" dirty="0"/>
              <a:t>0.2345</a:t>
            </a:r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en-US" b="1" dirty="0"/>
              <a:t>0.1328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824541A-FDC5-83F6-5BBF-855BD4E22538}"/>
              </a:ext>
            </a:extLst>
          </p:cNvPr>
          <p:cNvSpPr txBox="1"/>
          <p:nvPr/>
        </p:nvSpPr>
        <p:spPr>
          <a:xfrm>
            <a:off x="6387548" y="3100189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Evaluation on Testset:</a:t>
            </a: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Dice Score: </a:t>
            </a:r>
            <a:r>
              <a:rPr lang="en-US" b="1" dirty="0"/>
              <a:t>0.2136</a:t>
            </a:r>
            <a:r>
              <a:rPr lang="en-US" dirty="0"/>
              <a:t> </a:t>
            </a:r>
            <a:endParaRPr lang="it-IT" b="1" i="0" dirty="0">
              <a:solidFill>
                <a:srgbClr val="1F1F1F"/>
              </a:solidFill>
              <a:effectLst/>
              <a:latin typeface="Courier New" panose="02070309020205020404" pitchFamily="49" charset="0"/>
            </a:endParaRPr>
          </a:p>
          <a:p>
            <a:r>
              <a:rPr lang="it-IT" b="0" i="0" dirty="0">
                <a:solidFill>
                  <a:srgbClr val="1F1F1F"/>
                </a:solidFill>
                <a:effectLst/>
                <a:latin typeface="Courier New" panose="02070309020205020404" pitchFamily="49" charset="0"/>
              </a:rPr>
              <a:t>Overall IoU Score: </a:t>
            </a:r>
            <a:r>
              <a:rPr lang="en-US" b="1" dirty="0"/>
              <a:t>0.1195</a:t>
            </a:r>
          </a:p>
        </p:txBody>
      </p:sp>
    </p:spTree>
    <p:extLst>
      <p:ext uri="{BB962C8B-B14F-4D97-AF65-F5344CB8AC3E}">
        <p14:creationId xmlns:p14="http://schemas.microsoft.com/office/powerpoint/2010/main" val="23707545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9161E77-C6ED-2B31-4D6E-D73DEE4DF0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6EADFD-46AE-C174-73C8-18E3D2A6DCC7}"/>
              </a:ext>
            </a:extLst>
          </p:cNvPr>
          <p:cNvSpPr txBox="1"/>
          <p:nvPr/>
        </p:nvSpPr>
        <p:spPr>
          <a:xfrm>
            <a:off x="2873858" y="6148601"/>
            <a:ext cx="6444284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dirty="0"/>
              <a:t>Fig.16 : Visual outputs from a model trained from scratch on the 3D-IRCADb-01 dataset and tested on the SQUH test set illustrate the model’s failure to generate accurate predictions.</a:t>
            </a:r>
          </a:p>
        </p:txBody>
      </p:sp>
      <p:pic>
        <p:nvPicPr>
          <p:cNvPr id="10" name="Picture 9" descr="A black square with white dots&#10;&#10;AI-generated content may be incorrect.">
            <a:extLst>
              <a:ext uri="{FF2B5EF4-FFF2-40B4-BE49-F238E27FC236}">
                <a16:creationId xmlns:a16="http://schemas.microsoft.com/office/drawing/2014/main" id="{81C4DB5B-B6B6-4C9E-889D-8DC6F279663E}"/>
              </a:ext>
            </a:extLst>
          </p:cNvPr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8" y="148181"/>
            <a:ext cx="5943598" cy="181356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Picture 10" descr="A white object on a black background&#10;&#10;AI-generated content may be incorrect.">
            <a:extLst>
              <a:ext uri="{FF2B5EF4-FFF2-40B4-BE49-F238E27FC236}">
                <a16:creationId xmlns:a16="http://schemas.microsoft.com/office/drawing/2014/main" id="{CA0589AC-9160-4608-A666-76C3AF2F57F7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8" y="4243931"/>
            <a:ext cx="5943598" cy="177673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" name="Picture 11" descr="A white spot on a black background&#10;&#10;AI-generated content may be incorrect.">
            <a:extLst>
              <a:ext uri="{FF2B5EF4-FFF2-40B4-BE49-F238E27FC236}">
                <a16:creationId xmlns:a16="http://schemas.microsoft.com/office/drawing/2014/main" id="{0B36D29E-283B-41C7-B095-4B154AB293A7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8948" y="2223361"/>
            <a:ext cx="5943598" cy="175895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4448408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EAA15-2232-4D49-AF8A-1C596F5EE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9D63BB4-09AB-45FE-AEE9-47216F1459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9351279"/>
              </p:ext>
            </p:extLst>
          </p:nvPr>
        </p:nvGraphicFramePr>
        <p:xfrm>
          <a:off x="3987411" y="1511256"/>
          <a:ext cx="4720491" cy="534674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38200">
                  <a:extLst>
                    <a:ext uri="{9D8B030D-6E8A-4147-A177-3AD203B41FA5}">
                      <a16:colId xmlns:a16="http://schemas.microsoft.com/office/drawing/2014/main" val="3756170162"/>
                    </a:ext>
                  </a:extLst>
                </a:gridCol>
                <a:gridCol w="956925">
                  <a:extLst>
                    <a:ext uri="{9D8B030D-6E8A-4147-A177-3AD203B41FA5}">
                      <a16:colId xmlns:a16="http://schemas.microsoft.com/office/drawing/2014/main" val="962025422"/>
                    </a:ext>
                  </a:extLst>
                </a:gridCol>
                <a:gridCol w="954157">
                  <a:extLst>
                    <a:ext uri="{9D8B030D-6E8A-4147-A177-3AD203B41FA5}">
                      <a16:colId xmlns:a16="http://schemas.microsoft.com/office/drawing/2014/main" val="728344584"/>
                    </a:ext>
                  </a:extLst>
                </a:gridCol>
                <a:gridCol w="1118111">
                  <a:extLst>
                    <a:ext uri="{9D8B030D-6E8A-4147-A177-3AD203B41FA5}">
                      <a16:colId xmlns:a16="http://schemas.microsoft.com/office/drawing/2014/main" val="3604486545"/>
                    </a:ext>
                  </a:extLst>
                </a:gridCol>
                <a:gridCol w="853098">
                  <a:extLst>
                    <a:ext uri="{9D8B030D-6E8A-4147-A177-3AD203B41FA5}">
                      <a16:colId xmlns:a16="http://schemas.microsoft.com/office/drawing/2014/main" val="1954432399"/>
                    </a:ext>
                  </a:extLst>
                </a:gridCol>
              </a:tblGrid>
              <a:tr h="4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Model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Test/Dice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Test/ IoU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Valid/Dice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Valid/ </a:t>
                      </a:r>
                      <a:r>
                        <a:rPr lang="en-US" sz="1600" kern="1200" dirty="0" err="1">
                          <a:effectLst/>
                        </a:rPr>
                        <a:t>IoU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3815548"/>
                  </a:ext>
                </a:extLst>
              </a:tr>
              <a:tr h="427477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0.3407 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>
                          <a:effectLst/>
                        </a:rPr>
                        <a:t>0.2053</a:t>
                      </a:r>
                      <a:endParaRPr lang="en-US" sz="2400" b="1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0.2512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="1" kern="1200" dirty="0">
                          <a:effectLst/>
                        </a:rPr>
                        <a:t>0.1437</a:t>
                      </a:r>
                      <a:endParaRPr lang="en-US" sz="2400" b="1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7937526"/>
                  </a:ext>
                </a:extLst>
              </a:tr>
              <a:tr h="39111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0.1706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0.0932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0.1512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0.0818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0551463"/>
                  </a:ext>
                </a:extLst>
              </a:tr>
              <a:tr h="303839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Model 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0.1142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0.0606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0.0987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0.0519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9396733"/>
                  </a:ext>
                </a:extLst>
              </a:tr>
              <a:tr h="362023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0.1055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0.1055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0.0926 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0.0485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27525281"/>
                  </a:ext>
                </a:extLst>
              </a:tr>
              <a:tr h="420205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0.0071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0.0035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0.0078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0.0039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3111202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0.0062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0.0031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0.0067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0.0034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989104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7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0.0020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0.0052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0.0026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5472900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0.0025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0.0013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0.0028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0.0014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8384869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0.0108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0.0054 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0.0156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0.0078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5332992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10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0.0139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0.0070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0.0203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0.0103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3388773"/>
                  </a:ext>
                </a:extLst>
              </a:tr>
              <a:tr h="471921"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Model 11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0.0083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0.0042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>
                          <a:effectLst/>
                        </a:rPr>
                        <a:t>0.0123</a:t>
                      </a:r>
                      <a:endParaRPr lang="en-US" sz="24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kern="1200" dirty="0">
                          <a:effectLst/>
                        </a:rPr>
                        <a:t>0.0062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36330372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C9F12BB9-DD6A-46C5-8E9B-C49BF68FB5DB}"/>
              </a:ext>
            </a:extLst>
          </p:cNvPr>
          <p:cNvSpPr/>
          <p:nvPr/>
        </p:nvSpPr>
        <p:spPr>
          <a:xfrm>
            <a:off x="1255642" y="1066954"/>
            <a:ext cx="10098158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1000"/>
              </a:spcAft>
            </a:pPr>
            <a:r>
              <a:rPr lang="en-US" sz="1400" b="1" dirty="0">
                <a:latin typeface="Arial" panose="020B0604020202020204" pitchFamily="34" charset="0"/>
              </a:rPr>
              <a:t>Table 3:Liver tumor segmentation performance of progressive fine-tuning </a:t>
            </a:r>
            <a:r>
              <a:rPr lang="en-US" sz="1400" b="1" dirty="0" err="1">
                <a:latin typeface="Arial" panose="020B0604020202020204" pitchFamily="34" charset="0"/>
              </a:rPr>
              <a:t>UNet</a:t>
            </a:r>
            <a:r>
              <a:rPr lang="en-US" sz="1400" b="1" dirty="0">
                <a:latin typeface="Arial" panose="020B0604020202020204" pitchFamily="34" charset="0"/>
              </a:rPr>
              <a:t>++ on 3D-IRCADb-01 (Dice and </a:t>
            </a:r>
            <a:r>
              <a:rPr lang="en-US" sz="1400" b="1" dirty="0" err="1">
                <a:latin typeface="Arial" panose="020B0604020202020204" pitchFamily="34" charset="0"/>
              </a:rPr>
              <a:t>IoU</a:t>
            </a:r>
            <a:r>
              <a:rPr lang="en-US" sz="1400" b="1" dirty="0">
                <a:latin typeface="Arial" panose="020B0604020202020204" pitchFamily="34" charset="0"/>
              </a:rPr>
              <a:t>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520049-7E6F-4B10-820F-EAC9EC5F5237}"/>
              </a:ext>
            </a:extLst>
          </p:cNvPr>
          <p:cNvSpPr/>
          <p:nvPr/>
        </p:nvSpPr>
        <p:spPr>
          <a:xfrm>
            <a:off x="964096" y="214096"/>
            <a:ext cx="10436087" cy="8002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Progressive Fine-Tuning from Brain MRI to Liver CT using </a:t>
            </a:r>
            <a:r>
              <a:rPr lang="en-US" sz="2800" dirty="0" err="1"/>
              <a:t>UNet</a:t>
            </a:r>
            <a:r>
              <a:rPr lang="en-US" sz="2800" dirty="0"/>
              <a:t>++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007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921DA13-B541-684F-23CE-B27D13D9DA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F0314C-3119-4751-843D-AF2DCE992F17}" type="slidenum">
              <a:rPr lang="en-US" smtClean="0"/>
              <a:t>9</a:t>
            </a:fld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4BA243D-C22A-0EDE-6753-7334837DB4B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8" y="1786972"/>
            <a:ext cx="1161825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80A5D742-079B-7E68-EEDC-AF0D348D1F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8" y="3192812"/>
            <a:ext cx="11618259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6F8E3C73-027B-CD93-1559-2AC4DD20ED9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6869" y="4703280"/>
            <a:ext cx="11618258" cy="914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E2421A-E083-67C0-B85C-36748BC4DC17}"/>
              </a:ext>
            </a:extLst>
          </p:cNvPr>
          <p:cNvSpPr txBox="1"/>
          <p:nvPr/>
        </p:nvSpPr>
        <p:spPr>
          <a:xfrm>
            <a:off x="286868" y="725136"/>
            <a:ext cx="11618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Direct transfer learning from brain MRI to liver CT fails to detect relevant tumor regions, highlighting the domain gap between source and target modalities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B676292-81F1-4A8C-9EB0-3987F19D91CB}"/>
              </a:ext>
            </a:extLst>
          </p:cNvPr>
          <p:cNvSpPr/>
          <p:nvPr/>
        </p:nvSpPr>
        <p:spPr>
          <a:xfrm>
            <a:off x="2146852" y="5764341"/>
            <a:ext cx="8610600" cy="5437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spcAft>
                <a:spcPts val="1000"/>
              </a:spcAft>
            </a:pPr>
            <a:r>
              <a:rPr lang="en-US" sz="1050" dirty="0"/>
              <a:t>Fig.17: Qualitative segmentation results on 3D-IRCADb-01 validation set for </a:t>
            </a:r>
          </a:p>
          <a:p>
            <a:pPr algn="ctr">
              <a:spcAft>
                <a:spcPts val="1000"/>
              </a:spcAft>
            </a:pPr>
            <a:r>
              <a:rPr lang="en-US" sz="1050" dirty="0"/>
              <a:t>progressive freezing strategies using </a:t>
            </a:r>
            <a:r>
              <a:rPr lang="en-US" sz="1050" dirty="0" err="1"/>
              <a:t>Unet</a:t>
            </a:r>
            <a:r>
              <a:rPr lang="en-US" sz="1050" dirty="0"/>
              <a:t>++</a:t>
            </a:r>
          </a:p>
        </p:txBody>
      </p:sp>
    </p:spTree>
    <p:extLst>
      <p:ext uri="{BB962C8B-B14F-4D97-AF65-F5344CB8AC3E}">
        <p14:creationId xmlns:p14="http://schemas.microsoft.com/office/powerpoint/2010/main" val="241746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6859</TotalTime>
  <Words>1569</Words>
  <Application>Microsoft Office PowerPoint</Application>
  <PresentationFormat>Widescreen</PresentationFormat>
  <Paragraphs>435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RESULTS &amp; ANALYSIS</vt:lpstr>
      <vt:lpstr>Baseline: Hyperparameter Tuning of Shape Prior Weight (λ) on 3D-IRCADb-01</vt:lpstr>
      <vt:lpstr>Baseline: Trained from scratch on 3D-irchad-01</vt:lpstr>
      <vt:lpstr>Baseline: In-Domain Evaluation: UNet++ Trained and Tested on 3D-IRCADb-01</vt:lpstr>
      <vt:lpstr>PowerPoint Presentation</vt:lpstr>
      <vt:lpstr>Baseline: Cross-Dataset Evaluation: UNet++ Trained on 3D-IRCADb-01 and Tested on SQUH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Proposed Architecture: Adapted Dual-Encoder Shared-Tail U-Net (ADEST-U-Net) </vt:lpstr>
      <vt:lpstr>In-Domain Evaluation: ADEST-U-Net Trained and Tested on 3D-IRCADb-01</vt:lpstr>
      <vt:lpstr>PowerPoint Presentation</vt:lpstr>
      <vt:lpstr>Cross-Dataset Evaluation: ADEST-U-Net Trained on 3D-IRCADb-01 and Tested on SQUH</vt:lpstr>
      <vt:lpstr>PowerPoint Presentation</vt:lpstr>
      <vt:lpstr>PowerPoint Presentation</vt:lpstr>
      <vt:lpstr>PowerPoint Presentation</vt:lpstr>
      <vt:lpstr>PowerPoint Presentation</vt:lpstr>
      <vt:lpstr>Model Comparison Table</vt:lpstr>
      <vt:lpstr>Key Challenges in Transfer Learning</vt:lpstr>
      <vt:lpstr>Scanner &amp; Dataset Variability</vt:lpstr>
      <vt:lpstr>Lessons from Experiments</vt:lpstr>
      <vt:lpstr>CLINICAL IMPLICATION</vt:lpstr>
      <vt:lpstr>Clinical Implications: Annotation Burden</vt:lpstr>
      <vt:lpstr>Workflow Integration </vt:lpstr>
      <vt:lpstr>Path to Clinical Adoption</vt:lpstr>
      <vt:lpstr>Closing Notes</vt:lpstr>
      <vt:lpstr>CONCLUSION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Exploring the Feasibility of Cross-Organ and Cross-Modality Transfer Learning Strategies to Address Limited Labeled Data in Medical Image Segmentation: A Case Study from Brain Tumor MRIs to Liver Tumor CTs Using UNet++</dc:title>
  <dc:creator>RIHAM ADIL JEEBALLAH</dc:creator>
  <cp:lastModifiedBy>RIHAM ADIL JEEBALLAH</cp:lastModifiedBy>
  <cp:revision>506</cp:revision>
  <dcterms:created xsi:type="dcterms:W3CDTF">2025-04-27T17:38:09Z</dcterms:created>
  <dcterms:modified xsi:type="dcterms:W3CDTF">2025-09-20T15:16:16Z</dcterms:modified>
</cp:coreProperties>
</file>