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2" r:id="rId2"/>
    <p:sldId id="257" r:id="rId3"/>
    <p:sldId id="258" r:id="rId4"/>
    <p:sldId id="259" r:id="rId5"/>
    <p:sldId id="293" r:id="rId6"/>
    <p:sldId id="260" r:id="rId7"/>
    <p:sldId id="269" r:id="rId8"/>
    <p:sldId id="270" r:id="rId9"/>
    <p:sldId id="264" r:id="rId10"/>
    <p:sldId id="261" r:id="rId11"/>
    <p:sldId id="265" r:id="rId12"/>
    <p:sldId id="263" r:id="rId13"/>
    <p:sldId id="266" r:id="rId14"/>
    <p:sldId id="268" r:id="rId15"/>
    <p:sldId id="267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88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F65F1B-B4D0-4D3E-B038-C839D32548C5}">
          <p14:sldIdLst/>
        </p14:section>
        <p14:section name="Introduction" id="{F5C0DCDC-E831-4C2D-A01B-66AC4AE60293}">
          <p14:sldIdLst>
            <p14:sldId id="262"/>
            <p14:sldId id="257"/>
            <p14:sldId id="258"/>
            <p14:sldId id="259"/>
            <p14:sldId id="293"/>
            <p14:sldId id="260"/>
            <p14:sldId id="269"/>
          </p14:sldIdLst>
        </p14:section>
        <p14:section name="Basics of C++" id="{842DDE57-1F03-4BA7-8773-83B89C183570}">
          <p14:sldIdLst>
            <p14:sldId id="270"/>
            <p14:sldId id="264"/>
            <p14:sldId id="261"/>
            <p14:sldId id="265"/>
            <p14:sldId id="263"/>
            <p14:sldId id="266"/>
            <p14:sldId id="268"/>
            <p14:sldId id="267"/>
          </p14:sldIdLst>
        </p14:section>
        <p14:section name="Selection statements" id="{CC18872C-82AD-470B-AAE3-0E3E450F6F7B}">
          <p14:sldIdLst>
            <p14:sldId id="271"/>
            <p14:sldId id="272"/>
            <p14:sldId id="273"/>
          </p14:sldIdLst>
        </p14:section>
        <p14:section name="Loops" id="{FD112FCB-43AA-4BAE-BE58-575EB3F2C007}">
          <p14:sldIdLst>
            <p14:sldId id="274"/>
            <p14:sldId id="275"/>
            <p14:sldId id="276"/>
          </p14:sldIdLst>
        </p14:section>
        <p14:section name="Functions" id="{9C2F1F8C-17B4-4E31-8C4D-222751E2FFE2}">
          <p14:sldIdLst>
            <p14:sldId id="277"/>
            <p14:sldId id="278"/>
            <p14:sldId id="279"/>
            <p14:sldId id="280"/>
          </p14:sldIdLst>
        </p14:section>
        <p14:section name="Arrays" id="{430325AE-04AC-4257-92D0-01F09D3F2562}">
          <p14:sldIdLst>
            <p14:sldId id="282"/>
            <p14:sldId id="283"/>
            <p14:sldId id="284"/>
          </p14:sldIdLst>
        </p14:section>
        <p14:section name="Pointers" id="{95D6218F-D8F3-421D-9784-56A64220C99F}">
          <p14:sldIdLst>
            <p14:sldId id="285"/>
            <p14:sldId id="286"/>
          </p14:sldIdLst>
        </p14:section>
        <p14:section name="Structure" id="{A9CE45BD-AA8B-4977-A5AA-3302667D8ACA}">
          <p14:sldIdLst>
            <p14:sldId id="287"/>
            <p14:sldId id="289"/>
          </p14:sldIdLst>
        </p14:section>
        <p14:section name="String" id="{29D1B3FF-EDC0-4CDF-9AED-30B3812FD407}">
          <p14:sldIdLst>
            <p14:sldId id="290"/>
            <p14:sldId id="288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3D92"/>
    <a:srgbClr val="D5631D"/>
    <a:srgbClr val="F2B800"/>
    <a:srgbClr val="CC0099"/>
    <a:srgbClr val="E872B0"/>
    <a:srgbClr val="1A6BA2"/>
    <a:srgbClr val="FF0000"/>
    <a:srgbClr val="1B72AB"/>
    <a:srgbClr val="E2722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9B43A6-43B5-DC83-4403-42E34CFE95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55C56-7FD9-9CCC-36BC-C1D284649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35E4C-F3CB-448E-AAC2-A8FDBC6E820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80CF9-788E-29E7-988B-BCCF208FDC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5A763-CED4-2992-FCD2-B01D71504C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E7799-7EB9-4DCD-9989-6CA2A954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72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70BF1-AEE4-480A-9D6B-93722DA4C316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79C1-A6AC-4BEA-899F-820BB9BC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506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D48D-04E5-7141-384B-2CF1A190E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9812D-0846-B33B-8F49-011896385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2A79C-F498-64BC-7148-C767388F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6AB28-050F-D551-1F8C-5955AF6E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5E41E-91B6-D455-0556-BE0D9DBC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3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96FA-1A3B-0C57-876E-E672486B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BFA5B-99B7-A0CA-A0A7-C5F0C526E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F22D3-2355-AFE3-B354-D8537B55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126CA-25F8-B2DB-519D-5D74C16E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61DF5-829A-4E2F-A340-5A562822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5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CA398-7FD4-5884-DE28-8DE08719C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B1F62-EBBD-8A85-CCB9-88166C08E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226B5-1F07-D6DF-117A-36651B40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6FB19-AA62-A1ED-EDEF-90967F25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7F77A-9EAE-93F7-44BD-2BC7BED1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9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C635-DC5E-7C1C-5A2B-17465752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E1C45-69BA-556F-A55C-B37088C93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8F27-CF08-2AD6-4122-2C697E4B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4E08-5B1D-685E-B354-51F37220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2E9F8-FC5B-F035-80A4-E7B73B3F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4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B8A2-16C4-F8C7-F34A-0A2FA2FB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917CF-D53E-D4D8-5A26-3034BA215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EAA1B-F69F-D9E9-EA9B-8AC9C079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B19A9-6C3B-5B66-5FD8-CD63A534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908CF-766A-8CB3-1C81-F3B44962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3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9AF6-16B9-6B2D-7DD8-E0D4B28A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84A9-C296-7826-5034-BE7299925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15273-23FB-7E85-9A9E-DDDD3958C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04158-E465-B601-8F22-2ACB37D9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4E8E5-5D56-F5DF-69EC-5A41F7B6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8512-FFB3-4D48-6022-300BC7DE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2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89C2-2648-FC5C-D434-6945E20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8F4E4-0026-DB95-51EC-E471C9AF3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8BC0C-92D3-B901-3F3F-4B56A2C4D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3A710-5747-28E3-FB3D-A0FA9B27E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2599E-0269-8A7F-F632-5918D1341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AE0B8-30DA-6065-27CB-DBA860DA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AE05E-624D-3B85-B7BC-983005C3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61363-F414-0F22-BA3E-064684E0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7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9440-6B12-211E-B280-F9BB27D2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66D6C-10B3-271B-4117-0DDCA17F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D4987-2EDE-E753-15EC-44ADBE27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CB506-DFD3-1C2D-041B-1DD7EEC6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A1DF0-23DC-6F54-7798-DD12BD32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03AC6-578E-0086-B9EE-7C16A192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DF6D0-A7F5-57E8-269E-3B263287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A081-6C56-6708-40A5-7828C2B5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59E53-4D15-CA41-FC27-B93D3BCE2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D8F99-A83A-4E7C-3E78-522F55164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14A89-5081-8F7D-022A-C52E8F0E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61B77-058B-992B-B2D1-A82BC303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6BCF4-57D6-5C77-3DC4-89689FAF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4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90A0-D258-7099-1EE9-064D90F2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20AB2-3B8B-9620-6B6D-86EE208E4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E39C6-26F4-2CBA-58CA-4D6B0F102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4856E-2678-4863-1F2A-C3486BBF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68953-EB30-3F6B-7956-C7BED397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0D445-D418-6512-7D31-11902820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4F97F-39A3-8DD0-6851-79049641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B3286-8B2F-8518-DDA9-2775B6830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BB0C9-2951-DE52-7E61-125D30EB3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217CA-A35E-8714-F075-903797CDC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837E8-D339-E3D0-A10A-5C5A58D20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3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pBYeNTwgbs&amp;list=PLCInYL3l2AajFAiw4s1U4QbGszcQ-rAb3&amp;index=6" TargetMode="External"/><Relationship Id="rId2" Type="http://schemas.openxmlformats.org/officeDocument/2006/relationships/hyperlink" Target="https://www.youtube.com/watch?v=0rYYaXlEiAY&amp;list=PLCInYL3l2AajFAiw4s1U4QbGszcQ-rAb3&amp;index=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Pkl5iFCNNs4&amp;list=PLCInYL3l2AajFAiw4s1U4QbGszcQ-rAb3&amp;index=8" TargetMode="External"/><Relationship Id="rId4" Type="http://schemas.openxmlformats.org/officeDocument/2006/relationships/hyperlink" Target="https://www.youtube.com/watch?v=6XjgNR5Cw48&amp;list=PLCInYL3l2AajFAiw4s1U4QbGszcQ-rAb3&amp;index=7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865166881260988" TargetMode="External"/><Relationship Id="rId2" Type="http://schemas.openxmlformats.org/officeDocument/2006/relationships/hyperlink" Target="https://www.facebook.com/groups/palestine.cp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Fz9HS_Fx4k" TargetMode="External"/><Relationship Id="rId7" Type="http://schemas.openxmlformats.org/officeDocument/2006/relationships/hyperlink" Target="https://www.youtube.com/watch?v=YE3tRo_6C_o" TargetMode="External"/><Relationship Id="rId2" Type="http://schemas.openxmlformats.org/officeDocument/2006/relationships/hyperlink" Target="https://www.hackerrank.com/dashboard?h_r=log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tcoder.jp/" TargetMode="External"/><Relationship Id="rId5" Type="http://schemas.openxmlformats.org/officeDocument/2006/relationships/hyperlink" Target="https://www.youtube.com/watch?v=60kwpmJt-bc" TargetMode="External"/><Relationship Id="rId4" Type="http://schemas.openxmlformats.org/officeDocument/2006/relationships/hyperlink" Target="https://codeforces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hallenges/cpp-input-and-output/problem?isFullScreen=true" TargetMode="External"/><Relationship Id="rId2" Type="http://schemas.openxmlformats.org/officeDocument/2006/relationships/hyperlink" Target="https://www.hackerrank.com/challenges/cpp-hello-world/problem?isFullScreen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forces.com/problemset/problem/200/B" TargetMode="External"/><Relationship Id="rId5" Type="http://schemas.openxmlformats.org/officeDocument/2006/relationships/hyperlink" Target="https://codeforces.com/problemset/problem/50/A" TargetMode="External"/><Relationship Id="rId4" Type="http://schemas.openxmlformats.org/officeDocument/2006/relationships/hyperlink" Target="https://www.hackerrank.com/challenges/c-tutorial-basic-data-types/problem?isFullScreen=tru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aov2H_-nlU&amp;list=PLCInYL3l2AajFAiw4s1U4QbGszcQ-rAb3&amp;index=10" TargetMode="External"/><Relationship Id="rId2" Type="http://schemas.openxmlformats.org/officeDocument/2006/relationships/hyperlink" Target="https://www.youtube.com/watch?v=F56Bo4I0GhA&amp;list=PLCInYL3l2AajFAiw4s1U4QbGszcQ-rAb3&amp;index=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-MTeqw7gZf0&amp;list=PLCInYL3l2AajFAiw4s1U4QbGszcQ-rAb3&amp;index=11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forces.com/problemset/problem/318/A" TargetMode="External"/><Relationship Id="rId3" Type="http://schemas.openxmlformats.org/officeDocument/2006/relationships/hyperlink" Target="https://codeforces.com/problemset/problem/4/A" TargetMode="External"/><Relationship Id="rId7" Type="http://schemas.openxmlformats.org/officeDocument/2006/relationships/hyperlink" Target="https://codeforces.com/problemset/problem/466/A" TargetMode="External"/><Relationship Id="rId2" Type="http://schemas.openxmlformats.org/officeDocument/2006/relationships/hyperlink" Target="https://www.hackerrank.com/challenges/c-tutorial-conditional-if-else/problem?isFullScreen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forces.com/problemset/problem/1/A" TargetMode="External"/><Relationship Id="rId5" Type="http://schemas.openxmlformats.org/officeDocument/2006/relationships/hyperlink" Target="https://codeforces.com/problemset/problem/122/A" TargetMode="External"/><Relationship Id="rId4" Type="http://schemas.openxmlformats.org/officeDocument/2006/relationships/hyperlink" Target="https://codeforces.com/problemset/problem/546/A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gpgpGuXIZk&amp;list=PLCInYL3l2AajFAiw4s1U4QbGszcQ-rAb3&amp;index=13" TargetMode="External"/><Relationship Id="rId7" Type="http://schemas.openxmlformats.org/officeDocument/2006/relationships/hyperlink" Target="https://www.youtube.com/watch?v=ow0-FArRzGE&amp;list=PLCInYL3l2AajFAiw4s1U4QbGszcQ-rAb3&amp;index=17" TargetMode="External"/><Relationship Id="rId2" Type="http://schemas.openxmlformats.org/officeDocument/2006/relationships/hyperlink" Target="https://www.youtube.com/watch?v=YjiSuzc2pAM&amp;list=PLCInYL3l2AajFAiw4s1U4QbGszcQ-rAb3&amp;index=1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urzHVVJB17U&amp;list=PLCInYL3l2AajFAiw4s1U4QbGszcQ-rAb3&amp;index=16" TargetMode="External"/><Relationship Id="rId5" Type="http://schemas.openxmlformats.org/officeDocument/2006/relationships/hyperlink" Target="https://www.youtube.com/watch?v=uFI22C5DFnU&amp;list=PLCInYL3l2AajFAiw4s1U4QbGszcQ-rAb3&amp;index=15" TargetMode="External"/><Relationship Id="rId4" Type="http://schemas.openxmlformats.org/officeDocument/2006/relationships/hyperlink" Target="https://www.youtube.com/watch?v=z6RiKl9-eao&amp;list=PLCInYL3l2AajFAiw4s1U4QbGszcQ-rAb3&amp;index=14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forces.com/problemset/problem/977/A" TargetMode="External"/><Relationship Id="rId13" Type="http://schemas.openxmlformats.org/officeDocument/2006/relationships/hyperlink" Target="https://codeforces.com/problemset/problem/1790/A" TargetMode="External"/><Relationship Id="rId3" Type="http://schemas.openxmlformats.org/officeDocument/2006/relationships/hyperlink" Target="https://codeforces.com/problemset/problem/1351/A" TargetMode="External"/><Relationship Id="rId7" Type="http://schemas.openxmlformats.org/officeDocument/2006/relationships/hyperlink" Target="https://codeforces.com/problemset/problem/791/A" TargetMode="External"/><Relationship Id="rId12" Type="http://schemas.openxmlformats.org/officeDocument/2006/relationships/hyperlink" Target="https://atcoder.jp/contests/abc275/tasks/abc275_a" TargetMode="External"/><Relationship Id="rId2" Type="http://schemas.openxmlformats.org/officeDocument/2006/relationships/hyperlink" Target="https://www.hackerrank.com/challenges/c-tutorial-for-loop/problem?isFullScreen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forces.com/contest/677/problem/A" TargetMode="External"/><Relationship Id="rId11" Type="http://schemas.openxmlformats.org/officeDocument/2006/relationships/hyperlink" Target="https://codeforces.com/problemset/problem/1777/A" TargetMode="External"/><Relationship Id="rId5" Type="http://schemas.openxmlformats.org/officeDocument/2006/relationships/hyperlink" Target="https://codeforces.com/problemset/problem/705/A" TargetMode="External"/><Relationship Id="rId10" Type="http://schemas.openxmlformats.org/officeDocument/2006/relationships/hyperlink" Target="https://codeforces.com/problemset/problem/158/B" TargetMode="External"/><Relationship Id="rId4" Type="http://schemas.openxmlformats.org/officeDocument/2006/relationships/hyperlink" Target="https://codeforces.com/problemset/problem/69/A" TargetMode="External"/><Relationship Id="rId9" Type="http://schemas.openxmlformats.org/officeDocument/2006/relationships/hyperlink" Target="https://codeforces.com/problemset/problem/580/A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38v5dv7LNJU&amp;list=PLCInYL3l2AajFAiw4s1U4QbGszcQ-rAb3&amp;index=24" TargetMode="External"/><Relationship Id="rId3" Type="http://schemas.openxmlformats.org/officeDocument/2006/relationships/hyperlink" Target="https://www.youtube.com/watch?v=pRVrMNd694I&amp;list=PLCInYL3l2AajFAiw4s1U4QbGszcQ-rAb3&amp;index=19" TargetMode="External"/><Relationship Id="rId7" Type="http://schemas.openxmlformats.org/officeDocument/2006/relationships/hyperlink" Target="https://www.youtube.com/watch?v=MMY077l9awA&amp;list=PLCInYL3l2AajFAiw4s1U4QbGszcQ-rAb3&amp;index=23" TargetMode="External"/><Relationship Id="rId2" Type="http://schemas.openxmlformats.org/officeDocument/2006/relationships/hyperlink" Target="https://www.youtube.com/watch?v=9CeQHw1J2Xs&amp;list=PLCInYL3l2AajFAiw4s1U4QbGszcQ-rAb3&amp;index=1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t_LkJ04d7k&amp;list=PLCInYL3l2AajFAiw4s1U4QbGszcQ-rAb3&amp;index=22" TargetMode="External"/><Relationship Id="rId5" Type="http://schemas.openxmlformats.org/officeDocument/2006/relationships/hyperlink" Target="https://www.youtube.com/watch?v=Noi-WtvDKSo&amp;list=PLCInYL3l2AajFAiw4s1U4QbGszcQ-rAb3&amp;index=21" TargetMode="External"/><Relationship Id="rId4" Type="http://schemas.openxmlformats.org/officeDocument/2006/relationships/hyperlink" Target="https://www.youtube.com/watch?v=QjKUXcig4is&amp;list=PLCInYL3l2AajFAiw4s1U4QbGszcQ-rAb3&amp;index=20" TargetMode="External"/><Relationship Id="rId9" Type="http://schemas.openxmlformats.org/officeDocument/2006/relationships/hyperlink" Target="https://www.youtube.com/watch?v=7p78-PgRfU4&amp;list=PLCInYL3l2AajFAiw4s1U4QbGszcQ-rAb3&amp;index=26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forces.com/problemset/problem/1792/B" TargetMode="External"/><Relationship Id="rId3" Type="http://schemas.openxmlformats.org/officeDocument/2006/relationships/hyperlink" Target="https://codeforces.com/contest/1244/problem/A" TargetMode="External"/><Relationship Id="rId7" Type="http://schemas.openxmlformats.org/officeDocument/2006/relationships/hyperlink" Target="https://atcoder.jp/contests/abc273/tasks/abc273_a" TargetMode="External"/><Relationship Id="rId2" Type="http://schemas.openxmlformats.org/officeDocument/2006/relationships/hyperlink" Target="https://atcoder.jp/contests/abc283/tasks/abc283_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forces.com/problemset/problem/822/A" TargetMode="External"/><Relationship Id="rId5" Type="http://schemas.openxmlformats.org/officeDocument/2006/relationships/hyperlink" Target="https://codeforces.com/problemset/problem/476/A" TargetMode="External"/><Relationship Id="rId4" Type="http://schemas.openxmlformats.org/officeDocument/2006/relationships/hyperlink" Target="https://codeforces.com/problemset/problem/1766/A" TargetMode="External"/><Relationship Id="rId9" Type="http://schemas.openxmlformats.org/officeDocument/2006/relationships/hyperlink" Target="https://codeforces.com/problemset/problem/1850/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394gle-Juk&amp;list=PLCInYL3l2AajFAiw4s1U4QbGszcQ-rAb3&amp;index=31" TargetMode="External"/><Relationship Id="rId2" Type="http://schemas.openxmlformats.org/officeDocument/2006/relationships/hyperlink" Target="https://www.youtube.com/watch?v=eEdRb_7nD08&amp;list=PLCInYL3l2AajFAiw4s1U4QbGszcQ-rAb3&amp;index=3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TmU8_LvroSI&amp;list=PLCInYL3l2AajFAiw4s1U4QbGszcQ-rAb3&amp;index=34" TargetMode="External"/><Relationship Id="rId5" Type="http://schemas.openxmlformats.org/officeDocument/2006/relationships/hyperlink" Target="https://www.youtube.com/watch?v=vIRZCZyx2hA&amp;list=PLCInYL3l2AajFAiw4s1U4QbGszcQ-rAb3&amp;index=33" TargetMode="External"/><Relationship Id="rId4" Type="http://schemas.openxmlformats.org/officeDocument/2006/relationships/hyperlink" Target="https://www.youtube.com/watch?v=t3tOvocy9xw&amp;list=PLCInYL3l2AajFAiw4s1U4QbGszcQ-rAb3&amp;index=32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hallenges/variable-sized-arrays/problem?isFullScreen=true" TargetMode="External"/><Relationship Id="rId7" Type="http://schemas.openxmlformats.org/officeDocument/2006/relationships/hyperlink" Target="https://codeforces.com/problemset/problem/263/A" TargetMode="External"/><Relationship Id="rId2" Type="http://schemas.openxmlformats.org/officeDocument/2006/relationships/hyperlink" Target="https://www.hackerrank.com/challenges/arrays-introduction/problem?isFullScreen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tcoder.jp/contests/abc284/tasks/abc284_a" TargetMode="External"/><Relationship Id="rId5" Type="http://schemas.openxmlformats.org/officeDocument/2006/relationships/hyperlink" Target="https://atcoder.jp/contests/abc278/tasks/abc278_a" TargetMode="External"/><Relationship Id="rId4" Type="http://schemas.openxmlformats.org/officeDocument/2006/relationships/hyperlink" Target="https://codeforces.com/problemset/problem/337/A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bSjFL607QA&amp;list=PLCInYL3l2AajFAiw4s1U4QbGszcQ-rAb3&amp;index=36" TargetMode="External"/><Relationship Id="rId2" Type="http://schemas.openxmlformats.org/officeDocument/2006/relationships/hyperlink" Target="https://www.youtube.com/watch?v=f7I4cnJ5KJo&amp;list=PLCInYL3l2AajFAiw4s1U4QbGszcQ-rAb3&amp;index=35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oB0Tz3ITjY&amp;list=PLCInYL3l2AajFAiw4s1U4QbGszcQ-rAb3&amp;index=37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OB-Ey3tEqY&amp;list=PLCInYL3l2AajFAiw4s1U4QbGszcQ-rAb3&amp;index=39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cpp-programming/library-function/cctype/tolower" TargetMode="External"/><Relationship Id="rId13" Type="http://schemas.openxmlformats.org/officeDocument/2006/relationships/hyperlink" Target="https://codeforces.com/problemset/problem/141/A" TargetMode="External"/><Relationship Id="rId3" Type="http://schemas.openxmlformats.org/officeDocument/2006/relationships/hyperlink" Target="https://codeforces.com/problemset/problem/785/A" TargetMode="External"/><Relationship Id="rId7" Type="http://schemas.openxmlformats.org/officeDocument/2006/relationships/hyperlink" Target="https://codeforces.com/problemset/problem/118/A" TargetMode="External"/><Relationship Id="rId12" Type="http://schemas.openxmlformats.org/officeDocument/2006/relationships/hyperlink" Target="https://codeforces.com/problemset/problem/41/A" TargetMode="External"/><Relationship Id="rId2" Type="http://schemas.openxmlformats.org/officeDocument/2006/relationships/hyperlink" Target="https://atcoder.jp/contests/abc279/tasks/abc279_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forces.com/problemset/problem/208/A" TargetMode="External"/><Relationship Id="rId11" Type="http://schemas.openxmlformats.org/officeDocument/2006/relationships/hyperlink" Target="https://codeforces.com/problemset/problem/58/A" TargetMode="External"/><Relationship Id="rId5" Type="http://schemas.openxmlformats.org/officeDocument/2006/relationships/hyperlink" Target="https://codeforces.com/problemset/problem/266/B" TargetMode="External"/><Relationship Id="rId10" Type="http://schemas.openxmlformats.org/officeDocument/2006/relationships/hyperlink" Target="https://codeforces.com/problemset/problem/96/A" TargetMode="External"/><Relationship Id="rId4" Type="http://schemas.openxmlformats.org/officeDocument/2006/relationships/hyperlink" Target="https://codeforces.com/problemset/problem/71/A" TargetMode="External"/><Relationship Id="rId9" Type="http://schemas.openxmlformats.org/officeDocument/2006/relationships/hyperlink" Target="https://codeforces.com/problemset/problem/236/A" TargetMode="External"/><Relationship Id="rId14" Type="http://schemas.openxmlformats.org/officeDocument/2006/relationships/hyperlink" Target="https://codeforces.com/problemset/problem/443/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VE7p-he4fA" TargetMode="External"/><Relationship Id="rId2" Type="http://schemas.openxmlformats.org/officeDocument/2006/relationships/hyperlink" Target="https://www.youtube.com/watch?v=oG62eWTIAd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9NhsWepfOM&amp;t=104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1R1nYM4aw&amp;list=PLCInYL3l2AajFAiw4s1U4QbGszcQ-rAb3&amp;index=2" TargetMode="External"/><Relationship Id="rId2" Type="http://schemas.openxmlformats.org/officeDocument/2006/relationships/hyperlink" Target="https://www.youtube.com/watch?v=z1FdInL8sjg&amp;list=PLCInYL3l2AajFAiw4s1U4QbGszcQ-rAb3&amp;index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FBjOHTuOIqo&amp;list=PLCInYL3l2AajFAiw4s1U4QbGszcQ-rAb3&amp;index=4" TargetMode="External"/><Relationship Id="rId4" Type="http://schemas.openxmlformats.org/officeDocument/2006/relationships/hyperlink" Target="https://www.youtube.com/watch?v=pw7rTydaSYs&amp;list=PLCInYL3l2AajFAiw4s1U4QbGszcQ-rAb3&amp;index=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BB64-DCA4-4C4F-A421-EBCB81A30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671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Standard Template Library - STL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63B58-EA4D-6992-F74F-6973924C0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6388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By: Riham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B9077-E1B3-6C88-B977-F991C1EF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89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39" y="290947"/>
            <a:ext cx="2783633" cy="164218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Build in C++</a:t>
            </a:r>
            <a:b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</a:br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Data Types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FA1F16-60B2-D2D9-2AF1-08BC8A7584C5}"/>
              </a:ext>
            </a:extLst>
          </p:cNvPr>
          <p:cNvGrpSpPr/>
          <p:nvPr/>
        </p:nvGrpSpPr>
        <p:grpSpPr>
          <a:xfrm>
            <a:off x="3825551" y="157923"/>
            <a:ext cx="7528249" cy="6542154"/>
            <a:chOff x="4422710" y="149830"/>
            <a:chExt cx="7528249" cy="654215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685D289-444E-4606-E5D9-7C43C4B36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2710" y="149830"/>
              <a:ext cx="7528249" cy="654215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3FCEAA-206C-9011-30DF-ADE814B33B15}"/>
                </a:ext>
              </a:extLst>
            </p:cNvPr>
            <p:cNvSpPr/>
            <p:nvPr/>
          </p:nvSpPr>
          <p:spPr>
            <a:xfrm>
              <a:off x="4450702" y="1710897"/>
              <a:ext cx="7455159" cy="593764"/>
            </a:xfrm>
            <a:prstGeom prst="rect">
              <a:avLst/>
            </a:prstGeom>
            <a:solidFill>
              <a:srgbClr val="1A6BA2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8AC646-428E-80F1-88D8-277459B8600A}"/>
                </a:ext>
              </a:extLst>
            </p:cNvPr>
            <p:cNvSpPr/>
            <p:nvPr/>
          </p:nvSpPr>
          <p:spPr>
            <a:xfrm>
              <a:off x="4450702" y="3290626"/>
              <a:ext cx="7455159" cy="385635"/>
            </a:xfrm>
            <a:prstGeom prst="rect">
              <a:avLst/>
            </a:prstGeom>
            <a:solidFill>
              <a:srgbClr val="1A6BA2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C34924-DCB8-094E-27DE-D1F325CB6C59}"/>
                </a:ext>
              </a:extLst>
            </p:cNvPr>
            <p:cNvSpPr/>
            <p:nvPr/>
          </p:nvSpPr>
          <p:spPr>
            <a:xfrm>
              <a:off x="4450702" y="4652893"/>
              <a:ext cx="7455159" cy="1617277"/>
            </a:xfrm>
            <a:prstGeom prst="rect">
              <a:avLst/>
            </a:prstGeom>
            <a:solidFill>
              <a:srgbClr val="1A6BA2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4173DC5-2CC7-8ADA-1A1D-C003AAE0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B3A15-B4A9-EC62-0476-E4E6B169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Videos to 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Priorities and calculations 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Basic Arithmetic &amp; casting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Prefix &amp; postfix compound 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Variable scope (local vs. global)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AF76DBC-CDA3-6905-D86B-F3629E1B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40932-65C2-33D7-0F5F-2AF43E6D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3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52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Priorities &amp; Calculations</a:t>
            </a:r>
          </a:p>
        </p:txBody>
      </p:sp>
      <p:pic>
        <p:nvPicPr>
          <p:cNvPr id="2050" name="Picture 2" descr="C++. Priority table for C++ operations | BestProg">
            <a:extLst>
              <a:ext uri="{FF2B5EF4-FFF2-40B4-BE49-F238E27FC236}">
                <a16:creationId xmlns:a16="http://schemas.microsoft.com/office/drawing/2014/main" id="{640332F8-EEF8-A54B-1BBC-6994E865E4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298" y="1043961"/>
            <a:ext cx="8611403" cy="574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B7EB5-7384-23E2-3895-0B77C32F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38912"/>
            <a:ext cx="2743200" cy="365125"/>
          </a:xfrm>
        </p:spPr>
        <p:txBody>
          <a:bodyPr/>
          <a:lstStyle/>
          <a:p>
            <a:r>
              <a:rPr lang="en-US" dirty="0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6DD250-BAD4-A14E-9086-0F26A9FF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Solve problems is the best way to practice </a:t>
            </a:r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rgbClr val="DF3D92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0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It may be hard at the beginning, it’s OK you won’t die ^_^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Remember it’s a new thing so the normal situation is being difficult but you can ask for help in our communities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Palestinian community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Najah National University Community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4876950-4FB1-E576-62D0-08E2BCF3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47BE0-76E1-ECC6-A7A3-CB9E6DE4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25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We’ll solve problems on the following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9187"/>
            <a:ext cx="10515600" cy="186055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Hackerrank</a:t>
            </a:r>
            <a:r>
              <a:rPr lang="en-US" sz="2400" dirty="0">
                <a:solidFill>
                  <a:srgbClr val="0070C0"/>
                </a:solidFill>
              </a:rPr>
              <a:t>	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 	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register and use it (at 2:40 min)</a:t>
            </a: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Codeforces</a:t>
            </a:r>
            <a:r>
              <a:rPr lang="en-US" sz="2400" dirty="0">
                <a:solidFill>
                  <a:srgbClr val="0070C0"/>
                </a:solidFill>
              </a:rPr>
              <a:t> 	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	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register and use it</a:t>
            </a: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Atcoder</a:t>
            </a:r>
            <a:r>
              <a:rPr lang="en-US" sz="2400" dirty="0">
                <a:solidFill>
                  <a:srgbClr val="0070C0"/>
                </a:solidFill>
              </a:rPr>
              <a:t>	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	h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  <a:hlinkClick r:id="rId7"/>
              </a:rPr>
              <a:t>ow to register and use it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341FB27-1DD7-2477-77B9-32DDBF09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622AF-0A46-34DB-BFC5-115DD6E0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9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Basic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hlinkClick r:id="rId2"/>
              </a:rPr>
              <a:t>Hackerrank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 - say Hello, World!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Hackerrank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- print sum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hlinkClick r:id="rId4"/>
              </a:rPr>
              <a:t>Hackerrank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4"/>
              </a:rPr>
              <a:t> - Data types example 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hlinkClick r:id="rId5"/>
              </a:rPr>
              <a:t>Codeforces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5"/>
              </a:rPr>
              <a:t> - domino piling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hlinkClick r:id="rId6"/>
              </a:rPr>
              <a:t>Codeforces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6"/>
              </a:rPr>
              <a:t> - drinks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10AA8C2-9AA1-71A5-5CC8-EB9A5042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A4BD6-AE73-64E3-D023-B25E7A6F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95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Selection statements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3347CF-8C48-104F-17B4-B62266AD47CF}"/>
              </a:ext>
            </a:extLst>
          </p:cNvPr>
          <p:cNvSpPr txBox="1">
            <a:spLocks/>
          </p:cNvSpPr>
          <p:nvPr/>
        </p:nvSpPr>
        <p:spPr>
          <a:xfrm>
            <a:off x="1524000" y="29337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if statement, switch statement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0B9AC0D-7C48-2AB6-9581-E0DB3054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C6336-5463-BEF5-5249-DF1FF3B3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34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Selection statements videos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if statement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logical operators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switch statement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6B276BB-D9C5-4E59-4FC4-5C95D3C6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78EF6B-1460-30E8-BB25-46322BFC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9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6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Selection statements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4351338"/>
          </a:xfrm>
        </p:spPr>
        <p:txBody>
          <a:bodyPr numCol="1"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Hackerrank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- Conditional statements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– watermelon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 - Soldier and Bananas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-  Lucky division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 - Theatre square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 - Cheap travel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 - Even odds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67398C4-5433-815B-534A-5548BEB9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379CF-F08E-4718-EFF0-69E358C0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6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Loops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3347CF-8C48-104F-17B4-B62266AD47CF}"/>
              </a:ext>
            </a:extLst>
          </p:cNvPr>
          <p:cNvSpPr txBox="1">
            <a:spLocks/>
          </p:cNvSpPr>
          <p:nvPr/>
        </p:nvSpPr>
        <p:spPr>
          <a:xfrm>
            <a:off x="1524000" y="29337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for, while, do-while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5CEABB4-5BF4-5795-5B94-2118C653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C1B45-F0C7-E2AE-3147-C5610DD4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0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DF3D92"/>
                </a:solidFill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600" b="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STL is a collection of algorithms, data structures, and other components that can be used to simplify the code.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7982641-F270-2E0E-A92E-60805681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1D128-A8FE-C8EA-8F24-7C83B067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24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Loops videos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While, do-while loops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For loop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Examples of loop, break, continue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Nested loop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Draw shapes (triangle)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Draw shapes (square &amp; some letters)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291539D-E5FC-AB9E-B7D4-8BB4C049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9E99A-737C-34A6-0C19-5F988815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14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4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Loops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743"/>
            <a:ext cx="10515600" cy="4351338"/>
          </a:xfrm>
        </p:spPr>
        <p:txBody>
          <a:bodyPr numCol="2" anchor="ctr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Hackerrank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- For Loop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- A+B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 - Young physicist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– Hulk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 - Vanya and fence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 - Bear and big brother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 - Wrong subtraction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 - </a:t>
            </a: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Kefa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 and first steps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 – Taxi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**important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1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1"/>
              </a:rPr>
              <a:t> - Good array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2"/>
              </a:rPr>
              <a:t>Atcoder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2"/>
              </a:rPr>
              <a:t> - Find Takahashi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3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3"/>
              </a:rPr>
              <a:t> - The day of Pi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E14910A-945A-DF8A-F8A4-A5974EF3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DC409-1037-B45D-3D80-F16BA474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70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Functions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9D41F-7AF7-4E98-309E-C9613A2C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100281-40B0-D31D-5A07-73676E59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18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Functions videos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037"/>
            <a:ext cx="10515600" cy="4351338"/>
          </a:xfrm>
        </p:spPr>
        <p:txBody>
          <a:bodyPr numCol="2" anchor="ctr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Part 1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Part 2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Built in functions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Random function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Call by reference vs. call by value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Recursion 1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Recursion 2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Default arguments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963EE9D-4F24-5A9C-A424-59F4112D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8AAC-339A-5018-CC7E-9304D764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1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6" y="389732"/>
            <a:ext cx="3257550" cy="1325563"/>
          </a:xfr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Frequently used</a:t>
            </a:r>
            <a:b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</a:br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built 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3014266"/>
            <a:ext cx="5962649" cy="829468"/>
          </a:xfrm>
        </p:spPr>
        <p:txBody>
          <a:bodyPr numCol="2" anchor="t"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#include &lt;math&gt; functions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B928D-E4CB-A4EA-957C-FAE7E9180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66" y="0"/>
            <a:ext cx="7660934" cy="685800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064CB62-4D8A-87A9-3DBF-BCF3D9F2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11D2FA2-E522-A81F-22DE-C52F6260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10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Functions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775"/>
            <a:ext cx="10515600" cy="5060950"/>
          </a:xfrm>
        </p:spPr>
        <p:txBody>
          <a:bodyPr numCol="1" anchor="t"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Atcoder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– Power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- Pens and pencils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**ceil function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 - Extremely round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**try to solve it using log10 function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- </a:t>
            </a: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Dreamoon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and stairs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  <a:hlinkClick r:id="rId6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 – Factorial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**try to solve it using recursion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Atcoder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 - A recursive function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  <a:hlinkClick r:id="rId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 - Stand-up Comedian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</a:t>
            </a:r>
            <a:r>
              <a:rPr lang="en-US" sz="1600" kern="1200" dirty="0">
                <a:solidFill>
                  <a:schemeClr val="accent6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* try to use min, max functions in &lt;algorithm&gt; library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 - Cardboard for Pictures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 sqrt function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C0BC77B-5E05-1784-048A-EE0A5267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C7D27-AB41-00E2-0E23-3B68C600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5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Arrays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3347CF-8C48-104F-17B4-B62266AD47CF}"/>
              </a:ext>
            </a:extLst>
          </p:cNvPr>
          <p:cNvSpPr txBox="1">
            <a:spLocks/>
          </p:cNvSpPr>
          <p:nvPr/>
        </p:nvSpPr>
        <p:spPr>
          <a:xfrm>
            <a:off x="1524000" y="29337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1D &amp; 2D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32F0966-8505-7757-51B5-CE72E5D9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1A0BF-03F6-C089-3899-AD0AE735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Arrays videos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037"/>
            <a:ext cx="10515600" cy="4351338"/>
          </a:xfrm>
        </p:spPr>
        <p:txBody>
          <a:bodyPr numCol="1" anchor="t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1D array - part 1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1D array - part 2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1D array - part 3 - passing array to function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1D array - part 4 - array of </a:t>
            </a: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charachters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2D array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1C2BB5C-DE8B-4812-CF0E-EC8E7F7E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F5846-7ADD-9FB1-2ADE-CF8C7BCA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79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9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Array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 numCol="1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Hackerrank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- Arrays introduction 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Hackerrank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- Variable sized array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  <a:hlinkClick r:id="rId4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 – Puzzles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**search for sort function in &lt;algorithm&gt;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Atcoder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- Shift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Atcoder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 - Sequence of strings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**try to use reverse function in &lt;algorithm&gt;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 - Beautiful matrix 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5A2D17-4AFB-FDEF-A741-0579B621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04A4A-F050-548B-B387-5E7656A6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76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Pointers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709C1-1B10-F896-B46C-8A441B3A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12668D-A2B7-9FA9-88BF-44660975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3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0070"/>
            <a:ext cx="10515600" cy="584325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solidFill>
                  <a:srgbClr val="DF3D9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STL’s benefits: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endParaRPr lang="en-US" sz="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endParaRPr lang="en-US" sz="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Simplify the code </a:t>
            </a:r>
            <a:endParaRPr lang="en-US" sz="2600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Write generic, reusable code, you can write the algorithm once, and then use it with different types of data.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Write an efficient code, it’s implemented using optimized algorithms, which can result in faster execution times compared to custom code.</a:t>
            </a:r>
            <a:endParaRPr lang="en-US" sz="2600" i="0" dirty="0">
              <a:solidFill>
                <a:srgbClr val="1A6BA2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510D7-01A3-E92F-708B-12458BF3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AE2ACE-22CC-6BD2-7EAB-B7E910F0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47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Pointers videos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037"/>
            <a:ext cx="10515600" cy="4351338"/>
          </a:xfrm>
        </p:spPr>
        <p:txBody>
          <a:bodyPr numCol="1" anchor="t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Part 1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Part 2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4F7B81F-B530-57EB-39E5-8BCB29E0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EE6E7-9BB2-A484-BED7-39D08A08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85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Structure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A9F96-AA80-9F43-5836-7CA4F92A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33432C-C55D-577B-A676-42FD9CCC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50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Structure video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037"/>
            <a:ext cx="10515600" cy="4351338"/>
          </a:xfrm>
        </p:spPr>
        <p:txBody>
          <a:bodyPr numCol="1" anchor="t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Data Structure - Struct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3220FD7-7264-3439-95D3-B526FC02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4FA07-2F17-9A58-008B-9126337F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90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String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5330D-9FE7-F23A-E31F-51C26698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EACE45-74C5-6B29-1100-7057EAE7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66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String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037"/>
            <a:ext cx="10515600" cy="4351338"/>
          </a:xfrm>
        </p:spPr>
        <p:txBody>
          <a:bodyPr numCol="1" anchor="t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String introduction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AF8E669-21BC-109D-5E34-B69B5181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97853-8B5A-785B-6015-CF9B6370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26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19" y="120256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String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5F6FED-81D3-6616-563F-6DE4359E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686" y="132890"/>
            <a:ext cx="6373114" cy="659222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6AD872A-98B3-C928-0B81-4D2887BC53E7}"/>
              </a:ext>
            </a:extLst>
          </p:cNvPr>
          <p:cNvSpPr txBox="1">
            <a:spLocks/>
          </p:cNvSpPr>
          <p:nvPr/>
        </p:nvSpPr>
        <p:spPr>
          <a:xfrm>
            <a:off x="191219" y="2597169"/>
            <a:ext cx="49242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Here is the most commonly used functions in &lt;string&gt; library.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7752527-59D1-92E1-C2AB-DE2BB859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EB3434-99FC-6E6F-1D87-2A7A3643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00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9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String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 numCol="2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Atcoder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- </a:t>
            </a: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wwwvvvvvv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- Anton and Polyhedrons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 - Way Too Long Words</a:t>
            </a:r>
            <a:r>
              <a:rPr lang="ar-SA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- Queue at the School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 - Dubstep 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  -  String Task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**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tolower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function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 - Boy or Girl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**frequency array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 – Football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1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1"/>
              </a:rPr>
              <a:t> - Chat room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2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2"/>
              </a:rPr>
              <a:t> - Translation 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3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3"/>
              </a:rPr>
              <a:t> - Amusing Joke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4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4"/>
              </a:rPr>
              <a:t> - Anton and Letters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B42E4E3-65C6-CC06-21D8-9F526940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FF7EC-29C3-C9CB-61F4-E4716AF9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4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7161"/>
            <a:ext cx="10515600" cy="5084135"/>
          </a:xfrm>
        </p:spPr>
        <p:txBody>
          <a:bodyPr numCol="2"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Containers 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Algorithms 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Functors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Iterators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4CA4D-8BDF-CE3F-C909-3E0E77568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STL components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C4292D6-1CEE-B1E4-0C38-12232ABC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0264B-401F-9788-0953-3627AC5E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89F43-883C-5759-76F2-165640CE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07FA53-7615-4428-6BFC-FBCF7792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785FE-4D8D-BDFD-B1F3-A282B8438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7387"/>
            <a:ext cx="12192000" cy="404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1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Set up your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Choose a suitable language, C++ is recommended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Install a good IDE (visual studio, visual code, code blocks are good)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Install required libraries and extensions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Enjoy your cup of tea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</a:t>
            </a:r>
            <a:endParaRPr lang="en-US" sz="2400" b="0" i="0" dirty="0">
              <a:solidFill>
                <a:schemeClr val="bg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EEBCD87-206F-0655-FF71-3FBF9CD0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93D0D-6C02-E745-7333-4025F508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1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17E7-B9CA-A56D-E1B0-4FCE7F36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How to install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5DD1-F1DB-ADD7-2DE7-2EEA3AD39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75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 studio for C++</a:t>
            </a: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 studio code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codeblocks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691E15-4064-2EA3-DB72-CA333CA4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DBFB9-7C33-8CDC-D81B-162AC0C7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3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Basics of C++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6BDD5-4D2E-6317-20A1-E8D9C3ED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F9DE97-CA48-9089-41BF-216F2A94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1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Start by watching these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ntroduction</a:t>
            </a:r>
            <a:endParaRPr lang="en-US" sz="2400" b="0" i="0" dirty="0">
              <a:solidFill>
                <a:srgbClr val="0070C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irst project in C++</a:t>
            </a:r>
            <a:endParaRPr lang="en-US" sz="2400" b="0" i="0" dirty="0">
              <a:solidFill>
                <a:srgbClr val="0070C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Escape sequence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variables vs data type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400" b="0" i="0" dirty="0">
              <a:solidFill>
                <a:schemeClr val="bg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CFD034-C08F-82E2-729B-3B1EBBBD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BCA45-C548-037B-4EFD-D818A668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4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951</Words>
  <Application>Microsoft Office PowerPoint</Application>
  <PresentationFormat>Widescreen</PresentationFormat>
  <Paragraphs>223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</vt:lpstr>
      <vt:lpstr>Georgia</vt:lpstr>
      <vt:lpstr>Office Theme</vt:lpstr>
      <vt:lpstr>Standard Template Library - STL</vt:lpstr>
      <vt:lpstr>Introduction</vt:lpstr>
      <vt:lpstr>PowerPoint Presentation</vt:lpstr>
      <vt:lpstr>STL components</vt:lpstr>
      <vt:lpstr>PowerPoint Presentation</vt:lpstr>
      <vt:lpstr>Set up your environment</vt:lpstr>
      <vt:lpstr>How to install IDE</vt:lpstr>
      <vt:lpstr>Basics of C++</vt:lpstr>
      <vt:lpstr>Start by watching these videos</vt:lpstr>
      <vt:lpstr>Build in C++ Data Types</vt:lpstr>
      <vt:lpstr>Videos to watch</vt:lpstr>
      <vt:lpstr>Priorities &amp; Calculations</vt:lpstr>
      <vt:lpstr>Solve problems is the best way to practice </vt:lpstr>
      <vt:lpstr>We’ll solve problems on the following sites</vt:lpstr>
      <vt:lpstr>Basic problems</vt:lpstr>
      <vt:lpstr>Selection statements</vt:lpstr>
      <vt:lpstr>Selection statements videos </vt:lpstr>
      <vt:lpstr>Selection statements problems</vt:lpstr>
      <vt:lpstr>Loops</vt:lpstr>
      <vt:lpstr>Loops videos </vt:lpstr>
      <vt:lpstr>Loops problems</vt:lpstr>
      <vt:lpstr>Functions</vt:lpstr>
      <vt:lpstr>Functions videos </vt:lpstr>
      <vt:lpstr>Frequently used built in functions</vt:lpstr>
      <vt:lpstr>Functions problems</vt:lpstr>
      <vt:lpstr>Arrays</vt:lpstr>
      <vt:lpstr>Arrays videos </vt:lpstr>
      <vt:lpstr>Array problems</vt:lpstr>
      <vt:lpstr>Pointers</vt:lpstr>
      <vt:lpstr>Pointers videos </vt:lpstr>
      <vt:lpstr>Structure</vt:lpstr>
      <vt:lpstr>Structure video </vt:lpstr>
      <vt:lpstr>String</vt:lpstr>
      <vt:lpstr>String video</vt:lpstr>
      <vt:lpstr>String Functions</vt:lpstr>
      <vt:lpstr>String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Riham Katout</dc:creator>
  <cp:lastModifiedBy>Riham Katout</cp:lastModifiedBy>
  <cp:revision>26</cp:revision>
  <dcterms:created xsi:type="dcterms:W3CDTF">2023-09-01T20:26:13Z</dcterms:created>
  <dcterms:modified xsi:type="dcterms:W3CDTF">2023-09-19T17:03:21Z</dcterms:modified>
</cp:coreProperties>
</file>