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B20B7-CE41-47EA-9924-207767F2CB1C}">
          <p14:sldIdLst>
            <p14:sldId id="256"/>
          </p14:sldIdLst>
        </p14:section>
        <p14:section name="Fundamentals" id="{158D8C11-E9E0-432D-95F7-1847FF34AB23}">
          <p14:sldIdLst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BC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1B4C-23D5-C854-807F-F7CAE894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E2124-CAB2-CCE7-0528-415DEAF9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C932-B4A8-4CF7-DEAE-9DA679A8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BA34-A189-BB0C-BC7E-FE163B31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1894-CAF8-A310-23CC-C5852525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7DD8-C123-CC58-1879-A677941C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220A9-97DB-FD9E-5619-2A64B7B9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98F7-3802-2489-D4AA-D4FFA100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BFB4-DA83-D296-B443-F7470944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104E-850D-5568-118E-ECEAF293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42083-DA3C-781E-4DBE-85A2D076D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EA4F7-399F-8C54-B616-4DE391D5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C9DC-801B-D318-50CD-EAC6D732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76D-DBBF-66C9-F7FE-3CA960F9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AC5-DFC7-0931-DDC2-148C52C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7CA4-8106-EDFD-593C-EBCB699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3205-030E-E93F-B045-574CE8CB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DCE8-C11B-D33D-8483-FF890D99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5C36-14D2-7A65-C9BB-2621D96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25BF-1608-F087-F545-829FCA30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C43F-492A-AD08-8C95-BF386063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863B-D902-E350-D2A8-604F4C5C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76C1-5369-710F-8478-32E68CDE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5189-C532-2432-7E85-439AA0D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C98D-1B46-7DBB-CAFB-039C045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0D9A-AC88-50CC-1EA8-88FB927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5FB4-EDFB-BC43-B1FE-94382D34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723D-D7E4-F214-7827-1186CC1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1C42-DC73-6ADB-0004-C72579B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4EFB-AADF-EAF3-2C47-B7A9A6A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24303-7CFD-51E7-A7D4-FEFD6380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382-7769-92A0-C1B3-66B5D2CB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A80D5-F67E-0C6B-BB36-9735026B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93E7-FB4E-8C84-B61A-26D7CE41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BF6F-FA5F-1449-E34A-7F275992A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57050-9DA3-85C9-BDA4-78C52793A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D5DB-750C-D26C-E5B6-76676F1B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C9983-F5D8-F6D1-B7E4-C5B2E9C5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5224B-B932-C0F5-4640-C614586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DAD6-2A57-9E36-5C75-13BAD4E5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B6F90-55D0-5F1C-C83B-A6E1B918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A5CC3-7E17-327C-07B6-1546FC22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FC54-90A6-5F5C-D12D-9B27784F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E81C2-1E38-8499-A7F3-C4193CAD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48E8B-C22D-B610-F591-F6AC2E38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2D08-C48D-3468-4871-B0CC913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4780-48BA-C93F-8C3B-661D6E12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F49A-53EB-75E6-78C6-C312C36C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D8319-67E2-7148-C8D2-387D25B0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FF7D-A60D-1422-8DCB-1ADB2CA6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CE5E-B667-E324-E7B6-C32A8430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9AB6-4DB3-086C-1067-5A21AD84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E1CB-3788-63C2-AD94-5ED57CB7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E5674-7F38-0F6B-0EFA-336D67E13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FE0D8-CC3C-DE63-6D1B-98D722B8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CB7C-8248-A440-11A7-5E40133D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7099-E101-2A7E-D448-9677DE31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257D-69E6-CACA-4B3D-3FC1860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091D-9671-543C-E269-05969B98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3C41-08DF-A0D9-6C85-FE502817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F53E-AFBE-82BE-BE8D-C99E8B15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D42E-1F08-4FD6-A855-2E4A60AE4E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1DCB-FE6F-73BC-6098-4189B5D56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41A0-48C7-DAFE-6195-DF44679DD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9AA3-705D-48C8-B9B5-384A039E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s.fi/problemset/task/109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7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4563-5F9A-3290-72C7-B72E927A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125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dirty="0">
                <a:latin typeface="Georgia" panose="0204050205040502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F4E95-830F-8C8F-1C4B-517DEC298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96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By: Riham Katout</a:t>
            </a:r>
          </a:p>
        </p:txBody>
      </p:sp>
    </p:spTree>
    <p:extLst>
      <p:ext uri="{BB962C8B-B14F-4D97-AF65-F5344CB8AC3E}">
        <p14:creationId xmlns:p14="http://schemas.microsoft.com/office/powerpoint/2010/main" val="4009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30" y="70564"/>
            <a:ext cx="10886340" cy="11990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Effective computation of Fibonacci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830" y="1455562"/>
                <a:ext cx="10886340" cy="51547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Fibonacci numbers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en-US" sz="2000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The Fibonacci sequence is defined as follows: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SA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The first elements of the sequence are: 0, 1, 1, 2, 3, 5, 8, 13, 21, 34,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Properties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     Cassini's identity: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0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000" b="0" i="0" dirty="0"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     The "addition" rule: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i="0" dirty="0"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For k = n, we get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From this we can prove that for any positive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830" y="1455562"/>
                <a:ext cx="10886340" cy="5154788"/>
              </a:xfrm>
              <a:blipFill>
                <a:blip r:embed="rId2"/>
                <a:stretch>
                  <a:fillRect l="-8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8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F5B8-019C-5EBA-8816-E416CEF9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AAE-CEC3-A145-FDB8-1189CE36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Exponentiation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Euclidian Algorithm for computing GCD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Extended Euclidian Algorithm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 Diophantine Equations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5011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Binary Exponentiation – Algorith</a:t>
            </a:r>
            <a:r>
              <a:rPr lang="en-US" dirty="0">
                <a:latin typeface="Georgia" panose="02040502050405020303" pitchFamily="18" charset="0"/>
              </a:rPr>
              <a:t>m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also know as </a:t>
                </a:r>
                <a:r>
                  <a:rPr lang="en-US" sz="2400" i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exponentiation by squaring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aim is to calculate</a:t>
                </a:r>
                <a:r>
                  <a:rPr 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Algorithm: 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We’ll split the work using the binary representation of the exponent.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</a:t>
                </a:r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01101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01000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00100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00001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92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Binary Exponentiation </a:t>
            </a:r>
            <a:r>
              <a:rPr lang="en-US" dirty="0">
                <a:latin typeface="Georgia" panose="02040502050405020303" pitchFamily="18" charset="0"/>
              </a:rPr>
              <a:t>- Algorithm</a:t>
            </a:r>
            <a:endParaRPr lang="en-US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buAutoNum type="arabicPeriod" startAt="2"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know that: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endParaRPr lang="en-US" sz="2000" b="0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6561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 startAt="2"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6561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594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i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b="0" i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US" sz="24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0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Binary Exponentiation - </a:t>
            </a:r>
            <a:r>
              <a:rPr lang="en-US" dirty="0">
                <a:latin typeface="Georgia" panose="02040502050405020303" pitchFamily="18" charset="0"/>
              </a:rPr>
              <a:t>Algorithm</a:t>
            </a:r>
            <a:endParaRPr lang="en-US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since the number n (the exponent) has exactly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e>
                    </m:d>
                    <m:r>
                      <a:rPr lang="en-US" sz="24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digits so we need to perform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multiplications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following </a:t>
                </a:r>
                <a:r>
                  <a:rPr lang="en-US" sz="24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recursive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approach expresses the same idea: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SA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SA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ar-SA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:ⅇ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sz="240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ar-SA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34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DA30-A3DF-93DC-9CCC-75B08C85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Binary Exponentiation - implementation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BC648-F392-62D7-2AE6-37B6C807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335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recursive approach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9184F6-0669-6A3E-19CF-B28149473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80" y="3135808"/>
            <a:ext cx="5489995" cy="2579192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527CD-1B32-1904-0A40-B04BCC97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3358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iterative approach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401948C-9FF0-BCA5-809D-52E5A3365A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3135808"/>
            <a:ext cx="5626709" cy="257919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72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Binary Exponentiation - </a:t>
            </a:r>
            <a:r>
              <a:rPr lang="en-US" dirty="0">
                <a:latin typeface="Georgia" panose="02040502050405020303" pitchFamily="18" charset="0"/>
              </a:rPr>
              <a:t>Applications</a:t>
            </a:r>
            <a:endParaRPr lang="en-US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F4C3-2994-3A0A-9C8A-B9F8EA3D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 action="ppaction://hlinksldjump"/>
              </a:rPr>
              <a:t>Effective computation of large exponents modulo a number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/>
              </a:rPr>
              <a:t>Effective computation of Fibonacci numbers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Applying a permutation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 times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application of a set of geometric operations to a set of points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paths of length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 in a graph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Variation of binary exponentiation: multiplying two numbers modulo m</a:t>
            </a:r>
          </a:p>
        </p:txBody>
      </p:sp>
    </p:spTree>
    <p:extLst>
      <p:ext uri="{BB962C8B-B14F-4D97-AF65-F5344CB8AC3E}">
        <p14:creationId xmlns:p14="http://schemas.microsoft.com/office/powerpoint/2010/main" val="18125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15C-02D9-A10F-50B3-C628B5F7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90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Effective computation of large exponents modulo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334" y="1199072"/>
                <a:ext cx="1173333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sz="24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Problem: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func>
                      <m:func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large x, 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since we know that </a:t>
                </a:r>
                <a:r>
                  <a:rPr lang="en-US" sz="2400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the modulo operator doesn’t interfere with multiplications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F4C3-2994-3A0A-9C8A-B9F8EA3D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334" y="1199072"/>
                <a:ext cx="11733332" cy="4351338"/>
              </a:xfrm>
              <a:blipFill>
                <a:blip r:embed="rId2"/>
                <a:stretch>
                  <a:fillRect l="-832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0A5542-5B52-4584-4B49-DBC1637A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0" y="3040376"/>
            <a:ext cx="7599840" cy="3413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4F972-BF48-D8C4-B7F7-D9403E86CB59}"/>
              </a:ext>
            </a:extLst>
          </p:cNvPr>
          <p:cNvSpPr txBox="1"/>
          <p:nvPr/>
        </p:nvSpPr>
        <p:spPr>
          <a:xfrm>
            <a:off x="9686370" y="5807876"/>
            <a:ext cx="21717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Problems: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cses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-exponentiation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9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E214B-A702-98E2-AACF-428ADCE97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374650"/>
                <a:ext cx="11410950" cy="61087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It’s possible to speed this algorithm for n &gt;&gt; m. </a:t>
                </a: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A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SA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𝑚𝑜𝑑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(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𝑚𝑜𝑑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 </m:t>
                                    </m:r>
                                    <m:r>
                                      <a:rPr lang="ar-SA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prime</m:t>
                                    </m:r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SA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ar-SA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This follows directly from Fermat's little theorem and Euler's theorem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E214B-A702-98E2-AACF-428ADCE9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374650"/>
                <a:ext cx="11410950" cy="6108700"/>
              </a:xfrm>
              <a:blipFill>
                <a:blip r:embed="rId2"/>
                <a:stretch>
                  <a:fillRect l="-1068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EE02A7-900E-EB56-A410-6BF6D1A3F669}"/>
              </a:ext>
            </a:extLst>
          </p:cNvPr>
          <p:cNvSpPr txBox="1"/>
          <p:nvPr/>
        </p:nvSpPr>
        <p:spPr>
          <a:xfrm>
            <a:off x="9391650" y="5837019"/>
            <a:ext cx="2409825" cy="646331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Problems: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cses-exponentiationII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408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Georgia</vt:lpstr>
      <vt:lpstr>Office Theme</vt:lpstr>
      <vt:lpstr>Algebra</vt:lpstr>
      <vt:lpstr>Fundamentals</vt:lpstr>
      <vt:lpstr>Binary Exponentiation – Algorithm</vt:lpstr>
      <vt:lpstr>Binary Exponentiation - Algorithm</vt:lpstr>
      <vt:lpstr>Binary Exponentiation - Algorithm</vt:lpstr>
      <vt:lpstr>Binary Exponentiation - implementation</vt:lpstr>
      <vt:lpstr>Binary Exponentiation - Applications</vt:lpstr>
      <vt:lpstr>Effective computation of large exponents modulo a number</vt:lpstr>
      <vt:lpstr>PowerPoint Presentation</vt:lpstr>
      <vt:lpstr>Effective computation of 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</dc:title>
  <dc:creator>Riham Katout</dc:creator>
  <cp:lastModifiedBy>Riham Katout</cp:lastModifiedBy>
  <cp:revision>7</cp:revision>
  <dcterms:created xsi:type="dcterms:W3CDTF">2023-08-28T22:05:16Z</dcterms:created>
  <dcterms:modified xsi:type="dcterms:W3CDTF">2023-09-01T20:10:40Z</dcterms:modified>
</cp:coreProperties>
</file>