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81"/>
    <a:srgbClr val="C3EFF5"/>
    <a:srgbClr val="EAA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718" autoAdjust="0"/>
  </p:normalViewPr>
  <p:slideViewPr>
    <p:cSldViewPr snapToGrid="0">
      <p:cViewPr varScale="1">
        <p:scale>
          <a:sx n="106" d="100"/>
          <a:sy n="106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E995-27BC-6815-8D5F-95E79770D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E2023-06DD-5B71-8FCC-E40696C3C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72F7-EBFC-1DEC-247D-B8AFE304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5A66-58E0-8CD7-B53C-31899572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C81D-69E8-442E-9A7D-CFB29035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967D-D5C5-FCA6-6300-4CFFA194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57CEE-0A25-EFC1-197B-A3DC61C0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CD74-F68C-8B06-5F5E-504F83B1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6354-3D17-7A7E-57CE-299E9B43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BB11-B6B1-C5C0-04D8-028A6A4A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56F30-9FD7-A3B3-E333-A8A209097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A7A09-C6F6-0315-BEC6-FF6832FC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6C5C-3CBB-B0B6-4FB7-2EB0E31C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45C8-A045-32C4-DFE5-B3A4FAAF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40BA-A3A6-DA5F-FA12-A38B2F8C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20D0-8C59-CE6B-44EC-5897EFE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40C1-FFE3-9F81-F64C-F25FCBE4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6262-A88F-82D2-3B2A-162A3D82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58A2-B0EE-8937-F933-804F7A4C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61F9-AC47-845B-4260-39507CF5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7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6150-F4F0-290E-5966-58E8A0C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4977-E2FA-ABF2-ADDF-B9BC23FF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EE72-E44B-BD32-D422-BFFDE8A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A367-7E94-0421-1F18-221D5F2B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4FF6-6D63-B6FE-79BA-B005E020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C51F-9149-EBF0-54BE-1AB8C9F4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3DAA-1726-869C-3821-F1E879E1C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A720-1BEC-D232-4A93-0E7209589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F0862-43C8-9B29-6190-C4131AF3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A577-B39C-C39C-79E8-377CF795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F548-C790-DCC0-82D8-4B5D933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86F4-7CAD-38A5-2D15-9AE8F4BA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5B9D0-485A-F12F-3B59-C02A1B23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69774-16BE-F5C2-8A94-1D561998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AE6C6-1523-9838-4A0F-E38945315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D7089-1610-7717-86FF-6954B8A26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4F155-250F-88C0-4601-5F23728C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AE0AA-1186-65F2-4456-06E905BE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89844-8740-01D8-3531-8EB1F9FD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A9EB-9C2A-3256-634C-7A5C462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F79EF-E598-640F-4675-0EC43960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114AC-82E4-A3AD-26D3-0749AC9E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B388E-9F95-6AFD-CB9F-126BB055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92BFA-3D63-281D-B32E-F549968E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ECA27-12F8-D4D1-F3EC-E829E3AC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511A-81B1-13A4-B4EB-78137919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ADEA-150D-0125-4D65-B0CDE8AA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1AAA-D13A-C304-2E2F-067689E6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659C4-466C-DA1C-4FF6-67838819F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00B8-BFC0-93AE-176A-0C477859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728A-F803-19ED-4565-8E60CFA3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7D42E-1F75-F961-4FAA-2A0B45DD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F1AE-2154-C232-C2F2-7166D2AD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92F22-8AAA-F841-46B4-80AEEA1E5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7C03D-B086-A112-9406-D77650108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94DAB-2FAD-4F19-E8E5-721E87F3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2E10F-CF02-8CB6-FC86-C1A96734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93C9-47C1-F52A-6FA4-294B21DD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CC5E6-7FA6-12FB-8722-8CDDC4B4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3067-3B87-2AAD-DC05-34EFD0C9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81CA-B0E5-2877-7DA4-026ACAC17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3B10-ABDB-4F32-B60E-38DD3A4CBA3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9186-1657-C116-EFE5-2F3920FE2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A9CF-BEC1-1328-E10F-A0DA48A65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AEE7-DFDC-467C-BC8E-939750E4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14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tience_(game)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745" TargetMode="External"/><Relationship Id="rId2" Type="http://schemas.openxmlformats.org/officeDocument/2006/relationships/hyperlink" Target="https://cses.fi/problemset/task/11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es.fi/problemset/task/109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218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climbing-stairs/" TargetMode="External"/><Relationship Id="rId7" Type="http://schemas.openxmlformats.org/officeDocument/2006/relationships/hyperlink" Target="https://codeforces.com/problemset/problem/1851/E" TargetMode="External"/><Relationship Id="rId2" Type="http://schemas.openxmlformats.org/officeDocument/2006/relationships/hyperlink" Target="https://codeforces.com/contest/189/problem/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jump-game/" TargetMode="External"/><Relationship Id="rId5" Type="http://schemas.openxmlformats.org/officeDocument/2006/relationships/hyperlink" Target="https://practice.geeksforgeeks.org/problems/path-in-matrix3805/1" TargetMode="External"/><Relationship Id="rId4" Type="http://schemas.openxmlformats.org/officeDocument/2006/relationships/hyperlink" Target="https://leetcode.com/problems/fibonacci-numb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ynamic-programming-set-2-optimal-substructure-property/" TargetMode="External"/><Relationship Id="rId2" Type="http://schemas.openxmlformats.org/officeDocument/2006/relationships/hyperlink" Target="https://www.geeksforgeeks.org/dynamic-programming-set-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58AD-5205-E714-2016-FADD25F1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Dynamic Programing - 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4DCC9-C368-A8B5-F3ED-E46E3E08E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By: Riham Katout</a:t>
            </a:r>
          </a:p>
        </p:txBody>
      </p:sp>
    </p:spTree>
    <p:extLst>
      <p:ext uri="{BB962C8B-B14F-4D97-AF65-F5344CB8AC3E}">
        <p14:creationId xmlns:p14="http://schemas.microsoft.com/office/powerpoint/2010/main" val="38397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9B58-AC93-AD7A-F949-D3ABE7C7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source-serif-pro"/>
              </a:rPr>
              <a:t>Steps to solve a Dynamic programming problem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3C2-36E8-7C56-9C0F-DC8E3139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600" b="1" i="0" dirty="0">
                <a:effectLst/>
                <a:latin typeface="source-serif-pro"/>
              </a:rPr>
              <a:t>Step 4: Adding </a:t>
            </a:r>
            <a:r>
              <a:rPr lang="en-US" sz="2600" b="1" i="0" dirty="0" err="1">
                <a:effectLst/>
                <a:latin typeface="source-serif-pro"/>
              </a:rPr>
              <a:t>memoization</a:t>
            </a:r>
            <a:r>
              <a:rPr lang="en-US" sz="2600" b="1" i="0" dirty="0">
                <a:effectLst/>
                <a:latin typeface="source-serif-pro"/>
              </a:rPr>
              <a:t> or tabulation for the state</a:t>
            </a:r>
          </a:p>
          <a:p>
            <a:pPr marL="0" indent="0" algn="l" fontAlgn="base">
              <a:buNone/>
            </a:pPr>
            <a:endParaRPr lang="en-US" sz="1000" b="1" i="0" dirty="0">
              <a:effectLst/>
              <a:latin typeface="source-serif-pro"/>
            </a:endParaRPr>
          </a:p>
          <a:p>
            <a:pPr algn="just" fontAlgn="base"/>
            <a:r>
              <a:rPr lang="en-US" sz="2400" b="0" i="0" dirty="0">
                <a:effectLst/>
                <a:latin typeface="source-serif-pro"/>
              </a:rPr>
              <a:t>This is the easiest part of a dynamic programming solution. We just need to store the state answer so that the next time that state is required, we can directly use it from our memory.</a:t>
            </a:r>
          </a:p>
        </p:txBody>
      </p:sp>
    </p:spTree>
    <p:extLst>
      <p:ext uri="{BB962C8B-B14F-4D97-AF65-F5344CB8AC3E}">
        <p14:creationId xmlns:p14="http://schemas.microsoft.com/office/powerpoint/2010/main" val="1963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actice in Public – Medium">
            <a:extLst>
              <a:ext uri="{FF2B5EF4-FFF2-40B4-BE49-F238E27FC236}">
                <a16:creationId xmlns:a16="http://schemas.microsoft.com/office/drawing/2014/main" id="{14DDEDA8-8564-E3A5-B9D6-E1C430EF8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3" t="15571" r="17757" b="27012"/>
          <a:stretch/>
        </p:blipFill>
        <p:spPr bwMode="auto">
          <a:xfrm>
            <a:off x="2778424" y="481125"/>
            <a:ext cx="6635152" cy="58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99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185"/>
            <a:ext cx="10515600" cy="1325563"/>
          </a:xfrm>
        </p:spPr>
        <p:txBody>
          <a:bodyPr/>
          <a:lstStyle/>
          <a:p>
            <a:r>
              <a:rPr lang="en-US" dirty="0"/>
              <a:t>Dice Combinations 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9203"/>
            <a:ext cx="10515600" cy="12195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https://cses.fi/problemset/task/1633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5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8CAC-8624-5B10-DE15-46CA5ADF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DP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A20C-95B0-A9C9-5C18-03DB67E4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395"/>
            <a:ext cx="10515600" cy="4351338"/>
          </a:xfrm>
        </p:spPr>
        <p:txBody>
          <a:bodyPr/>
          <a:lstStyle/>
          <a:p>
            <a:r>
              <a:rPr lang="en-US" dirty="0"/>
              <a:t>Coin problem </a:t>
            </a:r>
          </a:p>
          <a:p>
            <a:r>
              <a:rPr lang="en-US" dirty="0"/>
              <a:t>Longest increasing subsequence </a:t>
            </a:r>
          </a:p>
          <a:p>
            <a:r>
              <a:rPr lang="en-US" dirty="0"/>
              <a:t>Grid paths</a:t>
            </a:r>
          </a:p>
          <a:p>
            <a:r>
              <a:rPr lang="en-US" dirty="0"/>
              <a:t>Knapsack problems</a:t>
            </a:r>
          </a:p>
          <a:p>
            <a:r>
              <a:rPr lang="en-US" dirty="0"/>
              <a:t>Edit distance</a:t>
            </a:r>
          </a:p>
          <a:p>
            <a:r>
              <a:rPr lang="en-US" dirty="0"/>
              <a:t>Counting </a:t>
            </a:r>
            <a:r>
              <a:rPr lang="en-US" dirty="0" err="1"/>
              <a:t>tilings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7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185"/>
            <a:ext cx="10515600" cy="1325563"/>
          </a:xfrm>
        </p:spPr>
        <p:txBody>
          <a:bodyPr/>
          <a:lstStyle/>
          <a:p>
            <a:r>
              <a:rPr lang="en-US" dirty="0"/>
              <a:t>Coin problem </a:t>
            </a:r>
            <a:r>
              <a:rPr lang="en-US" sz="3000" dirty="0"/>
              <a:t>(unbounded knapsack)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9203"/>
            <a:ext cx="10515600" cy="1219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https://cses.fi/problemset/task/1634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185"/>
            <a:ext cx="10515600" cy="1325563"/>
          </a:xfrm>
        </p:spPr>
        <p:txBody>
          <a:bodyPr/>
          <a:lstStyle/>
          <a:p>
            <a:r>
              <a:rPr lang="en-US" dirty="0"/>
              <a:t>Longest increasing subsequence (LIS)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9203"/>
            <a:ext cx="10515600" cy="1219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https://cses.fi/problemset/task/1145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52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30890BE-B1BE-5852-DE19-D039681F2C33}"/>
              </a:ext>
            </a:extLst>
          </p:cNvPr>
          <p:cNvGrpSpPr/>
          <p:nvPr/>
        </p:nvGrpSpPr>
        <p:grpSpPr>
          <a:xfrm>
            <a:off x="559181" y="4878238"/>
            <a:ext cx="11073637" cy="1686463"/>
            <a:chOff x="559181" y="3834442"/>
            <a:chExt cx="11073637" cy="168646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50B0475-A69C-DA44-2E0A-DF9E6302DE91}"/>
                </a:ext>
              </a:extLst>
            </p:cNvPr>
            <p:cNvSpPr/>
            <p:nvPr/>
          </p:nvSpPr>
          <p:spPr>
            <a:xfrm>
              <a:off x="559181" y="3834442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81A1DE6-814F-AA9F-0EFD-78EFF61E0EB7}"/>
                </a:ext>
              </a:extLst>
            </p:cNvPr>
            <p:cNvSpPr/>
            <p:nvPr/>
          </p:nvSpPr>
          <p:spPr>
            <a:xfrm>
              <a:off x="1806442" y="3834442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05F189E-39EF-7CF0-D548-15ADC401EE0C}"/>
                </a:ext>
              </a:extLst>
            </p:cNvPr>
            <p:cNvSpPr/>
            <p:nvPr/>
          </p:nvSpPr>
          <p:spPr>
            <a:xfrm>
              <a:off x="3053703" y="38473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92DA33-2A55-6CB5-576D-7CCCBA4E91D5}"/>
                </a:ext>
              </a:extLst>
            </p:cNvPr>
            <p:cNvSpPr/>
            <p:nvPr/>
          </p:nvSpPr>
          <p:spPr>
            <a:xfrm>
              <a:off x="4300963" y="38473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E09272A-F85E-FA99-0D15-CB5C83A393A2}"/>
                </a:ext>
              </a:extLst>
            </p:cNvPr>
            <p:cNvSpPr/>
            <p:nvPr/>
          </p:nvSpPr>
          <p:spPr>
            <a:xfrm>
              <a:off x="5548223" y="38473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AF3D05-F728-F4A5-4CCA-F28BE2859FDA}"/>
                </a:ext>
              </a:extLst>
            </p:cNvPr>
            <p:cNvSpPr/>
            <p:nvPr/>
          </p:nvSpPr>
          <p:spPr>
            <a:xfrm>
              <a:off x="6795483" y="38473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0F84E6-AA0E-94B9-EC9F-B05A4B00460B}"/>
                </a:ext>
              </a:extLst>
            </p:cNvPr>
            <p:cNvSpPr/>
            <p:nvPr/>
          </p:nvSpPr>
          <p:spPr>
            <a:xfrm>
              <a:off x="8042743" y="38473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F0F4E12-CEA8-664B-F246-D64BA379CBC5}"/>
                </a:ext>
              </a:extLst>
            </p:cNvPr>
            <p:cNvSpPr/>
            <p:nvPr/>
          </p:nvSpPr>
          <p:spPr>
            <a:xfrm>
              <a:off x="9290003" y="3834442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3D00719-049C-3164-FACC-BC948508E9E9}"/>
                </a:ext>
              </a:extLst>
            </p:cNvPr>
            <p:cNvSpPr/>
            <p:nvPr/>
          </p:nvSpPr>
          <p:spPr>
            <a:xfrm>
              <a:off x="10537263" y="38473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8090C22-21D9-988E-A977-F25EFF3B9B7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sz="5000" b="1" i="0" dirty="0">
                <a:effectLst/>
                <a:latin typeface="Source Sans 3"/>
              </a:rPr>
              <a:t>Patience Sorting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BA71CF-1E08-0D1A-293E-B11A972BC584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sz="2200" b="1" i="0" dirty="0">
                <a:effectLst/>
                <a:latin typeface="source-serif-pro"/>
              </a:rPr>
              <a:t>Patience sorting</a:t>
            </a:r>
            <a:r>
              <a:rPr lang="en-US" sz="2200" b="0" i="0" dirty="0">
                <a:effectLst/>
                <a:latin typeface="source-serif-pro"/>
              </a:rPr>
              <a:t> is a sorting algorithm based on card game </a:t>
            </a:r>
            <a:r>
              <a:rPr lang="en-US" sz="2200" b="0" i="0" u="sng" dirty="0">
                <a:effectLst/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Patience</a:t>
            </a:r>
            <a:r>
              <a:rPr lang="en-US" sz="2200" b="0" i="0" dirty="0">
                <a:effectLst/>
                <a:latin typeface="source-serif-pro"/>
              </a:rPr>
              <a:t>. In this sorting algorithm, the rules of patience game is used to sort an list of elements based on their values.</a:t>
            </a:r>
          </a:p>
          <a:p>
            <a:pPr marL="0" indent="0" algn="l" fontAlgn="base">
              <a:buNone/>
            </a:pPr>
            <a:br>
              <a:rPr lang="en-US" sz="2200" b="0" i="0" dirty="0">
                <a:effectLst/>
                <a:latin typeface="source-serif-pro"/>
              </a:rPr>
            </a:br>
            <a:r>
              <a:rPr lang="en-US" sz="2200" b="1" i="0" dirty="0">
                <a:effectLst/>
                <a:latin typeface="source-serif-pro"/>
              </a:rPr>
              <a:t>Rules of Patience Game:</a:t>
            </a:r>
            <a:r>
              <a:rPr lang="en-US" sz="2200" b="0" i="0" dirty="0">
                <a:effectLst/>
                <a:latin typeface="source-serif-pro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Cards with lower value can be placed over the card.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If there is no possible position for a card, then a new pile can be created.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Goal is to form as much as few piles possible.</a:t>
            </a:r>
          </a:p>
        </p:txBody>
      </p:sp>
    </p:spTree>
    <p:extLst>
      <p:ext uri="{BB962C8B-B14F-4D97-AF65-F5344CB8AC3E}">
        <p14:creationId xmlns:p14="http://schemas.microsoft.com/office/powerpoint/2010/main" val="300450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21CFB0B-9E4A-5199-F158-43742D0B3790}"/>
              </a:ext>
            </a:extLst>
          </p:cNvPr>
          <p:cNvGrpSpPr/>
          <p:nvPr/>
        </p:nvGrpSpPr>
        <p:grpSpPr>
          <a:xfrm>
            <a:off x="2430073" y="181155"/>
            <a:ext cx="8579116" cy="1686463"/>
            <a:chOff x="2582473" y="329242"/>
            <a:chExt cx="8579116" cy="168646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AE3544A-3344-2183-2188-7A8F81EC1500}"/>
                </a:ext>
              </a:extLst>
            </p:cNvPr>
            <p:cNvSpPr/>
            <p:nvPr/>
          </p:nvSpPr>
          <p:spPr>
            <a:xfrm>
              <a:off x="2582473" y="329242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2E264FC-BE3C-1DD9-11DE-F9E4791B75C6}"/>
                </a:ext>
              </a:extLst>
            </p:cNvPr>
            <p:cNvSpPr/>
            <p:nvPr/>
          </p:nvSpPr>
          <p:spPr>
            <a:xfrm>
              <a:off x="3829734" y="3421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52A0369-E198-1A0C-1513-9A4ADFD12E5B}"/>
                </a:ext>
              </a:extLst>
            </p:cNvPr>
            <p:cNvSpPr/>
            <p:nvPr/>
          </p:nvSpPr>
          <p:spPr>
            <a:xfrm>
              <a:off x="5076994" y="3421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06302B1-001E-7B09-B9D7-4D3E5E57B5EB}"/>
                </a:ext>
              </a:extLst>
            </p:cNvPr>
            <p:cNvSpPr/>
            <p:nvPr/>
          </p:nvSpPr>
          <p:spPr>
            <a:xfrm>
              <a:off x="6324254" y="3421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05284F3-8103-4314-68EB-195FFC362A6D}"/>
                </a:ext>
              </a:extLst>
            </p:cNvPr>
            <p:cNvSpPr/>
            <p:nvPr/>
          </p:nvSpPr>
          <p:spPr>
            <a:xfrm>
              <a:off x="7571514" y="3421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E0BD302-96DC-CEE0-1426-FF3B5B9B4741}"/>
                </a:ext>
              </a:extLst>
            </p:cNvPr>
            <p:cNvSpPr/>
            <p:nvPr/>
          </p:nvSpPr>
          <p:spPr>
            <a:xfrm>
              <a:off x="8818774" y="342181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0CC73C2-67AC-02FA-D02A-04ACDBF2B16C}"/>
                </a:ext>
              </a:extLst>
            </p:cNvPr>
            <p:cNvSpPr/>
            <p:nvPr/>
          </p:nvSpPr>
          <p:spPr>
            <a:xfrm>
              <a:off x="10066034" y="329242"/>
              <a:ext cx="1095555" cy="1673524"/>
            </a:xfrm>
            <a:prstGeom prst="roundRect">
              <a:avLst>
                <a:gd name="adj" fmla="val 0"/>
              </a:avLst>
            </a:prstGeom>
            <a:solidFill>
              <a:srgbClr val="C3EFF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119065-6C52-DA34-BED1-C20681BEE9A1}"/>
              </a:ext>
            </a:extLst>
          </p:cNvPr>
          <p:cNvSpPr/>
          <p:nvPr/>
        </p:nvSpPr>
        <p:spPr>
          <a:xfrm>
            <a:off x="1182811" y="176842"/>
            <a:ext cx="1095555" cy="1673524"/>
          </a:xfrm>
          <a:prstGeom prst="roundRect">
            <a:avLst>
              <a:gd name="adj" fmla="val 0"/>
            </a:avLst>
          </a:prstGeom>
          <a:solidFill>
            <a:srgbClr val="C3EFF5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0B0475-A69C-DA44-2E0A-DF9E6302DE91}"/>
              </a:ext>
            </a:extLst>
          </p:cNvPr>
          <p:cNvSpPr/>
          <p:nvPr/>
        </p:nvSpPr>
        <p:spPr>
          <a:xfrm>
            <a:off x="1182812" y="176842"/>
            <a:ext cx="1095555" cy="1673524"/>
          </a:xfrm>
          <a:prstGeom prst="roundRect">
            <a:avLst>
              <a:gd name="adj" fmla="val 0"/>
            </a:avLst>
          </a:prstGeom>
          <a:solidFill>
            <a:srgbClr val="C3EFF5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5F189E-39EF-7CF0-D548-15ADC401EE0C}"/>
              </a:ext>
            </a:extLst>
          </p:cNvPr>
          <p:cNvSpPr/>
          <p:nvPr/>
        </p:nvSpPr>
        <p:spPr>
          <a:xfrm>
            <a:off x="3677334" y="189781"/>
            <a:ext cx="1095555" cy="1673524"/>
          </a:xfrm>
          <a:prstGeom prst="roundRect">
            <a:avLst>
              <a:gd name="adj" fmla="val 0"/>
            </a:avLst>
          </a:prstGeom>
          <a:solidFill>
            <a:srgbClr val="C3EFF5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09272A-F85E-FA99-0D15-CB5C83A393A2}"/>
              </a:ext>
            </a:extLst>
          </p:cNvPr>
          <p:cNvSpPr/>
          <p:nvPr/>
        </p:nvSpPr>
        <p:spPr>
          <a:xfrm>
            <a:off x="6171854" y="189781"/>
            <a:ext cx="1095555" cy="1673524"/>
          </a:xfrm>
          <a:prstGeom prst="roundRect">
            <a:avLst>
              <a:gd name="adj" fmla="val 0"/>
            </a:avLst>
          </a:prstGeom>
          <a:solidFill>
            <a:srgbClr val="C3EFF5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561AAE-B419-1CD1-5EE3-664349EDD953}"/>
              </a:ext>
            </a:extLst>
          </p:cNvPr>
          <p:cNvSpPr/>
          <p:nvPr/>
        </p:nvSpPr>
        <p:spPr>
          <a:xfrm>
            <a:off x="1139681" y="2701506"/>
            <a:ext cx="1095555" cy="16735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1A1DE6-814F-AA9F-0EFD-78EFF61E0EB7}"/>
              </a:ext>
            </a:extLst>
          </p:cNvPr>
          <p:cNvSpPr/>
          <p:nvPr/>
        </p:nvSpPr>
        <p:spPr>
          <a:xfrm>
            <a:off x="2430073" y="176842"/>
            <a:ext cx="1095555" cy="1673524"/>
          </a:xfrm>
          <a:prstGeom prst="roundRect">
            <a:avLst>
              <a:gd name="adj" fmla="val 0"/>
            </a:avLst>
          </a:prstGeom>
          <a:solidFill>
            <a:srgbClr val="C3EFF5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77E323-B1A8-C02C-7FEE-C6C32C4CEFF2}"/>
              </a:ext>
            </a:extLst>
          </p:cNvPr>
          <p:cNvSpPr/>
          <p:nvPr/>
        </p:nvSpPr>
        <p:spPr>
          <a:xfrm>
            <a:off x="1139680" y="3716547"/>
            <a:ext cx="1095555" cy="16735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955914-25FD-7824-BB35-563C49EBE7A2}"/>
              </a:ext>
            </a:extLst>
          </p:cNvPr>
          <p:cNvSpPr/>
          <p:nvPr/>
        </p:nvSpPr>
        <p:spPr>
          <a:xfrm>
            <a:off x="2430073" y="2701506"/>
            <a:ext cx="1095555" cy="16735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92DA33-2A55-6CB5-576D-7CCCBA4E91D5}"/>
              </a:ext>
            </a:extLst>
          </p:cNvPr>
          <p:cNvSpPr/>
          <p:nvPr/>
        </p:nvSpPr>
        <p:spPr>
          <a:xfrm>
            <a:off x="4924594" y="189781"/>
            <a:ext cx="1095555" cy="1673524"/>
          </a:xfrm>
          <a:prstGeom prst="roundRect">
            <a:avLst>
              <a:gd name="adj" fmla="val 0"/>
            </a:avLst>
          </a:prstGeom>
          <a:solidFill>
            <a:srgbClr val="C3EFF5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4EAD0A-815C-26C6-ABA4-827CA3E0AB3E}"/>
              </a:ext>
            </a:extLst>
          </p:cNvPr>
          <p:cNvSpPr/>
          <p:nvPr/>
        </p:nvSpPr>
        <p:spPr>
          <a:xfrm>
            <a:off x="1139679" y="4689897"/>
            <a:ext cx="1095555" cy="16735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928F67-471D-BB53-07F8-D315B8914ED0}"/>
              </a:ext>
            </a:extLst>
          </p:cNvPr>
          <p:cNvSpPr/>
          <p:nvPr/>
        </p:nvSpPr>
        <p:spPr>
          <a:xfrm>
            <a:off x="4924593" y="2701506"/>
            <a:ext cx="1095555" cy="16735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F3D05-F728-F4A5-4CCA-F28BE2859FDA}"/>
              </a:ext>
            </a:extLst>
          </p:cNvPr>
          <p:cNvSpPr/>
          <p:nvPr/>
        </p:nvSpPr>
        <p:spPr>
          <a:xfrm>
            <a:off x="7419114" y="189781"/>
            <a:ext cx="1095555" cy="1673524"/>
          </a:xfrm>
          <a:prstGeom prst="roundRect">
            <a:avLst>
              <a:gd name="adj" fmla="val 0"/>
            </a:avLst>
          </a:prstGeom>
          <a:solidFill>
            <a:srgbClr val="C3EFF5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AB4F20-F6F1-2F04-8EDF-5793D26AD10E}"/>
              </a:ext>
            </a:extLst>
          </p:cNvPr>
          <p:cNvSpPr/>
          <p:nvPr/>
        </p:nvSpPr>
        <p:spPr>
          <a:xfrm>
            <a:off x="2430073" y="3716547"/>
            <a:ext cx="1095555" cy="16735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0F84E6-AA0E-94B9-EC9F-B05A4B00460B}"/>
              </a:ext>
            </a:extLst>
          </p:cNvPr>
          <p:cNvSpPr/>
          <p:nvPr/>
        </p:nvSpPr>
        <p:spPr>
          <a:xfrm>
            <a:off x="8666374" y="189781"/>
            <a:ext cx="1095555" cy="1673524"/>
          </a:xfrm>
          <a:prstGeom prst="roundRect">
            <a:avLst>
              <a:gd name="adj" fmla="val 0"/>
            </a:avLst>
          </a:prstGeom>
          <a:solidFill>
            <a:srgbClr val="C3EFF5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7188F8D-5FB3-761E-9690-0BCDEB8DF541}"/>
              </a:ext>
            </a:extLst>
          </p:cNvPr>
          <p:cNvSpPr/>
          <p:nvPr/>
        </p:nvSpPr>
        <p:spPr>
          <a:xfrm>
            <a:off x="7419113" y="2701506"/>
            <a:ext cx="1095555" cy="16735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0F4E12-CEA8-664B-F246-D64BA379CBC5}"/>
              </a:ext>
            </a:extLst>
          </p:cNvPr>
          <p:cNvSpPr/>
          <p:nvPr/>
        </p:nvSpPr>
        <p:spPr>
          <a:xfrm>
            <a:off x="9913634" y="176842"/>
            <a:ext cx="1095555" cy="1673524"/>
          </a:xfrm>
          <a:prstGeom prst="roundRect">
            <a:avLst>
              <a:gd name="adj" fmla="val 0"/>
            </a:avLst>
          </a:prstGeom>
          <a:solidFill>
            <a:srgbClr val="C3EFF5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E4F59D-5D9B-6E5F-8551-1118D43F8548}"/>
              </a:ext>
            </a:extLst>
          </p:cNvPr>
          <p:cNvSpPr/>
          <p:nvPr/>
        </p:nvSpPr>
        <p:spPr>
          <a:xfrm>
            <a:off x="2430071" y="4689897"/>
            <a:ext cx="1095555" cy="16735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20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115 L -0.00196 0.00115 C -0.00274 0.00115 -0.00378 0.10254 -0.00378 0.18518 L -0.00378 0.369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05312 4.81481E-6 C -0.07695 4.81481E-6 -0.10625 0.14236 -0.10625 0.2581 L -0.10625 0.51643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0.05091 1.48148E-6 C -0.07369 1.48148E-6 -0.10169 0.10092 -0.10169 0.18287 L -0.10169 0.36597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-0.15547 1.48148E-6 C -0.22513 1.48148E-6 -0.31081 0.18079 -0.31081 0.32754 L -0.31081 0.65532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47" y="3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513 1.48148E-6 C -0.07435 1.48148E-6 -0.1026 0.10116 -0.1026 0.18356 L -0.1026 0.3671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-0.20469 1.48148E-6 C -0.29636 1.48148E-6 -0.40925 0.14213 -0.40925 0.25787 L -0.40925 0.51574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2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513 1.48148E-6 C -0.07435 1.48148E-6 -0.1026 0.10092 -0.1026 0.18287 L -0.1026 0.3659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30677 4.81481E-6 C -0.44427 4.81481E-6 -0.61354 0.18125 -0.61354 0.3287 L -0.61354 0.6574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77" y="3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15" grpId="0" animBg="1"/>
      <p:bldP spid="3" grpId="0" animBg="1"/>
      <p:bldP spid="26" grpId="0" animBg="1"/>
      <p:bldP spid="27" grpId="0" animBg="1"/>
      <p:bldP spid="5" grpId="0" animBg="1"/>
      <p:bldP spid="28" grpId="0" animBg="1"/>
      <p:bldP spid="29" grpId="0" animBg="1"/>
      <p:bldP spid="7" grpId="0" animBg="1"/>
      <p:bldP spid="30" grpId="0" animBg="1"/>
      <p:bldP spid="8" grpId="0" animBg="1"/>
      <p:bldP spid="31" grpId="0" animBg="1"/>
      <p:bldP spid="9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185"/>
            <a:ext cx="10515600" cy="1325563"/>
          </a:xfrm>
        </p:spPr>
        <p:txBody>
          <a:bodyPr/>
          <a:lstStyle/>
          <a:p>
            <a:r>
              <a:rPr lang="en-US" dirty="0"/>
              <a:t>Grid Paths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9203"/>
            <a:ext cx="10515600" cy="1219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https://cses.fi/problemset/task/1638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49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546279"/>
            <a:ext cx="10515600" cy="1325563"/>
          </a:xfrm>
        </p:spPr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412221"/>
            <a:ext cx="10515600" cy="3229454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600" b="1" i="0" dirty="0">
                <a:effectLst/>
                <a:latin typeface="Nunito" pitchFamily="2" charset="0"/>
              </a:rPr>
              <a:t>The knapsack problem can be classified into the following types:</a:t>
            </a:r>
          </a:p>
          <a:p>
            <a:pPr marL="0" indent="0" algn="just" fontAlgn="base">
              <a:buNone/>
            </a:pPr>
            <a:endParaRPr lang="en-US" sz="2400" b="1" i="0" dirty="0">
              <a:effectLst/>
              <a:latin typeface="Nunito" pitchFamily="2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effectLst/>
                <a:latin typeface="Nunito" pitchFamily="2" charset="0"/>
              </a:rPr>
              <a:t> Fractional Knapsack Problem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dirty="0">
                <a:latin typeface="Nunito" pitchFamily="2" charset="0"/>
              </a:rPr>
              <a:t> </a:t>
            </a:r>
            <a:r>
              <a:rPr lang="en-US" sz="2400" b="0" i="0" dirty="0">
                <a:effectLst/>
                <a:latin typeface="Nunito" pitchFamily="2" charset="0"/>
              </a:rPr>
              <a:t>0/1 Knapsack Problem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dirty="0">
                <a:latin typeface="Nunito" pitchFamily="2" charset="0"/>
              </a:rPr>
              <a:t> </a:t>
            </a:r>
            <a:r>
              <a:rPr lang="en-US" sz="2400" b="0" i="0" dirty="0">
                <a:effectLst/>
                <a:latin typeface="Nunito" pitchFamily="2" charset="0"/>
              </a:rPr>
              <a:t>Bounded Knapsack Problem 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dirty="0">
                <a:latin typeface="Nunito" pitchFamily="2" charset="0"/>
              </a:rPr>
              <a:t> </a:t>
            </a:r>
            <a:r>
              <a:rPr lang="en-US" sz="2400" b="0" i="0" dirty="0">
                <a:effectLst/>
                <a:latin typeface="Nunito" pitchFamily="2" charset="0"/>
              </a:rPr>
              <a:t>Unbounded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420169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7CA8-75D9-2CE4-3C37-8F07575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B979-50DF-E615-B7F5-016055E9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source-serif-pr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source-serif-pro"/>
              </a:rPr>
              <a:t>DP is a technique that solves some particular type of problems in </a:t>
            </a:r>
            <a:r>
              <a:rPr lang="en-US" b="1" dirty="0">
                <a:effectLst/>
                <a:latin typeface="source-serif-pro"/>
              </a:rPr>
              <a:t>Polynomial Time</a:t>
            </a:r>
            <a:r>
              <a:rPr lang="en-US" b="0" dirty="0">
                <a:effectLst/>
                <a:latin typeface="source-serif-pro"/>
              </a:rPr>
              <a:t>. Dynamic Programming solutions are faster than the exponential brute method and can be easily proved their correctness.</a:t>
            </a:r>
            <a:endParaRPr lang="en-US" dirty="0">
              <a:latin typeface="source-serif-pro"/>
            </a:endParaRPr>
          </a:p>
          <a:p>
            <a:pPr marL="0" indent="0" algn="just">
              <a:buNone/>
            </a:pPr>
            <a:endParaRPr lang="en-US" b="0" dirty="0">
              <a:effectLst/>
              <a:latin typeface="source-serif-pro"/>
            </a:endParaRPr>
          </a:p>
          <a:p>
            <a:pPr algn="just"/>
            <a:r>
              <a:rPr lang="en-US" b="0" dirty="0">
                <a:effectLst/>
                <a:latin typeface="source-serif-pro"/>
              </a:rPr>
              <a:t>The two main approaches to dynamic programming are memorization</a:t>
            </a:r>
            <a:r>
              <a:rPr lang="en-US" dirty="0">
                <a:latin typeface="source-serif-pro"/>
              </a:rPr>
              <a:t> </a:t>
            </a:r>
            <a:r>
              <a:rPr lang="en-US" b="0" dirty="0">
                <a:effectLst/>
                <a:latin typeface="source-serif-pro"/>
              </a:rPr>
              <a:t>and tabulation.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2428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546279"/>
            <a:ext cx="10515600" cy="1325563"/>
          </a:xfrm>
        </p:spPr>
        <p:txBody>
          <a:bodyPr/>
          <a:lstStyle/>
          <a:p>
            <a:r>
              <a:rPr lang="en-US" dirty="0"/>
              <a:t>Knapsack problems – Fractional Knapsack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412221"/>
            <a:ext cx="10515600" cy="3229454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Given the weights and values of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N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 items, put these items in a knapsack of capacity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W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 to get the maximum total value in the knapsack. In Fractional Knapsack, we can break items for maximizing the total value of the knapsack.</a:t>
            </a:r>
            <a:endParaRPr lang="en-US" sz="2400" b="0" i="0" dirty="0">
              <a:effectLst/>
              <a:highlight>
                <a:srgbClr val="FFF981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7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546279"/>
            <a:ext cx="10515600" cy="1325563"/>
          </a:xfrm>
        </p:spPr>
        <p:txBody>
          <a:bodyPr/>
          <a:lstStyle/>
          <a:p>
            <a:r>
              <a:rPr lang="en-US" dirty="0"/>
              <a:t>Knapsack problems – 0/1 Knapsack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412221"/>
            <a:ext cx="10515600" cy="3229454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We are given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N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 items where each item has some weight (</a:t>
            </a:r>
            <a:r>
              <a:rPr lang="en-US" sz="2400" b="1" i="1" dirty="0" err="1">
                <a:effectLst/>
                <a:highlight>
                  <a:srgbClr val="FFF981"/>
                </a:highlight>
                <a:latin typeface="Nunito" pitchFamily="2" charset="0"/>
              </a:rPr>
              <a:t>w</a:t>
            </a:r>
            <a:r>
              <a:rPr lang="en-US" sz="2400" b="1" i="1" baseline="-25000" dirty="0" err="1">
                <a:effectLst/>
                <a:highlight>
                  <a:srgbClr val="FFF981"/>
                </a:highlight>
                <a:latin typeface="Nunito" pitchFamily="2" charset="0"/>
              </a:rPr>
              <a:t>i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) and value (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v</a:t>
            </a:r>
            <a:r>
              <a:rPr lang="en-US" sz="2400" b="1" i="1" baseline="-25000" dirty="0">
                <a:effectLst/>
                <a:highlight>
                  <a:srgbClr val="FFF981"/>
                </a:highlight>
                <a:latin typeface="Nunito" pitchFamily="2" charset="0"/>
              </a:rPr>
              <a:t>i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) associated with it. We are also given a bag with capacity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W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. The target is to put the items into the bag such that the sum of values associated with them is the maximum possible.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Note that here we can either put an item completely into the bag or cannot put it at all.</a:t>
            </a:r>
          </a:p>
        </p:txBody>
      </p:sp>
    </p:spTree>
    <p:extLst>
      <p:ext uri="{BB962C8B-B14F-4D97-AF65-F5344CB8AC3E}">
        <p14:creationId xmlns:p14="http://schemas.microsoft.com/office/powerpoint/2010/main" val="291608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546279"/>
            <a:ext cx="10515600" cy="1325563"/>
          </a:xfrm>
        </p:spPr>
        <p:txBody>
          <a:bodyPr/>
          <a:lstStyle/>
          <a:p>
            <a:r>
              <a:rPr lang="en-US" dirty="0"/>
              <a:t>Knapsack problems – 0/1 Knapsack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412221"/>
            <a:ext cx="10515600" cy="3229454"/>
          </a:xfrm>
        </p:spPr>
        <p:txBody>
          <a:bodyPr>
            <a:no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400" b="0" dirty="0">
                <a:effectLst/>
                <a:latin typeface="source-serif-pro"/>
                <a:hlinkClick r:id="rId2"/>
              </a:rPr>
              <a:t>https://cses.fi/problemset/task/1158</a:t>
            </a:r>
            <a:r>
              <a:rPr lang="en-US" sz="2400" b="0" dirty="0">
                <a:effectLst/>
                <a:latin typeface="source-serif-pro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en-US" sz="2400" b="0" dirty="0">
                <a:effectLst/>
                <a:latin typeface="source-serif-pro"/>
                <a:hlinkClick r:id="rId3"/>
              </a:rPr>
              <a:t>https://cses.fi/problemset/task/1745</a:t>
            </a:r>
            <a:r>
              <a:rPr lang="en-US" sz="2400" dirty="0">
                <a:latin typeface="source-serif-pro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en-US" sz="2400" b="0" dirty="0">
                <a:effectLst/>
                <a:latin typeface="source-serif-pro"/>
                <a:hlinkClick r:id="rId4"/>
              </a:rPr>
              <a:t>https://cses.fi/problemset/task/1093</a:t>
            </a:r>
            <a:r>
              <a:rPr lang="en-US" sz="2400" b="0" dirty="0">
                <a:effectLst/>
                <a:latin typeface="source-serif-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659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546279"/>
            <a:ext cx="10515600" cy="1325563"/>
          </a:xfrm>
        </p:spPr>
        <p:txBody>
          <a:bodyPr/>
          <a:lstStyle/>
          <a:p>
            <a:r>
              <a:rPr lang="en-US" dirty="0"/>
              <a:t>Knapsack problems – Bounded Knapsack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412221"/>
            <a:ext cx="10515600" cy="3229454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Given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N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 items, each item having a given weight </a:t>
            </a:r>
            <a:r>
              <a:rPr lang="en-US" sz="2400" b="1" i="1" dirty="0" err="1">
                <a:effectLst/>
                <a:highlight>
                  <a:srgbClr val="FFF981"/>
                </a:highlight>
                <a:latin typeface="Nunito" pitchFamily="2" charset="0"/>
              </a:rPr>
              <a:t>w</a:t>
            </a:r>
            <a:r>
              <a:rPr lang="en-US" sz="2400" b="1" i="1" baseline="-25000" dirty="0" err="1">
                <a:effectLst/>
                <a:highlight>
                  <a:srgbClr val="FFF981"/>
                </a:highlight>
                <a:latin typeface="Nunito" pitchFamily="2" charset="0"/>
              </a:rPr>
              <a:t>i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 and a value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v</a:t>
            </a:r>
            <a:r>
              <a:rPr lang="en-US" sz="2400" b="1" i="1" baseline="-25000" dirty="0">
                <a:effectLst/>
                <a:highlight>
                  <a:srgbClr val="FFF981"/>
                </a:highlight>
                <a:latin typeface="Nunito" pitchFamily="2" charset="0"/>
              </a:rPr>
              <a:t>i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, the task is to maximize the value by selecting a maximum of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K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 items adding up to a maximum weight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W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.</a:t>
            </a:r>
            <a:endParaRPr lang="en-US" sz="2400" b="0" i="0" dirty="0">
              <a:effectLst/>
              <a:highlight>
                <a:srgbClr val="FFF981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8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546279"/>
            <a:ext cx="10515600" cy="1325563"/>
          </a:xfrm>
        </p:spPr>
        <p:txBody>
          <a:bodyPr/>
          <a:lstStyle/>
          <a:p>
            <a:r>
              <a:rPr lang="en-US" dirty="0"/>
              <a:t>Knapsack problems – Unbounded Knapsack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412221"/>
            <a:ext cx="10515600" cy="3229454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Given a knapsack weight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W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 and a set of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N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 items with certain value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v</a:t>
            </a:r>
            <a:r>
              <a:rPr lang="en-US" sz="2400" b="1" i="1" baseline="-25000" dirty="0">
                <a:effectLst/>
                <a:highlight>
                  <a:srgbClr val="FFF981"/>
                </a:highlight>
                <a:latin typeface="Nunito" pitchFamily="2" charset="0"/>
              </a:rPr>
              <a:t>i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 and weight </a:t>
            </a:r>
            <a:r>
              <a:rPr lang="en-US" sz="2400" b="1" i="1" dirty="0" err="1">
                <a:effectLst/>
                <a:highlight>
                  <a:srgbClr val="FFF981"/>
                </a:highlight>
                <a:latin typeface="Nunito" pitchFamily="2" charset="0"/>
              </a:rPr>
              <a:t>w</a:t>
            </a:r>
            <a:r>
              <a:rPr lang="en-US" sz="2400" b="1" i="1" baseline="-25000" dirty="0" err="1">
                <a:effectLst/>
                <a:highlight>
                  <a:srgbClr val="FFF981"/>
                </a:highlight>
                <a:latin typeface="Nunito" pitchFamily="2" charset="0"/>
              </a:rPr>
              <a:t>i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, we need to calculate the maximum amount that could make up this quantity exactly. This is different from </a:t>
            </a:r>
            <a:r>
              <a:rPr lang="en-US" sz="2400" b="1" i="1" dirty="0">
                <a:effectLst/>
                <a:highlight>
                  <a:srgbClr val="FFF981"/>
                </a:highlight>
                <a:latin typeface="Nunito" pitchFamily="2" charset="0"/>
              </a:rPr>
              <a:t>0/1 Knapsack problem</a:t>
            </a:r>
            <a:r>
              <a:rPr lang="en-US" sz="2400" b="0" i="1" dirty="0">
                <a:effectLst/>
                <a:highlight>
                  <a:srgbClr val="FFF981"/>
                </a:highlight>
                <a:latin typeface="Nunito" pitchFamily="2" charset="0"/>
              </a:rPr>
              <a:t>, here we are allowed to use an unlimited number of instances of an item.</a:t>
            </a:r>
            <a:endParaRPr lang="en-US" sz="2400" b="0" i="0" dirty="0">
              <a:effectLst/>
              <a:highlight>
                <a:srgbClr val="FFF981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6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185"/>
            <a:ext cx="10515600" cy="1325563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9203"/>
            <a:ext cx="10515600" cy="1219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https://cses.fi/problemset/task/1639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634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531-87BD-33DB-6509-39948DEC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185"/>
            <a:ext cx="10515600" cy="1325563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 dirty="0" err="1"/>
              <a:t>tilings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A5D-F46F-744A-7BCF-05EA527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9203"/>
            <a:ext cx="10515600" cy="1219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https://cses.fi/problemset/task/2181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077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B38-55B9-A3DE-B7D9-999816C0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-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C77B-B363-2401-F994-121F9E10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-serif-pro"/>
                <a:hlinkClick r:id="rId2"/>
              </a:rPr>
              <a:t>https://codeforces.com/contest/189/problem/A</a:t>
            </a:r>
            <a:r>
              <a:rPr lang="en-US" sz="2400" dirty="0">
                <a:latin typeface="source-serif-pr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-serif-pro"/>
                <a:hlinkClick r:id="rId3"/>
              </a:rPr>
              <a:t>https://leetcode.com/problems/climbing-stairs/</a:t>
            </a:r>
            <a:r>
              <a:rPr lang="en-US" sz="2400" dirty="0">
                <a:latin typeface="source-serif-pr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-serif-pro"/>
                <a:hlinkClick r:id="rId4"/>
              </a:rPr>
              <a:t>https://leetcode.com/problems/fibonacci-number/</a:t>
            </a:r>
            <a:r>
              <a:rPr lang="en-US" sz="2400" dirty="0">
                <a:latin typeface="source-serif-pr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-serif-pro"/>
                <a:hlinkClick r:id="rId5"/>
              </a:rPr>
              <a:t>https://practice.geeksforgeeks.org/problems/path-in-matrix3805/1</a:t>
            </a:r>
            <a:r>
              <a:rPr lang="en-US" sz="2400" dirty="0">
                <a:latin typeface="source-serif-pr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-serif-pro"/>
                <a:hlinkClick r:id="rId6"/>
              </a:rPr>
              <a:t>https://leetcode.com/problems/jump-game/</a:t>
            </a:r>
            <a:r>
              <a:rPr lang="en-US" sz="2400" dirty="0">
                <a:latin typeface="source-serif-pr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-serif-pro"/>
                <a:hlinkClick r:id="rId7"/>
              </a:rPr>
              <a:t>https://codeforces.com/problemset/problem/1851/E</a:t>
            </a:r>
            <a:r>
              <a:rPr lang="en-US" sz="2400" dirty="0">
                <a:latin typeface="source-serif-pro"/>
              </a:rPr>
              <a:t> **important</a:t>
            </a:r>
          </a:p>
        </p:txBody>
      </p:sp>
    </p:spTree>
    <p:extLst>
      <p:ext uri="{BB962C8B-B14F-4D97-AF65-F5344CB8AC3E}">
        <p14:creationId xmlns:p14="http://schemas.microsoft.com/office/powerpoint/2010/main" val="22899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5836-FC8B-CDED-BC0A-AB25D72C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79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Memoization</a:t>
            </a:r>
            <a:r>
              <a:rPr lang="en-US" dirty="0"/>
              <a:t> vs. Tabulation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039539-F57B-0ED6-A6A8-C0DAFAF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79643"/>
              </p:ext>
            </p:extLst>
          </p:nvPr>
        </p:nvGraphicFramePr>
        <p:xfrm>
          <a:off x="1271917" y="1544042"/>
          <a:ext cx="9648166" cy="26491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4083">
                  <a:extLst>
                    <a:ext uri="{9D8B030D-6E8A-4147-A177-3AD203B41FA5}">
                      <a16:colId xmlns:a16="http://schemas.microsoft.com/office/drawing/2014/main" val="4224112029"/>
                    </a:ext>
                  </a:extLst>
                </a:gridCol>
                <a:gridCol w="4824083">
                  <a:extLst>
                    <a:ext uri="{9D8B030D-6E8A-4147-A177-3AD203B41FA5}">
                      <a16:colId xmlns:a16="http://schemas.microsoft.com/office/drawing/2014/main" val="130754120"/>
                    </a:ext>
                  </a:extLst>
                </a:gridCol>
              </a:tblGrid>
              <a:tr h="69842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Memoization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9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Bottom-up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Using recursion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Using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7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Relatively small set of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Large set of inputs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0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Have overlapping subproblems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Subproblems do not overlap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2543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C3C65C-C482-2B1C-CFE6-5BA91505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917" y="4624325"/>
            <a:ext cx="9082177" cy="153004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Recursion is expensive both in processor time and memory space.</a:t>
            </a:r>
          </a:p>
          <a:p>
            <a:pPr marL="0" indent="0" algn="l">
              <a:buNone/>
            </a:pPr>
            <a:endParaRPr lang="en-US" sz="22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In the tabulation approach to DP, we solve all sub-problems and store their results on a matrix. then we continue to solve the larger problems that depend on these computed sub-problems.</a:t>
            </a:r>
          </a:p>
        </p:txBody>
      </p:sp>
    </p:spTree>
    <p:extLst>
      <p:ext uri="{BB962C8B-B14F-4D97-AF65-F5344CB8AC3E}">
        <p14:creationId xmlns:p14="http://schemas.microsoft.com/office/powerpoint/2010/main" val="165717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F710-6EC6-AF50-19AF-23088B82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397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Memoization</a:t>
            </a:r>
            <a:r>
              <a:rPr lang="en-US" dirty="0"/>
              <a:t> vs. Tabulation – Fibonacci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7832-4480-5ABB-F30A-3912252E1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259" y="1199657"/>
            <a:ext cx="5157787" cy="823912"/>
          </a:xfrm>
        </p:spPr>
        <p:txBody>
          <a:bodyPr/>
          <a:lstStyle/>
          <a:p>
            <a:pPr algn="ctr"/>
            <a:r>
              <a:rPr lang="en-US" dirty="0" err="1"/>
              <a:t>Memoization</a:t>
            </a:r>
            <a:r>
              <a:rPr lang="en-US" dirty="0"/>
              <a:t>	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520835-132F-841B-4841-26999D02CB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907" y="2142765"/>
            <a:ext cx="5508492" cy="4352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9659B-4497-72AE-552C-9AB8FD0C3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1199657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Tabulation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5F26B1-B747-01FD-6D97-78A457D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3" y="2142764"/>
            <a:ext cx="5508492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078D-3665-03F8-0681-EFA57782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How to solve a Dynamic Programming Problem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AEA6-5F47-0E14-5DC9-C6543F66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527"/>
            <a:ext cx="10515600" cy="4351338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US" b="1" i="0" dirty="0">
                <a:effectLst/>
                <a:latin typeface="source-serif-pro"/>
              </a:rPr>
              <a:t>First, we need to check two necessary conditions:</a:t>
            </a:r>
          </a:p>
          <a:p>
            <a:pPr marL="0" indent="0" algn="just" fontAlgn="base">
              <a:buNone/>
            </a:pPr>
            <a:endParaRPr lang="en-US" sz="1000" b="1" i="0" dirty="0">
              <a:effectLst/>
              <a:latin typeface="source-serif-pro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600" b="0" i="0" u="sng" dirty="0">
                <a:effectLst/>
                <a:highlight>
                  <a:srgbClr val="FFFF00"/>
                </a:highlight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Overlapping Subproblems</a:t>
            </a:r>
            <a:r>
              <a:rPr lang="en-US" sz="2600" b="0" i="0" dirty="0">
                <a:effectLst/>
                <a:latin typeface="source-serif-pro"/>
              </a:rPr>
              <a:t>: </a:t>
            </a:r>
            <a:r>
              <a:rPr lang="en-US" sz="2400" b="0" i="0" dirty="0">
                <a:effectLst/>
                <a:latin typeface="source-serif-pro"/>
              </a:rPr>
              <a:t>When the solutions to the same subproblems are needed repetitively for solving the actual problem. The problem is said to have overlapping subproblems property.</a:t>
            </a:r>
          </a:p>
          <a:p>
            <a:pPr algn="just" fontAlgn="base">
              <a:buFont typeface="+mj-lt"/>
              <a:buAutoNum type="arabicPeriod"/>
            </a:pPr>
            <a:endParaRPr lang="en-US" sz="2400" u="sng" dirty="0">
              <a:latin typeface="source-serif-pr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600" b="0" i="0" u="sng" dirty="0">
                <a:effectLst/>
                <a:highlight>
                  <a:srgbClr val="FFFF00"/>
                </a:highlight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Optimal Substructure Property</a:t>
            </a:r>
            <a:r>
              <a:rPr lang="en-US" sz="2600" b="0" i="0" dirty="0">
                <a:effectLst/>
                <a:latin typeface="source-serif-pro"/>
              </a:rPr>
              <a:t>: </a:t>
            </a:r>
            <a:r>
              <a:rPr lang="en-US" sz="2400" b="0" i="0" dirty="0">
                <a:effectLst/>
                <a:latin typeface="source-serif-pro"/>
              </a:rPr>
              <a:t>If the optimal solution of the given problem can be obtained by using optimal solutions of its subproblems then the problem is said to have Optimal Substructure Property.</a:t>
            </a:r>
          </a:p>
          <a:p>
            <a:pPr marL="0" indent="0" algn="just" fontAlgn="base">
              <a:buNone/>
            </a:pPr>
            <a:endParaRPr lang="en-US" b="0" i="0" dirty="0"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3831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078D-3665-03F8-0681-EFA57782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How to solve a Dynamic Programming Problem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AEA6-5F47-0E14-5DC9-C6543F66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089"/>
            <a:ext cx="10515600" cy="4351338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source-serif-pro"/>
              </a:rPr>
              <a:t>Steps to solve a Dynamic programming problem:</a:t>
            </a:r>
          </a:p>
          <a:p>
            <a:pPr marL="0" indent="0" algn="l" fontAlgn="base">
              <a:buNone/>
            </a:pPr>
            <a:endParaRPr lang="en-US" sz="1000" b="1" i="0" dirty="0">
              <a:effectLst/>
              <a:latin typeface="source-serif-pro"/>
            </a:endParaRP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source-serif-pro"/>
              </a:rPr>
              <a:t>Identify if it is a Dynamic programming problem.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source-serif-pro"/>
              </a:rPr>
              <a:t>Decide a state expression with the Least parameters.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source-serif-pro"/>
              </a:rPr>
              <a:t>Formulate state and transition relationship.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source-serif-pro"/>
              </a:rPr>
              <a:t>Do tabulation (or memorization).</a:t>
            </a:r>
          </a:p>
        </p:txBody>
      </p:sp>
    </p:spTree>
    <p:extLst>
      <p:ext uri="{BB962C8B-B14F-4D97-AF65-F5344CB8AC3E}">
        <p14:creationId xmlns:p14="http://schemas.microsoft.com/office/powerpoint/2010/main" val="29984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9B58-AC93-AD7A-F949-D3ABE7C7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source-serif-pro"/>
              </a:rPr>
              <a:t>Steps to solve a Dynamic programming problem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3C2-36E8-7C56-9C0F-DC8E3139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600" b="1" i="0" dirty="0">
                <a:effectLst/>
                <a:latin typeface="source-serif-pro"/>
              </a:rPr>
              <a:t>Step 1: How to classify a problem as a Dynamic Programming Problem?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1000" b="0" i="0" dirty="0">
              <a:effectLst/>
              <a:latin typeface="source-serif-pr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source-serif-pro"/>
              </a:rPr>
              <a:t>DP can be applied if the problem can be divided into overlapping subproblems that can be solved independently.</a:t>
            </a:r>
          </a:p>
          <a:p>
            <a:pPr marL="0" indent="0" algn="just" fontAlgn="base">
              <a:buNone/>
            </a:pPr>
            <a:endParaRPr lang="en-US" sz="2400" b="0" i="0" dirty="0">
              <a:effectLst/>
              <a:latin typeface="source-serif-pr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ource-serif-pro"/>
              </a:rPr>
              <a:t>Uses of DP:</a:t>
            </a:r>
            <a:endParaRPr lang="en-US" sz="2200" dirty="0">
              <a:latin typeface="source-serif-pro"/>
            </a:endParaRPr>
          </a:p>
          <a:p>
            <a:pPr lvl="1" algn="just" fontAlgn="base"/>
            <a:r>
              <a:rPr lang="en-US" sz="1800" b="0" i="0" dirty="0">
                <a:effectLst/>
                <a:latin typeface="source-serif-pro"/>
              </a:rPr>
              <a:t>Finding an optimal solution</a:t>
            </a:r>
          </a:p>
          <a:p>
            <a:pPr lvl="1" algn="just" fontAlgn="base"/>
            <a:r>
              <a:rPr lang="en-US" sz="1800" dirty="0">
                <a:latin typeface="source-serif-pro"/>
              </a:rPr>
              <a:t>Counting the number of solutions </a:t>
            </a:r>
            <a:endParaRPr lang="en-US" sz="1800" b="0" i="0" dirty="0"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8068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9B58-AC93-AD7A-F949-D3ABE7C7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source-serif-pro"/>
              </a:rPr>
              <a:t>Steps to solve a Dynamic programming problem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3C2-36E8-7C56-9C0F-DC8E3139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600" b="1" dirty="0">
                <a:effectLst/>
                <a:latin typeface="source-serif-pro"/>
              </a:rPr>
              <a:t>Step 2: Deciding the state</a:t>
            </a:r>
          </a:p>
          <a:p>
            <a:pPr marL="0" indent="0" algn="just" fontAlgn="base">
              <a:buNone/>
            </a:pPr>
            <a:endParaRPr lang="en-US" sz="1000" b="1" dirty="0">
              <a:effectLst/>
              <a:latin typeface="source-serif-pro"/>
            </a:endParaRPr>
          </a:p>
          <a:p>
            <a:pPr algn="just" fontAlgn="base"/>
            <a:r>
              <a:rPr lang="en-US" sz="2400" b="0" dirty="0">
                <a:effectLst/>
                <a:latin typeface="source-serif-pro"/>
              </a:rPr>
              <a:t>Dynamic Programming problems are all about the </a:t>
            </a:r>
            <a:r>
              <a:rPr lang="en-US" sz="2400" b="1" dirty="0">
                <a:effectLst/>
                <a:latin typeface="source-serif-pro"/>
              </a:rPr>
              <a:t>state</a:t>
            </a:r>
            <a:r>
              <a:rPr lang="en-US" sz="2400" b="0" dirty="0">
                <a:effectLst/>
                <a:latin typeface="source-serif-pro"/>
              </a:rPr>
              <a:t> and its </a:t>
            </a:r>
            <a:r>
              <a:rPr lang="en-US" sz="2400" b="1" dirty="0">
                <a:effectLst/>
                <a:latin typeface="source-serif-pro"/>
              </a:rPr>
              <a:t>transition</a:t>
            </a:r>
            <a:r>
              <a:rPr lang="en-US" sz="2400" b="0" dirty="0">
                <a:effectLst/>
                <a:latin typeface="source-serif-pro"/>
              </a:rPr>
              <a:t>. This is the most basic step which must be done very carefully because the state transition depends on the choice of state definition you make.</a:t>
            </a:r>
          </a:p>
          <a:p>
            <a:pPr algn="just" fontAlgn="base"/>
            <a:endParaRPr lang="en-US" sz="2400" dirty="0">
              <a:latin typeface="source-serif-pro"/>
            </a:endParaRPr>
          </a:p>
          <a:p>
            <a:pPr algn="just" fontAlgn="base"/>
            <a:r>
              <a:rPr lang="en-US" sz="2400" b="0" dirty="0">
                <a:effectLst/>
                <a:highlight>
                  <a:srgbClr val="FFFF00"/>
                </a:highlight>
                <a:latin typeface="source-serif-pro"/>
              </a:rPr>
              <a:t>State</a:t>
            </a:r>
            <a:r>
              <a:rPr lang="en-US" sz="2400" b="0" dirty="0">
                <a:effectLst/>
                <a:latin typeface="source-serif-pro"/>
              </a:rPr>
              <a:t>: A state can be defined as the set of</a:t>
            </a:r>
            <a:r>
              <a:rPr lang="en-US" sz="2400" b="1" dirty="0">
                <a:effectLst/>
                <a:latin typeface="source-serif-pro"/>
              </a:rPr>
              <a:t> parameters</a:t>
            </a:r>
            <a:r>
              <a:rPr lang="en-US" sz="2400" b="0" dirty="0">
                <a:effectLst/>
                <a:latin typeface="source-serif-pro"/>
              </a:rPr>
              <a:t> that can uniquely identify a certain position or standing in the given problem. This set of parameters should be as small as possible to reduce state space. </a:t>
            </a:r>
          </a:p>
        </p:txBody>
      </p:sp>
    </p:spTree>
    <p:extLst>
      <p:ext uri="{BB962C8B-B14F-4D97-AF65-F5344CB8AC3E}">
        <p14:creationId xmlns:p14="http://schemas.microsoft.com/office/powerpoint/2010/main" val="21349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9B58-AC93-AD7A-F949-D3ABE7C7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source-serif-pro"/>
              </a:rPr>
              <a:t>Steps to solve a Dynamic programming problem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3C2-36E8-7C56-9C0F-DC8E3139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600" b="1" i="0" dirty="0">
                <a:effectLst/>
                <a:latin typeface="source-serif-pro"/>
              </a:rPr>
              <a:t>Step 3: Formulating a relation among the states </a:t>
            </a:r>
          </a:p>
          <a:p>
            <a:pPr algn="l" fontAlgn="base"/>
            <a:endParaRPr lang="en-US" sz="1000" b="0" i="0" dirty="0">
              <a:effectLst/>
              <a:latin typeface="source-serif-pro"/>
            </a:endParaRPr>
          </a:p>
          <a:p>
            <a:pPr algn="just" fontAlgn="base"/>
            <a:r>
              <a:rPr lang="en-US" sz="2400" b="0" i="0" dirty="0">
                <a:effectLst/>
                <a:latin typeface="source-serif-pro"/>
              </a:rPr>
              <a:t>This part is the hardest part of solving a Dynamic Programming problem and requires a lot of intuition, observation, and practice.</a:t>
            </a:r>
          </a:p>
        </p:txBody>
      </p:sp>
    </p:spTree>
    <p:extLst>
      <p:ext uri="{BB962C8B-B14F-4D97-AF65-F5344CB8AC3E}">
        <p14:creationId xmlns:p14="http://schemas.microsoft.com/office/powerpoint/2010/main" val="31650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1098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Nunito</vt:lpstr>
      <vt:lpstr>Source Sans 3</vt:lpstr>
      <vt:lpstr>source-serif-pro</vt:lpstr>
      <vt:lpstr>Office Theme</vt:lpstr>
      <vt:lpstr>Dynamic Programing - DP</vt:lpstr>
      <vt:lpstr>Main approach </vt:lpstr>
      <vt:lpstr>Memoization vs. Tabulation</vt:lpstr>
      <vt:lpstr>Memoization vs. Tabulation – Fibonacci </vt:lpstr>
      <vt:lpstr>How to solve a Dynamic Programming Problem ?</vt:lpstr>
      <vt:lpstr>How to solve a Dynamic Programming Problem ?</vt:lpstr>
      <vt:lpstr>Steps to solve a Dynamic programming problem </vt:lpstr>
      <vt:lpstr>Steps to solve a Dynamic programming problem </vt:lpstr>
      <vt:lpstr>Steps to solve a Dynamic programming problem </vt:lpstr>
      <vt:lpstr>Steps to solve a Dynamic programming problem </vt:lpstr>
      <vt:lpstr>PowerPoint Presentation</vt:lpstr>
      <vt:lpstr>Dice Combinations </vt:lpstr>
      <vt:lpstr>Classical DP problems</vt:lpstr>
      <vt:lpstr>Coin problem (unbounded knapsack)</vt:lpstr>
      <vt:lpstr>Longest increasing subsequence (LIS)</vt:lpstr>
      <vt:lpstr>PowerPoint Presentation</vt:lpstr>
      <vt:lpstr>PowerPoint Presentation</vt:lpstr>
      <vt:lpstr>Grid Paths Problem</vt:lpstr>
      <vt:lpstr>Knapsack problems</vt:lpstr>
      <vt:lpstr>Knapsack problems – Fractional Knapsack </vt:lpstr>
      <vt:lpstr>Knapsack problems – 0/1 Knapsack </vt:lpstr>
      <vt:lpstr>Knapsack problems – 0/1 Knapsack </vt:lpstr>
      <vt:lpstr>Knapsack problems – Bounded Knapsack </vt:lpstr>
      <vt:lpstr>Knapsack problems – Unbounded Knapsack </vt:lpstr>
      <vt:lpstr>Edit distance</vt:lpstr>
      <vt:lpstr>Counting tilings </vt:lpstr>
      <vt:lpstr>DP -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Programing - DP</dc:title>
  <dc:creator>Riham Katout</dc:creator>
  <cp:lastModifiedBy>Riham Katout</cp:lastModifiedBy>
  <cp:revision>28</cp:revision>
  <dcterms:created xsi:type="dcterms:W3CDTF">2023-07-28T22:14:32Z</dcterms:created>
  <dcterms:modified xsi:type="dcterms:W3CDTF">2023-07-29T01:51:29Z</dcterms:modified>
</cp:coreProperties>
</file>