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OOPS Concepts in Java</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atin typeface="Times New Roman" panose="02020603050405020304" charset="0"/>
                <a:cs typeface="Times New Roman" panose="02020603050405020304" charset="0"/>
              </a:rPr>
              <a:t>Advantage of OOPs over Procedure-oriented programming language</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825625"/>
            <a:ext cx="10515600" cy="4726940"/>
          </a:xfrm>
        </p:spPr>
        <p:txBody>
          <a:bodyPr>
            <a:normAutofit/>
          </a:bodyPr>
          <a:p>
            <a:pPr>
              <a:lnSpc>
                <a:spcPct val="200000"/>
              </a:lnSpc>
            </a:pPr>
            <a:r>
              <a:rPr lang="en-US" sz="2400">
                <a:latin typeface="Times New Roman" panose="02020603050405020304" charset="0"/>
                <a:cs typeface="Times New Roman" panose="02020603050405020304" charset="0"/>
              </a:rPr>
              <a:t>OOP promotes code reusability: By using objects and classes, you can create reusable components, leading to less duplication and more efficient development.</a:t>
            </a:r>
            <a:endParaRPr lang="en-US" sz="2400">
              <a:latin typeface="Times New Roman" panose="02020603050405020304" charset="0"/>
              <a:cs typeface="Times New Roman" panose="02020603050405020304" charset="0"/>
            </a:endParaRPr>
          </a:p>
          <a:p>
            <a:pPr>
              <a:lnSpc>
                <a:spcPct val="200000"/>
              </a:lnSpc>
            </a:pPr>
            <a:r>
              <a:rPr lang="en-US" sz="2400">
                <a:latin typeface="Times New Roman" panose="02020603050405020304" charset="0"/>
                <a:cs typeface="Times New Roman" panose="02020603050405020304" charset="0"/>
              </a:rPr>
              <a:t>OOP enhances code organization: It provides a clear and logical structure, making the code easier to understand, maintain, and debug.</a:t>
            </a:r>
            <a:endParaRPr lang="en-US" sz="2400">
              <a:latin typeface="Times New Roman" panose="02020603050405020304" charset="0"/>
              <a:cs typeface="Times New Roman" panose="02020603050405020304" charset="0"/>
            </a:endParaRPr>
          </a:p>
          <a:p>
            <a:pPr marL="0" indent="0">
              <a:lnSpc>
                <a:spcPct val="200000"/>
              </a:lnSpc>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8845"/>
          </a:xfrm>
        </p:spPr>
        <p:txBody>
          <a:bodyPr/>
          <a:p>
            <a:r>
              <a:rPr lang="en-US">
                <a:latin typeface="Times New Roman" panose="02020603050405020304" charset="0"/>
                <a:cs typeface="Times New Roman" panose="02020603050405020304" charset="0"/>
              </a:rPr>
              <a:t>OOPS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18590"/>
            <a:ext cx="10515600" cy="5439410"/>
          </a:xfrm>
        </p:spPr>
        <p:txBody>
          <a:bodyPr>
            <a:normAutofit lnSpcReduction="10000"/>
          </a:bodyPr>
          <a:p>
            <a:r>
              <a:rPr lang="en-US" sz="2665">
                <a:latin typeface="Times New Roman" panose="02020603050405020304" charset="0"/>
                <a:cs typeface="Times New Roman" panose="02020603050405020304" charset="0"/>
              </a:rPr>
              <a:t>Object Oriented Programming Concepts are very important. Without having an idea about</a:t>
            </a:r>
            <a:endParaRPr lang="en-US" sz="2665">
              <a:latin typeface="Times New Roman" panose="02020603050405020304" charset="0"/>
              <a:cs typeface="Times New Roman" panose="02020603050405020304" charset="0"/>
            </a:endParaRPr>
          </a:p>
          <a:p>
            <a:r>
              <a:rPr lang="en-US" sz="2665">
                <a:latin typeface="Times New Roman" panose="02020603050405020304" charset="0"/>
                <a:cs typeface="Times New Roman" panose="02020603050405020304" charset="0"/>
              </a:rPr>
              <a:t>It simplifies software development and maintenance.</a:t>
            </a:r>
            <a:endParaRPr lang="en-US" sz="2665">
              <a:latin typeface="Times New Roman" panose="02020603050405020304" charset="0"/>
              <a:cs typeface="Times New Roman" panose="02020603050405020304" charset="0"/>
            </a:endParaRPr>
          </a:p>
          <a:p>
            <a:r>
              <a:rPr lang="en-US" sz="2665">
                <a:latin typeface="Times New Roman" panose="02020603050405020304" charset="0"/>
                <a:cs typeface="Times New Roman" panose="02020603050405020304" charset="0"/>
              </a:rPr>
              <a:t>The core OOPs concepts:</a:t>
            </a:r>
            <a:endParaRPr lang="en-US" sz="2665">
              <a:latin typeface="Times New Roman" panose="02020603050405020304" charset="0"/>
              <a:cs typeface="Times New Roman" panose="02020603050405020304" charset="0"/>
            </a:endParaRPr>
          </a:p>
          <a:p>
            <a:r>
              <a:rPr lang="en-US" sz="2665">
                <a:latin typeface="Times New Roman" panose="02020603050405020304" charset="0"/>
                <a:cs typeface="Times New Roman" panose="02020603050405020304" charset="0"/>
              </a:rPr>
              <a:t>1. Object</a:t>
            </a:r>
            <a:endParaRPr lang="en-US" sz="2665">
              <a:latin typeface="Times New Roman" panose="02020603050405020304" charset="0"/>
              <a:cs typeface="Times New Roman" panose="02020603050405020304" charset="0"/>
            </a:endParaRPr>
          </a:p>
          <a:p>
            <a:r>
              <a:rPr lang="en-US" sz="2665">
                <a:latin typeface="Times New Roman" panose="02020603050405020304" charset="0"/>
                <a:cs typeface="Times New Roman" panose="02020603050405020304" charset="0"/>
              </a:rPr>
              <a:t>2. Class</a:t>
            </a:r>
            <a:endParaRPr lang="en-US" sz="2665">
              <a:latin typeface="Times New Roman" panose="02020603050405020304" charset="0"/>
              <a:cs typeface="Times New Roman" panose="02020603050405020304" charset="0"/>
            </a:endParaRPr>
          </a:p>
          <a:p>
            <a:r>
              <a:rPr lang="en-US" sz="2665">
                <a:latin typeface="Times New Roman" panose="02020603050405020304" charset="0"/>
                <a:cs typeface="Times New Roman" panose="02020603050405020304" charset="0"/>
              </a:rPr>
              <a:t>3. Abstraction</a:t>
            </a:r>
            <a:endParaRPr lang="en-US" sz="2665">
              <a:latin typeface="Times New Roman" panose="02020603050405020304" charset="0"/>
              <a:cs typeface="Times New Roman" panose="02020603050405020304" charset="0"/>
            </a:endParaRPr>
          </a:p>
          <a:p>
            <a:r>
              <a:rPr lang="en-US" sz="2665">
                <a:latin typeface="Times New Roman" panose="02020603050405020304" charset="0"/>
                <a:cs typeface="Times New Roman" panose="02020603050405020304" charset="0"/>
              </a:rPr>
              <a:t>4. Encapsulation</a:t>
            </a:r>
            <a:endParaRPr lang="en-US" sz="2665">
              <a:latin typeface="Times New Roman" panose="02020603050405020304" charset="0"/>
              <a:cs typeface="Times New Roman" panose="02020603050405020304" charset="0"/>
            </a:endParaRPr>
          </a:p>
          <a:p>
            <a:r>
              <a:rPr lang="en-US" sz="2665">
                <a:latin typeface="Times New Roman" panose="02020603050405020304" charset="0"/>
                <a:cs typeface="Times New Roman" panose="02020603050405020304" charset="0"/>
              </a:rPr>
              <a:t>5. Inheritance</a:t>
            </a:r>
            <a:endParaRPr lang="en-US" sz="2665">
              <a:latin typeface="Times New Roman" panose="02020603050405020304" charset="0"/>
              <a:cs typeface="Times New Roman" panose="02020603050405020304" charset="0"/>
            </a:endParaRPr>
          </a:p>
          <a:p>
            <a:r>
              <a:rPr lang="en-US" sz="2665">
                <a:latin typeface="Times New Roman" panose="02020603050405020304" charset="0"/>
                <a:cs typeface="Times New Roman" panose="02020603050405020304" charset="0"/>
              </a:rPr>
              <a:t>6. Polymorphism</a:t>
            </a:r>
            <a:endParaRPr lang="en-US" sz="2665">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Oops"/>
          <p:cNvPicPr>
            <a:picLocks noChangeAspect="1"/>
          </p:cNvPicPr>
          <p:nvPr>
            <p:ph idx="1"/>
          </p:nvPr>
        </p:nvPicPr>
        <p:blipFill>
          <a:blip r:embed="rId1"/>
          <a:stretch>
            <a:fillRect/>
          </a:stretch>
        </p:blipFill>
        <p:spPr>
          <a:xfrm>
            <a:off x="3919855" y="1825625"/>
            <a:ext cx="4351655" cy="4351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2495"/>
          </a:xfrm>
        </p:spPr>
        <p:txBody>
          <a:bodyPr/>
          <a:p>
            <a:r>
              <a:rPr lang="en-US"/>
              <a:t>1. Object</a:t>
            </a:r>
            <a:endParaRPr lang="en-US"/>
          </a:p>
        </p:txBody>
      </p:sp>
      <p:sp>
        <p:nvSpPr>
          <p:cNvPr id="3" name="Content Placeholder 2"/>
          <p:cNvSpPr>
            <a:spLocks noGrp="1"/>
          </p:cNvSpPr>
          <p:nvPr>
            <p:ph idx="1"/>
          </p:nvPr>
        </p:nvSpPr>
        <p:spPr>
          <a:xfrm>
            <a:off x="838200" y="1277620"/>
            <a:ext cx="10515600" cy="5368925"/>
          </a:xfrm>
        </p:spPr>
        <p:txBody>
          <a:bodyPr>
            <a:normAutofit fontScale="80000"/>
          </a:bodyPr>
          <a:p>
            <a:r>
              <a:rPr lang="en-US" sz="2855">
                <a:latin typeface="Times New Roman" panose="02020603050405020304" charset="0"/>
                <a:cs typeface="Times New Roman" panose="02020603050405020304" charset="0"/>
              </a:rPr>
              <a:t>An object is a basic unit of Object-Oriented Programming that represents real-life entities. A typical Java program creates many objects, which as you know, interact by invoking methods. The objects are what perform your code, they are the part of your code visible to the viewer/user. An object mainly consists of: </a:t>
            </a:r>
            <a:endParaRPr lang="en-US" sz="2855">
              <a:latin typeface="Times New Roman" panose="02020603050405020304" charset="0"/>
              <a:cs typeface="Times New Roman" panose="02020603050405020304" charset="0"/>
            </a:endParaRPr>
          </a:p>
          <a:p>
            <a:r>
              <a:rPr lang="en-US" sz="2855">
                <a:latin typeface="Times New Roman" panose="02020603050405020304" charset="0"/>
                <a:cs typeface="Times New Roman" panose="02020603050405020304" charset="0"/>
              </a:rPr>
              <a:t>State: It is represented by the attributes of an object. It also reflects the properties of an object.</a:t>
            </a:r>
            <a:endParaRPr lang="en-US" sz="2855">
              <a:latin typeface="Times New Roman" panose="02020603050405020304" charset="0"/>
              <a:cs typeface="Times New Roman" panose="02020603050405020304" charset="0"/>
            </a:endParaRPr>
          </a:p>
          <a:p>
            <a:r>
              <a:rPr lang="en-US" sz="2855">
                <a:latin typeface="Times New Roman" panose="02020603050405020304" charset="0"/>
                <a:cs typeface="Times New Roman" panose="02020603050405020304" charset="0"/>
              </a:rPr>
              <a:t>Behavior: It is represented by the methods of an object. It also reflects the response of an object to other objects.</a:t>
            </a:r>
            <a:endParaRPr lang="en-US" sz="2855">
              <a:latin typeface="Times New Roman" panose="02020603050405020304" charset="0"/>
              <a:cs typeface="Times New Roman" panose="02020603050405020304" charset="0"/>
            </a:endParaRPr>
          </a:p>
          <a:p>
            <a:r>
              <a:rPr lang="en-US" sz="2855">
                <a:latin typeface="Times New Roman" panose="02020603050405020304" charset="0"/>
                <a:cs typeface="Times New Roman" panose="02020603050405020304" charset="0"/>
              </a:rPr>
              <a:t>Identity: It is a unique name given to an object that enables it to interact with other objects.</a:t>
            </a:r>
            <a:endParaRPr lang="en-US" sz="2855">
              <a:latin typeface="Times New Roman" panose="02020603050405020304" charset="0"/>
              <a:cs typeface="Times New Roman" panose="02020603050405020304" charset="0"/>
            </a:endParaRPr>
          </a:p>
          <a:p>
            <a:r>
              <a:rPr lang="en-US" sz="2855">
                <a:latin typeface="Times New Roman" panose="02020603050405020304" charset="0"/>
                <a:cs typeface="Times New Roman" panose="02020603050405020304" charset="0"/>
              </a:rPr>
              <a:t>Method: A method is a collection of statements that perform some specific task and return the result to the caller. A method can perform some specific task without returning anything. Methods allow us to reuse the code without retyping it, which is why they are considered time savers. </a:t>
            </a:r>
            <a:endParaRPr lang="en-US" sz="2855">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77800"/>
            <a:ext cx="10515600" cy="945515"/>
          </a:xfrm>
        </p:spPr>
        <p:txBody>
          <a:bodyPr/>
          <a:p>
            <a:r>
              <a:rPr lang="en-US" sz="4000">
                <a:latin typeface="Times New Roman" panose="02020603050405020304" charset="0"/>
                <a:cs typeface="Times New Roman" panose="02020603050405020304" charset="0"/>
              </a:rPr>
              <a:t>Class</a:t>
            </a:r>
            <a:endParaRPr lang="en-US" sz="4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88110"/>
            <a:ext cx="10515600" cy="5226685"/>
          </a:xfrm>
        </p:spPr>
        <p:txBody>
          <a:bodyPr>
            <a:normAutofit/>
          </a:bodyPr>
          <a:p>
            <a:pPr>
              <a:lnSpc>
                <a:spcPct val="200000"/>
              </a:lnSpc>
            </a:pPr>
            <a:r>
              <a:rPr lang="en-US" sz="2500">
                <a:latin typeface="Times New Roman" panose="02020603050405020304" charset="0"/>
                <a:cs typeface="Times New Roman" panose="02020603050405020304" charset="0"/>
              </a:rPr>
              <a:t>A class is a user-defined blueprint or prototype from which objects are created. It represents the set of properties or methods that are common to all objects of one type. Using classes, you can create multiple objects with the same behavior instead of writing their code multiple times. This includes classes for objects occurring more than once in your code. </a:t>
            </a:r>
            <a:endParaRPr lang="en-US" sz="25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Abstraction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a:bodyPr>
          <a:p>
            <a:pPr>
              <a:lnSpc>
                <a:spcPct val="200000"/>
              </a:lnSpc>
            </a:pPr>
            <a:r>
              <a:rPr lang="en-US">
                <a:latin typeface="Times New Roman" panose="02020603050405020304" charset="0"/>
                <a:cs typeface="Times New Roman" panose="02020603050405020304" charset="0"/>
              </a:rPr>
              <a:t>Data Abstraction is the property by virtue of which only the essential details are displayed to the user. The trivial or non-essential units are not </a:t>
            </a:r>
            <a:r>
              <a:rPr lang="en-US">
                <a:latin typeface="Times New Roman" panose="02020603050405020304" charset="0"/>
                <a:cs typeface="Times New Roman" panose="02020603050405020304" charset="0"/>
              </a:rPr>
              <a:t>displayed to the user. Ex: </a:t>
            </a:r>
            <a:r>
              <a:rPr lang="en-US">
                <a:latin typeface="Times New Roman" panose="02020603050405020304" charset="0"/>
                <a:cs typeface="Times New Roman" panose="02020603050405020304" charset="0"/>
              </a:rPr>
              <a:t>A car is viewed as a car rather than its individual components.</a:t>
            </a:r>
            <a:endParaRPr lang="en-US">
              <a:latin typeface="Times New Roman" panose="02020603050405020304" charset="0"/>
              <a:cs typeface="Times New Roman" panose="02020603050405020304" charset="0"/>
            </a:endParaRPr>
          </a:p>
          <a:p>
            <a:pPr>
              <a:lnSpc>
                <a:spcPct val="200000"/>
              </a:lnSpc>
            </a:pPr>
            <a:r>
              <a:rPr lang="en-US">
                <a:latin typeface="Times New Roman" panose="02020603050405020304" charset="0"/>
                <a:cs typeface="Times New Roman" panose="02020603050405020304" charset="0"/>
              </a:rPr>
              <a:t>In Java, abstraction is achieved by interfaces and abstract classes. We can achieve 100% abstraction using interfaces.</a:t>
            </a:r>
            <a:endParaRPr 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charset="0"/>
                <a:cs typeface="Times New Roman" panose="02020603050405020304" charset="0"/>
              </a:rPr>
              <a:t>Encapsulation</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90000"/>
          </a:bodyPr>
          <a:p>
            <a:pPr>
              <a:lnSpc>
                <a:spcPct val="150000"/>
              </a:lnSpc>
            </a:pPr>
            <a:r>
              <a:rPr lang="en-US">
                <a:latin typeface="Times New Roman" panose="02020603050405020304" charset="0"/>
                <a:cs typeface="Times New Roman" panose="02020603050405020304" charset="0"/>
              </a:rPr>
              <a:t>It is defined as the wrapping up of data under a single unit. It is the mechanism that binds together the code and the data it manipulates. Another way to think about encapsulation is that it is a protective shield that prevents the data from being accessed by the code outside this shield. </a:t>
            </a:r>
            <a:endParaRPr lang="en-US">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In encapsulation, the data in a class is hidden from other classes, which is similar to what data-hiding does. So, the terms “encapsulation” and “data-hiding” are used interchangeably.</a:t>
            </a:r>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charset="0"/>
                <a:cs typeface="Times New Roman" panose="02020603050405020304" charset="0"/>
              </a:rPr>
              <a:t>Inheritance</a:t>
            </a:r>
            <a:endParaRPr lang="en-US" sz="4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56360"/>
            <a:ext cx="10515600" cy="5274310"/>
          </a:xfrm>
        </p:spPr>
        <p:txBody>
          <a:bodyPr>
            <a:noAutofit/>
          </a:bodyPr>
          <a:p>
            <a:pPr>
              <a:lnSpc>
                <a:spcPct val="100000"/>
              </a:lnSpc>
            </a:pPr>
            <a:r>
              <a:rPr lang="en-US" sz="2400">
                <a:latin typeface="Times New Roman" panose="02020603050405020304" charset="0"/>
                <a:cs typeface="Times New Roman" panose="02020603050405020304" charset="0"/>
              </a:rPr>
              <a:t>Inheritance is an important pillar of OOP (Object Oriented Programming). It is the mechanism in Java by which one class is allowed to inherit the features (fields and methods) of another class. We are achieving inheritance by using extends keyword. Inheritance is also known as “is-a” relationship.</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Superclass: The class whose features are inherited is known as superclass (also known as base or parent class).</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Subclass: The class that inherits the other class is known as subclass (also known as derived or extended or child class). The subclass can add its own fields and methods in addition to the superclass fields and methods.</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Reusability: 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Polymorphism</a:t>
            </a:r>
            <a:endParaRPr lang="en-US"/>
          </a:p>
        </p:txBody>
      </p:sp>
      <p:sp>
        <p:nvSpPr>
          <p:cNvPr id="3" name="Content Placeholder 2"/>
          <p:cNvSpPr>
            <a:spLocks noGrp="1"/>
          </p:cNvSpPr>
          <p:nvPr>
            <p:ph idx="1"/>
          </p:nvPr>
        </p:nvSpPr>
        <p:spPr>
          <a:xfrm>
            <a:off x="838200" y="1402715"/>
            <a:ext cx="10515600" cy="5634990"/>
          </a:xfrm>
        </p:spPr>
        <p:txBody>
          <a:bodyPr>
            <a:normAutofit fontScale="80000"/>
          </a:bodyPr>
          <a:p>
            <a:pPr>
              <a:lnSpc>
                <a:spcPct val="150000"/>
              </a:lnSpc>
            </a:pPr>
            <a:r>
              <a:rPr lang="en-US" sz="2400"/>
              <a:t>It refers to the ability of object-oriented programming languages to differentiate between entities with the same name efficiently. This is done by Java with the help of the signature and declaration of these entities. The ability to appear in many forms is called polymorphism.</a:t>
            </a:r>
            <a:endParaRPr lang="en-US" sz="2400"/>
          </a:p>
          <a:p>
            <a:pPr>
              <a:lnSpc>
                <a:spcPct val="150000"/>
              </a:lnSpc>
            </a:pPr>
            <a:r>
              <a:rPr lang="en-US" sz="2400"/>
              <a:t>Polymorphism in Java is mainly of 2 types: </a:t>
            </a:r>
            <a:endParaRPr lang="en-US" sz="2400"/>
          </a:p>
          <a:p>
            <a:pPr lvl="1">
              <a:lnSpc>
                <a:spcPct val="150000"/>
              </a:lnSpc>
            </a:pPr>
            <a:endParaRPr lang="en-US" sz="2400"/>
          </a:p>
          <a:p>
            <a:pPr lvl="1">
              <a:lnSpc>
                <a:spcPct val="150000"/>
              </a:lnSpc>
            </a:pPr>
            <a:r>
              <a:rPr lang="en-US" sz="2400"/>
              <a:t>Overloading-In Java, Method Overloading allows different methods to have the same name, but different signatures where the signature can differ by the number of input parameters or type of input parameters, or a mixture of both.</a:t>
            </a:r>
            <a:endParaRPr lang="en-US" sz="2400"/>
          </a:p>
          <a:p>
            <a:pPr lvl="1">
              <a:lnSpc>
                <a:spcPct val="150000"/>
              </a:lnSpc>
            </a:pPr>
            <a:r>
              <a:rPr lang="en-US" sz="2400"/>
              <a:t>Overriding -In Java, Method Overloading allows different methods to have the same name, but different signatures where the signature can differ by the number of input parameters or type of input parameters, or a mixture of both.</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4494</Words>
  <Application>WPS Presentation</Application>
  <PresentationFormat>Widescreen</PresentationFormat>
  <Paragraphs>57</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Times New Roman</vt:lpstr>
      <vt:lpstr>Calibri Light</vt:lpstr>
      <vt:lpstr>Calibri</vt:lpstr>
      <vt:lpstr>Microsoft YaHei</vt:lpstr>
      <vt:lpstr>Arial Unicode MS</vt:lpstr>
      <vt:lpstr>Office Theme</vt:lpstr>
      <vt:lpstr>OOPS Concepts in Java</vt:lpstr>
      <vt:lpstr>OOPS</vt:lpstr>
      <vt:lpstr>PowerPoint 演示文稿</vt:lpstr>
      <vt:lpstr>1. Object</vt:lpstr>
      <vt:lpstr>Class</vt:lpstr>
      <vt:lpstr>Abstraction</vt:lpstr>
      <vt:lpstr>Encapsulation</vt:lpstr>
      <vt:lpstr>Inheritance</vt:lpstr>
      <vt:lpstr>Polymorphism</vt:lpstr>
      <vt:lpstr>Advantage of OOPs over Procedure-oriented programming language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 Concepts in Java</dc:title>
  <dc:creator>ADMIN</dc:creator>
  <cp:lastModifiedBy>ADMIN</cp:lastModifiedBy>
  <cp:revision>4</cp:revision>
  <dcterms:created xsi:type="dcterms:W3CDTF">2024-11-04T05:42:00Z</dcterms:created>
  <dcterms:modified xsi:type="dcterms:W3CDTF">2024-11-06T04:14:26Z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2E9C551DC4F74F29BFC4215FDD7FE7AA_13</vt:lpwstr>
  </property>
  <property fmtid="{D5CDD505-2E9C-101B-9397-08002B2CF9AE}" pid="3" name="KSOProductBuildVer">
    <vt:lpwstr>1033-12.2.0.18607</vt:lpwstr>
  </property>
</Properties>
</file>