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8" r:id="rId7"/>
    <p:sldId id="261" r:id="rId8"/>
    <p:sldId id="262" r:id="rId9"/>
    <p:sldId id="263" r:id="rId10"/>
    <p:sldId id="264" r:id="rId11"/>
    <p:sldId id="265"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12190" y="1112520"/>
            <a:ext cx="10476865" cy="1371600"/>
          </a:xfrm>
        </p:spPr>
        <p:txBody>
          <a:bodyPr>
            <a:normAutofit fontScale="90000"/>
          </a:bodyPr>
          <a:p>
            <a:r>
              <a:rPr lang="en-US" altLang="en-US">
                <a:latin typeface="Times New Roman" panose="02020603050405020304" charset="0"/>
                <a:cs typeface="Times New Roman" panose="02020603050405020304" charset="0"/>
              </a:rPr>
              <a:t>Memory Management,Garbage collection,Generations in Java</a:t>
            </a:r>
            <a:endParaRPr lang="en-US" altLang="en-US">
              <a:latin typeface="Times New Roman" panose="02020603050405020304" charset="0"/>
              <a:cs typeface="Times New Roman" panose="02020603050405020304" charset="0"/>
            </a:endParaRPr>
          </a:p>
        </p:txBody>
      </p:sp>
      <p:sp>
        <p:nvSpPr>
          <p:cNvPr id="3" name="Text Box 2"/>
          <p:cNvSpPr txBox="1"/>
          <p:nvPr/>
        </p:nvSpPr>
        <p:spPr>
          <a:xfrm>
            <a:off x="7835265" y="3750945"/>
            <a:ext cx="4064000" cy="1198880"/>
          </a:xfrm>
          <a:prstGeom prst="rect">
            <a:avLst/>
          </a:prstGeom>
          <a:noFill/>
        </p:spPr>
        <p:txBody>
          <a:bodyPr wrap="square" rtlCol="0">
            <a:spAutoFit/>
          </a:bodyPr>
          <a:p>
            <a:r>
              <a:rPr lang="en-US" sz="2400">
                <a:solidFill>
                  <a:schemeClr val="bg1"/>
                </a:solidFill>
                <a:latin typeface="Times New Roman" panose="02020603050405020304" charset="0"/>
                <a:cs typeface="Times New Roman" panose="02020603050405020304" charset="0"/>
              </a:rPr>
              <a:t>Presented By</a:t>
            </a:r>
            <a:endParaRPr lang="en-US" sz="2400">
              <a:solidFill>
                <a:schemeClr val="bg1"/>
              </a:solidFill>
              <a:latin typeface="Times New Roman" panose="02020603050405020304" charset="0"/>
              <a:cs typeface="Times New Roman" panose="02020603050405020304" charset="0"/>
            </a:endParaRPr>
          </a:p>
          <a:p>
            <a:endParaRPr lang="en-US" sz="2400">
              <a:solidFill>
                <a:schemeClr val="bg1"/>
              </a:solidFill>
              <a:latin typeface="Times New Roman" panose="02020603050405020304" charset="0"/>
              <a:cs typeface="Times New Roman" panose="02020603050405020304" charset="0"/>
            </a:endParaRPr>
          </a:p>
          <a:p>
            <a:pPr marL="457200" lvl="1" indent="457200"/>
            <a:r>
              <a:rPr lang="en-US" sz="2400">
                <a:solidFill>
                  <a:schemeClr val="bg1"/>
                </a:solidFill>
                <a:latin typeface="Times New Roman" panose="02020603050405020304" charset="0"/>
                <a:cs typeface="Times New Roman" panose="02020603050405020304" charset="0"/>
              </a:rPr>
              <a:t>Rihana. A</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latin typeface="Times New Roman" panose="02020603050405020304" charset="0"/>
                <a:cs typeface="Times New Roman" panose="02020603050405020304" charset="0"/>
              </a:rPr>
              <a:t>Types of Activities in Java Garbage Collection</a:t>
            </a:r>
            <a:endParaRPr lang="en-U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23645"/>
            <a:ext cx="11042650" cy="5246370"/>
          </a:xfrm>
        </p:spPr>
        <p:txBody>
          <a:bodyPr>
            <a:normAutofit fontScale="80000"/>
          </a:bodyPr>
          <a:p>
            <a:pPr>
              <a:lnSpc>
                <a:spcPct val="150000"/>
              </a:lnSpc>
            </a:pPr>
            <a:r>
              <a:rPr lang="en-US" altLang="en-US">
                <a:latin typeface="Times New Roman" panose="02020603050405020304" charset="0"/>
                <a:cs typeface="Times New Roman" panose="02020603050405020304" charset="0"/>
              </a:rPr>
              <a:t>Two types of garbage collection activity usually happen in Java. These are:</a:t>
            </a:r>
            <a:endParaRPr lang="en-US" altLang="en-US">
              <a:latin typeface="Times New Roman" panose="02020603050405020304" charset="0"/>
              <a:cs typeface="Times New Roman" panose="02020603050405020304" charset="0"/>
            </a:endParaRPr>
          </a:p>
          <a:p>
            <a:pPr marL="0" indent="0">
              <a:lnSpc>
                <a:spcPct val="150000"/>
              </a:lnSpc>
              <a:buNone/>
            </a:pPr>
            <a:endParaRPr lang="en-US" altLang="en-US">
              <a:latin typeface="Times New Roman" panose="02020603050405020304" charset="0"/>
              <a:cs typeface="Times New Roman" panose="02020603050405020304" charset="0"/>
            </a:endParaRPr>
          </a:p>
          <a:p>
            <a:pPr lvl="1">
              <a:lnSpc>
                <a:spcPct val="150000"/>
              </a:lnSpc>
            </a:pPr>
            <a:r>
              <a:rPr lang="en-US" altLang="en-US" b="1">
                <a:latin typeface="Times New Roman" panose="02020603050405020304" charset="0"/>
                <a:cs typeface="Times New Roman" panose="02020603050405020304" charset="0"/>
              </a:rPr>
              <a:t>Minor or incremental Garbage Collection:</a:t>
            </a:r>
            <a:r>
              <a:rPr lang="en-US" altLang="en-US">
                <a:latin typeface="Times New Roman" panose="02020603050405020304" charset="0"/>
                <a:cs typeface="Times New Roman" panose="02020603050405020304" charset="0"/>
              </a:rPr>
              <a:t> It is said to have occurred when unreachable objects in the young generation heap memory are removed.</a:t>
            </a:r>
            <a:endParaRPr lang="en-US" altLang="en-US">
              <a:latin typeface="Times New Roman" panose="02020603050405020304" charset="0"/>
              <a:cs typeface="Times New Roman" panose="02020603050405020304" charset="0"/>
            </a:endParaRPr>
          </a:p>
          <a:p>
            <a:pPr lvl="1">
              <a:lnSpc>
                <a:spcPct val="150000"/>
              </a:lnSpc>
            </a:pPr>
            <a:r>
              <a:rPr lang="en-US" altLang="en-US" b="1">
                <a:latin typeface="Times New Roman" panose="02020603050405020304" charset="0"/>
                <a:cs typeface="Times New Roman" panose="02020603050405020304" charset="0"/>
              </a:rPr>
              <a:t>Major or Full Garbage Collection: </a:t>
            </a:r>
            <a:r>
              <a:rPr lang="en-US" altLang="en-US">
                <a:latin typeface="Times New Roman" panose="02020603050405020304" charset="0"/>
                <a:cs typeface="Times New Roman" panose="02020603050405020304" charset="0"/>
              </a:rPr>
              <a:t>It is said to have occurred when the objects that survived the minor garbage collection are copied into the old generation or permanent generation heap memory are removed. When compared to the young generation, garbage collection happens less frequently in the old generation.</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0360" y="160020"/>
            <a:ext cx="10339070" cy="842010"/>
          </a:xfrm>
        </p:spPr>
        <p:txBody>
          <a:bodyPr>
            <a:normAutofit/>
          </a:bodyPr>
          <a:p>
            <a:r>
              <a:rPr lang="en-US" altLang="en-US">
                <a:latin typeface="Times New Roman" panose="02020603050405020304" charset="0"/>
                <a:cs typeface="Times New Roman" panose="02020603050405020304" charset="0"/>
              </a:rPr>
              <a:t>Ways for requesting JVM to run Garbage Collector</a:t>
            </a:r>
            <a:endParaRPr lang="en-U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20000"/>
          </a:bodyPr>
          <a:p>
            <a:pPr>
              <a:lnSpc>
                <a:spcPct val="150000"/>
              </a:lnSpc>
            </a:pPr>
            <a:r>
              <a:rPr lang="en-US" altLang="en-US">
                <a:latin typeface="Times New Roman" panose="02020603050405020304" charset="0"/>
                <a:cs typeface="Times New Roman" panose="02020603050405020304" charset="0"/>
              </a:rPr>
              <a:t>We can also request JVM to run Garbage Collector. There are two ways to do it : </a:t>
            </a:r>
            <a:endParaRPr lang="en-US" altLang="en-US">
              <a:latin typeface="Times New Roman" panose="02020603050405020304" charset="0"/>
              <a:cs typeface="Times New Roman" panose="02020603050405020304" charset="0"/>
            </a:endParaRPr>
          </a:p>
          <a:p>
            <a:pPr>
              <a:lnSpc>
                <a:spcPct val="150000"/>
              </a:lnSpc>
            </a:pPr>
            <a:r>
              <a:rPr lang="en-US" altLang="en-US">
                <a:latin typeface="Times New Roman" panose="02020603050405020304" charset="0"/>
                <a:cs typeface="Times New Roman" panose="02020603050405020304" charset="0"/>
              </a:rPr>
              <a:t>Using </a:t>
            </a:r>
            <a:r>
              <a:rPr lang="en-US" altLang="en-US" b="1">
                <a:latin typeface="Times New Roman" panose="02020603050405020304" charset="0"/>
                <a:cs typeface="Times New Roman" panose="02020603050405020304" charset="0"/>
              </a:rPr>
              <a:t>System.gc() method</a:t>
            </a:r>
            <a:r>
              <a:rPr lang="en-US" altLang="en-US">
                <a:latin typeface="Times New Roman" panose="02020603050405020304" charset="0"/>
                <a:cs typeface="Times New Roman" panose="02020603050405020304" charset="0"/>
              </a:rPr>
              <a:t>: System class contain static method gc() for requesting JVM to run Garbage Collector.</a:t>
            </a:r>
            <a:endParaRPr lang="en-US" altLang="en-US">
              <a:latin typeface="Times New Roman" panose="02020603050405020304" charset="0"/>
              <a:cs typeface="Times New Roman" panose="02020603050405020304" charset="0"/>
            </a:endParaRPr>
          </a:p>
          <a:p>
            <a:pPr>
              <a:lnSpc>
                <a:spcPct val="150000"/>
              </a:lnSpc>
            </a:pPr>
            <a:r>
              <a:rPr lang="en-US" altLang="en-US">
                <a:latin typeface="Times New Roman" panose="02020603050405020304" charset="0"/>
                <a:cs typeface="Times New Roman" panose="02020603050405020304" charset="0"/>
              </a:rPr>
              <a:t>Using </a:t>
            </a:r>
            <a:r>
              <a:rPr lang="en-US" altLang="en-US" b="1">
                <a:latin typeface="Times New Roman" panose="02020603050405020304" charset="0"/>
                <a:cs typeface="Times New Roman" panose="02020603050405020304" charset="0"/>
              </a:rPr>
              <a:t>Runtime.getRuntime().gc() method</a:t>
            </a:r>
            <a:r>
              <a:rPr lang="en-US" altLang="en-US">
                <a:latin typeface="Times New Roman" panose="02020603050405020304" charset="0"/>
                <a:cs typeface="Times New Roman" panose="02020603050405020304" charset="0"/>
              </a:rPr>
              <a:t>: Runtime class allows the application to interface with the JVM in which the application is running. Hence by using its gc() method, we can request JVM to run Garbage Collector. 	</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Times New Roman" panose="02020603050405020304" charset="0"/>
                <a:cs typeface="Times New Roman" panose="02020603050405020304" charset="0"/>
              </a:rPr>
              <a:t>Advantages of Garbage Collection in Java</a:t>
            </a:r>
            <a:endParaRPr lang="en-U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nSpc>
                <a:spcPct val="150000"/>
              </a:lnSpc>
            </a:pPr>
            <a:r>
              <a:rPr lang="en-US" altLang="en-US">
                <a:latin typeface="Times New Roman" panose="02020603050405020304" charset="0"/>
                <a:cs typeface="Times New Roman" panose="02020603050405020304" charset="0"/>
              </a:rPr>
              <a:t>The advantages of Garbage Collection in Java are:</a:t>
            </a:r>
            <a:endParaRPr lang="en-US" altLang="en-US">
              <a:latin typeface="Times New Roman" panose="02020603050405020304" charset="0"/>
              <a:cs typeface="Times New Roman" panose="02020603050405020304" charset="0"/>
            </a:endParaRPr>
          </a:p>
          <a:p>
            <a:pPr>
              <a:lnSpc>
                <a:spcPct val="150000"/>
              </a:lnSpc>
            </a:pPr>
            <a:endParaRPr lang="en-US" altLang="en-US">
              <a:latin typeface="Times New Roman" panose="02020603050405020304" charset="0"/>
              <a:cs typeface="Times New Roman" panose="02020603050405020304" charset="0"/>
            </a:endParaRPr>
          </a:p>
          <a:p>
            <a:pPr lvl="1">
              <a:lnSpc>
                <a:spcPct val="150000"/>
              </a:lnSpc>
            </a:pPr>
            <a:r>
              <a:rPr lang="en-US" altLang="en-US">
                <a:latin typeface="Times New Roman" panose="02020603050405020304" charset="0"/>
                <a:cs typeface="Times New Roman" panose="02020603050405020304" charset="0"/>
              </a:rPr>
              <a:t>It makes java memory-efficient because the garbage collector removes the unreferenced objects from heap memory.</a:t>
            </a:r>
            <a:endParaRPr lang="en-US" altLang="en-US">
              <a:latin typeface="Times New Roman" panose="02020603050405020304" charset="0"/>
              <a:cs typeface="Times New Roman" panose="02020603050405020304" charset="0"/>
            </a:endParaRPr>
          </a:p>
          <a:p>
            <a:pPr lvl="1">
              <a:lnSpc>
                <a:spcPct val="150000"/>
              </a:lnSpc>
            </a:pPr>
            <a:r>
              <a:rPr lang="en-US" altLang="en-US">
                <a:latin typeface="Times New Roman" panose="02020603050405020304" charset="0"/>
                <a:cs typeface="Times New Roman" panose="02020603050405020304" charset="0"/>
              </a:rPr>
              <a:t>It is automatically done by the garbage collector(a part of JVM), so we don’t need extra effort.</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ctr">
              <a:buNone/>
            </a:pPr>
            <a:endParaRPr lang="en-US" sz="7200"/>
          </a:p>
          <a:p>
            <a:pPr marL="0" indent="0" algn="ctr">
              <a:buNone/>
            </a:pPr>
            <a:r>
              <a:rPr lang="en-US" sz="7200"/>
              <a:t>THANK YOU</a:t>
            </a:r>
            <a:endParaRPr lang="en-US"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Times New Roman" panose="02020603050405020304" charset="0"/>
                <a:cs typeface="Times New Roman" panose="02020603050405020304" charset="0"/>
                <a:sym typeface="+mn-ea"/>
              </a:rPr>
              <a:t>Memory Management</a:t>
            </a:r>
            <a:endParaRPr lang="en-US"/>
          </a:p>
        </p:txBody>
      </p:sp>
      <p:sp>
        <p:nvSpPr>
          <p:cNvPr id="3" name="Content Placeholder 2"/>
          <p:cNvSpPr>
            <a:spLocks noGrp="1"/>
          </p:cNvSpPr>
          <p:nvPr>
            <p:ph idx="1"/>
          </p:nvPr>
        </p:nvSpPr>
        <p:spPr>
          <a:xfrm>
            <a:off x="838200" y="1562100"/>
            <a:ext cx="10515600" cy="4615180"/>
          </a:xfrm>
        </p:spPr>
        <p:txBody>
          <a:bodyPr>
            <a:normAutofit fontScale="90000"/>
          </a:bodyPr>
          <a:p>
            <a:pPr>
              <a:lnSpc>
                <a:spcPct val="150000"/>
              </a:lnSpc>
            </a:pPr>
            <a:r>
              <a:rPr lang="en-US" altLang="en-US">
                <a:latin typeface="Times New Roman" panose="02020603050405020304" charset="0"/>
                <a:cs typeface="Times New Roman" panose="02020603050405020304" charset="0"/>
              </a:rPr>
              <a:t>In Java, memory management is the process of allocation and de-allocation of objects, called Memory management. Java does memory management automatically. Java uses an automatic memory management system called a garbage collector.</a:t>
            </a:r>
            <a:endParaRPr lang="en-US" altLang="en-US">
              <a:latin typeface="Times New Roman" panose="02020603050405020304" charset="0"/>
              <a:cs typeface="Times New Roman" panose="02020603050405020304" charset="0"/>
            </a:endParaRPr>
          </a:p>
          <a:p>
            <a:pPr>
              <a:lnSpc>
                <a:spcPct val="150000"/>
              </a:lnSpc>
            </a:pPr>
            <a:r>
              <a:rPr lang="en-US" altLang="en-US">
                <a:latin typeface="Times New Roman" panose="02020603050405020304" charset="0"/>
                <a:cs typeface="Times New Roman" panose="02020603050405020304" charset="0"/>
              </a:rPr>
              <a:t>Java memory management divides into two major parts:</a:t>
            </a:r>
            <a:endParaRPr lang="en-US" altLang="en-US">
              <a:latin typeface="Times New Roman" panose="02020603050405020304" charset="0"/>
              <a:cs typeface="Times New Roman" panose="02020603050405020304" charset="0"/>
            </a:endParaRPr>
          </a:p>
          <a:p>
            <a:pPr lvl="1">
              <a:lnSpc>
                <a:spcPct val="150000"/>
              </a:lnSpc>
            </a:pPr>
            <a:r>
              <a:rPr lang="en-US" altLang="en-US">
                <a:latin typeface="Times New Roman" panose="02020603050405020304" charset="0"/>
                <a:cs typeface="Times New Roman" panose="02020603050405020304" charset="0"/>
              </a:rPr>
              <a:t>JVM Memory Structure</a:t>
            </a:r>
            <a:endParaRPr lang="en-US" altLang="en-US">
              <a:latin typeface="Times New Roman" panose="02020603050405020304" charset="0"/>
              <a:cs typeface="Times New Roman" panose="02020603050405020304" charset="0"/>
            </a:endParaRPr>
          </a:p>
          <a:p>
            <a:pPr lvl="1">
              <a:lnSpc>
                <a:spcPct val="150000"/>
              </a:lnSpc>
            </a:pPr>
            <a:r>
              <a:rPr lang="en-US" altLang="en-US">
                <a:latin typeface="Times New Roman" panose="02020603050405020304" charset="0"/>
                <a:cs typeface="Times New Roman" panose="02020603050405020304" charset="0"/>
              </a:rPr>
              <a:t>Working of the Garbage Collector</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Times New Roman" panose="02020603050405020304" charset="0"/>
                <a:cs typeface="Times New Roman" panose="02020603050405020304" charset="0"/>
              </a:rPr>
              <a:t>JVM Memory Structure</a:t>
            </a:r>
            <a:endParaRPr lang="en-U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25625"/>
            <a:ext cx="10515600" cy="4893945"/>
          </a:xfrm>
        </p:spPr>
        <p:txBody>
          <a:bodyPr>
            <a:normAutofit lnSpcReduction="10000"/>
          </a:bodyPr>
          <a:p>
            <a:pPr>
              <a:lnSpc>
                <a:spcPct val="150000"/>
              </a:lnSpc>
            </a:pPr>
            <a:r>
              <a:rPr lang="en-US" altLang="en-US">
                <a:latin typeface="Times New Roman" panose="02020603050405020304" charset="0"/>
                <a:cs typeface="Times New Roman" panose="02020603050405020304" charset="0"/>
              </a:rPr>
              <a:t>JVM creates various run time data areas in a heap. These areas are used </a:t>
            </a:r>
            <a:r>
              <a:rPr lang="en-US" altLang="en-US" sz="2400">
                <a:latin typeface="Times New Roman" panose="02020603050405020304" charset="0"/>
                <a:cs typeface="Times New Roman" panose="02020603050405020304" charset="0"/>
              </a:rPr>
              <a:t>during </a:t>
            </a:r>
            <a:r>
              <a:rPr lang="en-US" altLang="en-US">
                <a:latin typeface="Times New Roman" panose="02020603050405020304" charset="0"/>
                <a:cs typeface="Times New Roman" panose="02020603050405020304" charset="0"/>
              </a:rPr>
              <a:t>the program execution. The memory areas are destroyed when JVM exits, whereas the data areas are destroyed when the thread exits.</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48310"/>
            <a:ext cx="10515600" cy="6095365"/>
          </a:xfrm>
        </p:spPr>
        <p:txBody>
          <a:bodyPr>
            <a:normAutofit fontScale="80000"/>
          </a:bodyPr>
          <a:p>
            <a:pPr>
              <a:lnSpc>
                <a:spcPct val="150000"/>
              </a:lnSpc>
            </a:pPr>
            <a:endParaRPr lang="en-US" altLang="en-US" sz="2800">
              <a:latin typeface="Times New Roman" panose="02020603050405020304" charset="0"/>
              <a:cs typeface="Times New Roman" panose="02020603050405020304" charset="0"/>
              <a:sym typeface="+mn-ea"/>
            </a:endParaRPr>
          </a:p>
          <a:p>
            <a:pPr>
              <a:lnSpc>
                <a:spcPct val="150000"/>
              </a:lnSpc>
            </a:pPr>
            <a:r>
              <a:rPr lang="en-US" altLang="en-US" sz="2800">
                <a:latin typeface="Times New Roman" panose="02020603050405020304" charset="0"/>
                <a:cs typeface="Times New Roman" panose="02020603050405020304" charset="0"/>
                <a:sym typeface="+mn-ea"/>
              </a:rPr>
              <a:t>Method Area</a:t>
            </a:r>
            <a:endParaRPr lang="en-US" altLang="en-US" sz="2800">
              <a:latin typeface="Times New Roman" panose="02020603050405020304" charset="0"/>
              <a:cs typeface="Times New Roman" panose="02020603050405020304" charset="0"/>
            </a:endParaRPr>
          </a:p>
          <a:p>
            <a:pPr lvl="1">
              <a:lnSpc>
                <a:spcPct val="150000"/>
              </a:lnSpc>
            </a:pPr>
            <a:r>
              <a:rPr lang="en-US" altLang="en-US" sz="2800">
                <a:latin typeface="Times New Roman" panose="02020603050405020304" charset="0"/>
                <a:cs typeface="Times New Roman" panose="02020603050405020304" charset="0"/>
                <a:sym typeface="+mn-ea"/>
              </a:rPr>
              <a:t>Method Area is a part of the heap memory which is shared among all the threads. It creates when the JVM starts up. It is used to store class structure, superclass name, interface name, and constructors. </a:t>
            </a:r>
            <a:endParaRPr lang="en-US" altLang="en-US" sz="2800">
              <a:latin typeface="Times New Roman" panose="02020603050405020304" charset="0"/>
              <a:cs typeface="Times New Roman" panose="02020603050405020304" charset="0"/>
            </a:endParaRPr>
          </a:p>
          <a:p>
            <a:pPr>
              <a:lnSpc>
                <a:spcPct val="150000"/>
              </a:lnSpc>
            </a:pPr>
            <a:r>
              <a:rPr lang="en-US" altLang="en-US">
                <a:latin typeface="Times New Roman" panose="02020603050405020304" charset="0"/>
                <a:cs typeface="Times New Roman" panose="02020603050405020304" charset="0"/>
              </a:rPr>
              <a:t>Heap Area</a:t>
            </a:r>
            <a:endParaRPr lang="en-US" altLang="en-US">
              <a:latin typeface="Times New Roman" panose="02020603050405020304" charset="0"/>
              <a:cs typeface="Times New Roman" panose="02020603050405020304" charset="0"/>
            </a:endParaRPr>
          </a:p>
          <a:p>
            <a:pPr marL="800100" lvl="1" indent="-342900">
              <a:lnSpc>
                <a:spcPct val="150000"/>
              </a:lnSpc>
            </a:pPr>
            <a:r>
              <a:rPr lang="en-US" altLang="en-US" sz="2665">
                <a:latin typeface="Times New Roman" panose="02020603050405020304" charset="0"/>
                <a:cs typeface="Times New Roman" panose="02020603050405020304" charset="0"/>
              </a:rPr>
              <a:t>Heap stores the actual objects. It creates when the JVM starts up. The user can control the heap if needed. It can be of fixed or dynamic size. When we use a new keyword, the JVM creates an instance for the object in a heap. While the reference of that object stores in the stack. There exists only one heap for each running JVM process. When heap becomes full, the garbage is collected. </a:t>
            </a:r>
            <a:endParaRPr lang="en-US" altLang="en-US" sz="2665">
              <a:latin typeface="Times New Roman" panose="02020603050405020304" charset="0"/>
              <a:cs typeface="Times New Roman" panose="02020603050405020304" charset="0"/>
            </a:endParaRPr>
          </a:p>
          <a:p>
            <a:pPr marL="0" indent="0">
              <a:lnSpc>
                <a:spcPct val="150000"/>
              </a:lnSpc>
              <a:buNone/>
            </a:pPr>
            <a:endParaRPr lang="en-US" altLang="en-US" sz="2665">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24815"/>
            <a:ext cx="10515600" cy="1548130"/>
          </a:xfrm>
        </p:spPr>
        <p:txBody>
          <a:bodyPr/>
          <a:p>
            <a:r>
              <a:rPr lang="en-US" altLang="en-US">
                <a:latin typeface="Times New Roman" panose="02020603050405020304" charset="0"/>
                <a:cs typeface="Times New Roman" panose="02020603050405020304" charset="0"/>
                <a:sym typeface="+mn-ea"/>
              </a:rPr>
              <a:t>G</a:t>
            </a:r>
            <a:r>
              <a:rPr lang="en-US" altLang="en-US" b="1">
                <a:latin typeface="Times New Roman" panose="02020603050405020304" charset="0"/>
                <a:cs typeface="Times New Roman" panose="02020603050405020304" charset="0"/>
                <a:sym typeface="+mn-ea"/>
              </a:rPr>
              <a:t>enerations in Java</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946785"/>
            <a:ext cx="11217910" cy="5772785"/>
          </a:xfrm>
        </p:spPr>
        <p:txBody>
          <a:bodyPr>
            <a:normAutofit fontScale="60000"/>
          </a:bodyPr>
          <a:p>
            <a:pPr>
              <a:lnSpc>
                <a:spcPct val="150000"/>
              </a:lnSpc>
            </a:pPr>
            <a:r>
              <a:rPr lang="en-US" altLang="en-US" sz="4000" b="1">
                <a:latin typeface="Times New Roman" panose="02020603050405020304" charset="0"/>
                <a:cs typeface="Times New Roman" panose="02020603050405020304" charset="0"/>
                <a:sym typeface="+mn-ea"/>
              </a:rPr>
              <a:t>Young Generation:</a:t>
            </a:r>
            <a:endParaRPr lang="en-US" altLang="en-US" sz="4000" b="1">
              <a:latin typeface="Times New Roman" panose="02020603050405020304" charset="0"/>
              <a:cs typeface="Times New Roman" panose="02020603050405020304" charset="0"/>
            </a:endParaRPr>
          </a:p>
          <a:p>
            <a:pPr lvl="1">
              <a:lnSpc>
                <a:spcPct val="150000"/>
              </a:lnSpc>
            </a:pPr>
            <a:r>
              <a:rPr lang="en-US" altLang="en-US" sz="3335">
                <a:latin typeface="Times New Roman" panose="02020603050405020304" charset="0"/>
                <a:cs typeface="Times New Roman" panose="02020603050405020304" charset="0"/>
                <a:sym typeface="+mn-ea"/>
              </a:rPr>
              <a:t>The Young Generation is the section of Java heap memory where new objects are initially allocated. When this area becomes full, a Minor Garbage Collection (GC) is triggered. The Young Generation is structured into the following three parts:</a:t>
            </a:r>
            <a:endParaRPr lang="en-US" altLang="en-US" sz="3335">
              <a:latin typeface="Times New Roman" panose="02020603050405020304" charset="0"/>
              <a:cs typeface="Times New Roman" panose="02020603050405020304" charset="0"/>
            </a:endParaRPr>
          </a:p>
          <a:p>
            <a:pPr lvl="2">
              <a:lnSpc>
                <a:spcPct val="150000"/>
              </a:lnSpc>
            </a:pPr>
            <a:r>
              <a:rPr lang="en-US" altLang="en-US" sz="3335" b="1">
                <a:latin typeface="Times New Roman" panose="02020603050405020304" charset="0"/>
                <a:cs typeface="Times New Roman" panose="02020603050405020304" charset="0"/>
                <a:sym typeface="+mn-ea"/>
              </a:rPr>
              <a:t>Eden Memory Space</a:t>
            </a:r>
            <a:r>
              <a:rPr lang="en-US" altLang="en-US" sz="3335">
                <a:latin typeface="Times New Roman" panose="02020603050405020304" charset="0"/>
                <a:cs typeface="Times New Roman" panose="02020603050405020304" charset="0"/>
                <a:sym typeface="+mn-ea"/>
              </a:rPr>
              <a:t>: It is the primary location for allocating newest objects.</a:t>
            </a:r>
            <a:endParaRPr lang="en-US" altLang="en-US" sz="3335">
              <a:latin typeface="Times New Roman" panose="02020603050405020304" charset="0"/>
              <a:cs typeface="Times New Roman" panose="02020603050405020304" charset="0"/>
            </a:endParaRPr>
          </a:p>
          <a:p>
            <a:pPr lvl="2">
              <a:lnSpc>
                <a:spcPct val="150000"/>
              </a:lnSpc>
            </a:pPr>
            <a:r>
              <a:rPr lang="en-US" altLang="en-US" sz="3335" b="1">
                <a:latin typeface="Times New Roman" panose="02020603050405020304" charset="0"/>
                <a:cs typeface="Times New Roman" panose="02020603050405020304" charset="0"/>
                <a:sym typeface="+mn-ea"/>
              </a:rPr>
              <a:t>Survivor Spaces:</a:t>
            </a:r>
            <a:r>
              <a:rPr lang="en-US" altLang="en-US" sz="3335">
                <a:latin typeface="Times New Roman" panose="02020603050405020304" charset="0"/>
                <a:cs typeface="Times New Roman" panose="02020603050405020304" charset="0"/>
                <a:sym typeface="+mn-ea"/>
              </a:rPr>
              <a:t> Upon filling up, the Eden space triggers a Minor GC, during which objects that are still in use are relocated to one of the survivor spaces. As a result, one survivor space is always maintained empty to accommodate these surviving objects in future collections.</a:t>
            </a:r>
            <a:endParaRPr lang="en-US" altLang="en-US" sz="3335">
              <a:latin typeface="Times New Roman" panose="02020603050405020304" charset="0"/>
              <a:cs typeface="Times New Roman" panose="02020603050405020304" charset="0"/>
            </a:endParaRPr>
          </a:p>
          <a:p>
            <a:pPr lvl="2">
              <a:lnSpc>
                <a:spcPct val="150000"/>
              </a:lnSpc>
            </a:pPr>
            <a:r>
              <a:rPr lang="en-US" altLang="en-US" sz="3335" b="1">
                <a:latin typeface="Times New Roman" panose="02020603050405020304" charset="0"/>
                <a:cs typeface="Times New Roman" panose="02020603050405020304" charset="0"/>
                <a:sym typeface="+mn-ea"/>
              </a:rPr>
              <a:t>Object Promotion</a:t>
            </a:r>
            <a:r>
              <a:rPr lang="en-US" altLang="en-US" sz="3335">
                <a:latin typeface="Times New Roman" panose="02020603050405020304" charset="0"/>
                <a:cs typeface="Times New Roman" panose="02020603050405020304" charset="0"/>
                <a:sym typeface="+mn-ea"/>
              </a:rPr>
              <a:t>: Objects that persist through multiple garbage collection cycles in the survivor spaces are eventually promoted to the Old Generation. Promotion typically occurs after the objects have reached a certain age, determined by a preset threshold.</a:t>
            </a:r>
            <a:endParaRPr lang="en-US" altLang="en-US" sz="3335">
              <a:latin typeface="Times New Roman" panose="02020603050405020304" charset="0"/>
              <a:cs typeface="Times New Roman" panose="02020603050405020304" charset="0"/>
            </a:endParaRPr>
          </a:p>
          <a:p>
            <a:endParaRPr lang="en-US" sz="3335">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78865"/>
            <a:ext cx="10515600" cy="5098415"/>
          </a:xfrm>
        </p:spPr>
        <p:txBody>
          <a:bodyPr/>
          <a:p>
            <a:pPr marL="0" indent="0">
              <a:lnSpc>
                <a:spcPct val="150000"/>
              </a:lnSpc>
              <a:buNone/>
            </a:pPr>
            <a:r>
              <a:rPr lang="en-US" altLang="en-US" sz="2800" b="1">
                <a:latin typeface="Times New Roman" panose="02020603050405020304" charset="0"/>
                <a:cs typeface="Times New Roman" panose="02020603050405020304" charset="0"/>
                <a:sym typeface="+mn-ea"/>
              </a:rPr>
              <a:t>Old Generation</a:t>
            </a:r>
            <a:endParaRPr lang="en-US" altLang="en-US" sz="2800" b="1">
              <a:latin typeface="Times New Roman" panose="02020603050405020304" charset="0"/>
              <a:cs typeface="Times New Roman" panose="02020603050405020304" charset="0"/>
            </a:endParaRPr>
          </a:p>
          <a:p>
            <a:pPr lvl="1">
              <a:lnSpc>
                <a:spcPct val="150000"/>
              </a:lnSpc>
            </a:pPr>
            <a:r>
              <a:rPr lang="en-US" altLang="en-US" sz="2800">
                <a:latin typeface="Times New Roman" panose="02020603050405020304" charset="0"/>
                <a:cs typeface="Times New Roman" panose="02020603050405020304" charset="0"/>
              </a:rPr>
              <a:t>The Old Generation, also known as the Tenured Generation, is a key area in Java's heap memory where long-lived objects are stored. It comes into play when objects survive multiple garbage collection cycles in the Young Generation. Unlike the Young Generation, the Old Generation consists of a single, continuous memory space.</a:t>
            </a:r>
            <a:endParaRPr lang="en-US" alt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02335"/>
            <a:ext cx="10515600" cy="5274945"/>
          </a:xfrm>
        </p:spPr>
        <p:txBody>
          <a:bodyPr>
            <a:normAutofit lnSpcReduction="10000"/>
          </a:bodyPr>
          <a:p>
            <a:pPr marL="0" indent="0">
              <a:lnSpc>
                <a:spcPct val="150000"/>
              </a:lnSpc>
              <a:buNone/>
            </a:pPr>
            <a:r>
              <a:rPr lang="en-US" altLang="en-US" b="1">
                <a:latin typeface="Times New Roman" panose="02020603050405020304" charset="0"/>
                <a:cs typeface="Times New Roman" panose="02020603050405020304" charset="0"/>
                <a:sym typeface="+mn-ea"/>
              </a:rPr>
              <a:t>Permanent Generation</a:t>
            </a:r>
            <a:endParaRPr lang="en-US" altLang="en-US">
              <a:latin typeface="Times New Roman" panose="02020603050405020304" charset="0"/>
              <a:cs typeface="Times New Roman" panose="02020603050405020304" charset="0"/>
            </a:endParaRPr>
          </a:p>
          <a:p>
            <a:pPr>
              <a:lnSpc>
                <a:spcPct val="150000"/>
              </a:lnSpc>
            </a:pPr>
            <a:r>
              <a:rPr lang="en-US" altLang="en-US">
                <a:latin typeface="Times New Roman" panose="02020603050405020304" charset="0"/>
                <a:cs typeface="Times New Roman" panose="02020603050405020304" charset="0"/>
              </a:rPr>
              <a:t>The Permanent Generation, often referred to as Perm Gen. It is a dedicated area in the Java Virtual Machine (JVM) that holds metadata about the application's classes and methods. It is important to note that Perm Gen is separate from the Java Heap, where instance data is stored.</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Times New Roman" panose="02020603050405020304" charset="0"/>
                <a:cs typeface="Times New Roman" panose="02020603050405020304" charset="0"/>
              </a:rPr>
              <a:t>Garbage Collection in Java</a:t>
            </a:r>
            <a:endParaRPr lang="en-U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nSpc>
                <a:spcPct val="150000"/>
              </a:lnSpc>
            </a:pPr>
            <a:r>
              <a:rPr lang="en-US" altLang="en-US">
                <a:latin typeface="Times New Roman" panose="02020603050405020304" charset="0"/>
                <a:cs typeface="Times New Roman" panose="02020603050405020304" charset="0"/>
              </a:rPr>
              <a:t>Garbage collection in Java is the process by which Java programs perform automatic memory management. Java programs compile to bytecode that can be run on a Java Virtual Machine, or JVM for short.  </a:t>
            </a:r>
            <a:endParaRPr lang="en-US" altLang="en-US">
              <a:latin typeface="Times New Roman" panose="02020603050405020304" charset="0"/>
              <a:cs typeface="Times New Roman" panose="02020603050405020304" charset="0"/>
            </a:endParaRPr>
          </a:p>
          <a:p>
            <a:pPr>
              <a:lnSpc>
                <a:spcPct val="150000"/>
              </a:lnSpc>
            </a:pPr>
            <a:r>
              <a:rPr lang="en-US" altLang="en-US">
                <a:latin typeface="Times New Roman" panose="02020603050405020304" charset="0"/>
                <a:cs typeface="Times New Roman" panose="02020603050405020304" charset="0"/>
              </a:rPr>
              <a:t>The garbage collector finds these unused objects and deletes them to free up memory.</a:t>
            </a:r>
            <a:endParaRPr lang="en-US" altLang="en-US">
              <a:latin typeface="Times New Roman" panose="02020603050405020304" charset="0"/>
              <a:cs typeface="Times New Roman" panose="02020603050405020304" charset="0"/>
            </a:endParaRPr>
          </a:p>
          <a:p>
            <a:pPr marL="0" indent="0">
              <a:lnSpc>
                <a:spcPct val="150000"/>
              </a:lnSpc>
              <a:buNone/>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Times New Roman" panose="02020603050405020304" charset="0"/>
                <a:cs typeface="Times New Roman" panose="02020603050405020304" charset="0"/>
              </a:rPr>
              <a:t>What is Garbage Collection?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15415"/>
            <a:ext cx="11028045" cy="4747260"/>
          </a:xfrm>
        </p:spPr>
        <p:txBody>
          <a:bodyPr>
            <a:normAutofit fontScale="90000" lnSpcReduction="10000"/>
          </a:bodyPr>
          <a:p>
            <a:pPr>
              <a:lnSpc>
                <a:spcPct val="150000"/>
              </a:lnSpc>
            </a:pPr>
            <a:r>
              <a:rPr lang="en-US" altLang="en-US">
                <a:latin typeface="Times New Roman" panose="02020603050405020304" charset="0"/>
                <a:cs typeface="Times New Roman" panose="02020603050405020304" charset="0"/>
              </a:rPr>
              <a:t>In C/C++, a programmer is responsible for both the creation and destruction of objects. Usually, programmer neglects the destruction of useless objects. Due to this negligence, at a certain point, sufficient memory may not be available to create new objects, and the entire program will terminate abnormally, causing OutOfMemoryErrors.</a:t>
            </a:r>
            <a:endParaRPr lang="en-US" altLang="en-US">
              <a:latin typeface="Times New Roman" panose="02020603050405020304" charset="0"/>
              <a:cs typeface="Times New Roman" panose="02020603050405020304" charset="0"/>
            </a:endParaRPr>
          </a:p>
          <a:p>
            <a:pPr>
              <a:lnSpc>
                <a:spcPct val="150000"/>
              </a:lnSpc>
            </a:pPr>
            <a:r>
              <a:rPr lang="en-US" altLang="en-US">
                <a:latin typeface="Times New Roman" panose="02020603050405020304" charset="0"/>
                <a:cs typeface="Times New Roman" panose="02020603050405020304" charset="0"/>
              </a:rPr>
              <a:t>But in Java, the programmer need not care for all those objects which are no longer in use. Garbage collector destroys these objects. </a:t>
            </a:r>
            <a:endParaRPr lang="en-US" alt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4933</Words>
  <Application>WPS Presentation</Application>
  <PresentationFormat>Widescreen</PresentationFormat>
  <Paragraphs>72</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Times New Roman</vt:lpstr>
      <vt:lpstr>Microsoft YaHei</vt:lpstr>
      <vt:lpstr>Arial Unicode MS</vt:lpstr>
      <vt:lpstr>Calibri</vt:lpstr>
      <vt:lpstr>Data Pie Charts</vt:lpstr>
      <vt:lpstr>Memory Management,Garbage collection,Generations in Java</vt:lpstr>
      <vt:lpstr>Memory Management</vt:lpstr>
      <vt:lpstr>JVM Memory Structure</vt:lpstr>
      <vt:lpstr>PowerPoint 演示文稿</vt:lpstr>
      <vt:lpstr>Generations in Java</vt:lpstr>
      <vt:lpstr>PowerPoint 演示文稿</vt:lpstr>
      <vt:lpstr>PowerPoint 演示文稿</vt:lpstr>
      <vt:lpstr>Garbage Collection in Java</vt:lpstr>
      <vt:lpstr>What is Garbage Collection?</vt:lpstr>
      <vt:lpstr>Types of Activities in Java Garbage Collection</vt:lpstr>
      <vt:lpstr>Ways for requesting JVM to run Garbage Collector</vt:lpstr>
      <vt:lpstr>Advantages of Garbage Collection in Java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Management,Garbage collection,Generations in Java</dc:title>
  <dc:creator>ADMIN</dc:creator>
  <cp:lastModifiedBy>ADMIN</cp:lastModifiedBy>
  <cp:revision>5</cp:revision>
  <dcterms:created xsi:type="dcterms:W3CDTF">2024-11-19T05:44:00Z</dcterms:created>
  <dcterms:modified xsi:type="dcterms:W3CDTF">2024-11-19T18:44:53Z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4A67314A30AF48FDA75EC75B1515A26F_11</vt:lpwstr>
  </property>
  <property fmtid="{D5CDD505-2E9C-101B-9397-08002B2CF9AE}" pid="3" name="KSOProductBuildVer">
    <vt:lpwstr>1033-12.2.0.18911</vt:lpwstr>
  </property>
</Properties>
</file>