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1" r:id="rId7"/>
    <p:sldId id="260"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2063750" y="1090930"/>
            <a:ext cx="9211945" cy="2338705"/>
          </a:xfrm>
        </p:spPr>
        <p:txBody>
          <a:bodyPr>
            <a:normAutofit/>
          </a:bodyPr>
          <a:p>
            <a:pPr marL="0" indent="0" algn="ctr" fontAlgn="auto">
              <a:lnSpc>
                <a:spcPct val="150000"/>
              </a:lnSpc>
            </a:pPr>
            <a:r>
              <a:rPr lang="en-US">
                <a:latin typeface="Times New Roman" panose="02020603050405020304" charset="0"/>
                <a:cs typeface="Times New Roman" panose="02020603050405020304" charset="0"/>
              </a:rPr>
              <a:t>JAVA FEATURES &amp; ARCHITECTURE</a:t>
            </a:r>
            <a:endParaRPr lang="en-US">
              <a:latin typeface="Times New Roman" panose="02020603050405020304" charset="0"/>
              <a:cs typeface="Times New Roman" panose="02020603050405020304" charset="0"/>
            </a:endParaRPr>
          </a:p>
        </p:txBody>
      </p:sp>
      <p:sp>
        <p:nvSpPr>
          <p:cNvPr id="3" name="Subtitle 2"/>
          <p:cNvSpPr>
            <a:spLocks noGrp="1"/>
          </p:cNvSpPr>
          <p:nvPr>
            <p:ph type="subTitle" idx="1"/>
          </p:nvPr>
        </p:nvSpPr>
        <p:spPr/>
        <p:txBody>
          <a:bodyPr/>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lgn="ctr">
              <a:buNone/>
            </a:pPr>
            <a:endParaRPr lang="en-US" sz="5400"/>
          </a:p>
          <a:p>
            <a:pPr marL="0" indent="0" algn="ctr">
              <a:buNone/>
            </a:pPr>
            <a:r>
              <a:rPr lang="en-US" sz="5400"/>
              <a:t>Thank You</a:t>
            </a:r>
            <a:endParaRPr lang="en-US" sz="5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atin typeface="Times New Roman" panose="02020603050405020304" charset="0"/>
                <a:cs typeface="Times New Roman" panose="02020603050405020304" charset="0"/>
              </a:rPr>
              <a:t>What is JAVA?</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lnSpcReduction="10000"/>
          </a:bodyPr>
          <a:p>
            <a:pPr>
              <a:lnSpc>
                <a:spcPct val="200000"/>
              </a:lnSpc>
            </a:pPr>
            <a:r>
              <a:rPr lang="en-US">
                <a:latin typeface="Times New Roman" panose="02020603050405020304" charset="0"/>
                <a:cs typeface="Times New Roman" panose="02020603050405020304" charset="0"/>
              </a:rPr>
              <a:t>Java is a programming language and computing platform that is used to create a variety of applications, including games, mobile apps, and enterprise software.</a:t>
            </a:r>
            <a:endParaRPr lang="en-US">
              <a:latin typeface="Times New Roman" panose="02020603050405020304" charset="0"/>
              <a:cs typeface="Times New Roman" panose="02020603050405020304" charset="0"/>
            </a:endParaRPr>
          </a:p>
          <a:p>
            <a:pPr>
              <a:lnSpc>
                <a:spcPct val="200000"/>
              </a:lnSpc>
            </a:pPr>
            <a:r>
              <a:rPr lang="en-US">
                <a:latin typeface="Times New Roman" panose="02020603050405020304" charset="0"/>
                <a:cs typeface="Times New Roman" panose="02020603050405020304" charset="0"/>
              </a:rPr>
              <a:t>Java is considered a great first language for learning the fundamentals of programming. </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0"/>
            <a:ext cx="10515600" cy="1325563"/>
          </a:xfrm>
        </p:spPr>
        <p:txBody>
          <a:bodyPr/>
          <a:p>
            <a:r>
              <a:rPr lang="en-US" b="1">
                <a:latin typeface="Times New Roman" panose="02020603050405020304" charset="0"/>
                <a:cs typeface="Times New Roman" panose="02020603050405020304" charset="0"/>
              </a:rPr>
              <a:t>Java Architecture</a:t>
            </a:r>
            <a:endParaRPr 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152525"/>
            <a:ext cx="10515600" cy="5032375"/>
          </a:xfrm>
        </p:spPr>
        <p:txBody>
          <a:bodyPr>
            <a:noAutofit/>
          </a:bodyPr>
          <a:p>
            <a:pPr>
              <a:lnSpc>
                <a:spcPct val="150000"/>
              </a:lnSpc>
            </a:pPr>
            <a:r>
              <a:rPr lang="en-US" sz="2800">
                <a:latin typeface="Times New Roman" panose="02020603050405020304" charset="0"/>
                <a:cs typeface="Times New Roman" panose="02020603050405020304" charset="0"/>
              </a:rPr>
              <a:t>Java Architecture is a collection of components, namely JVM (Java Virtual Machine), JRE (Java Runtime Environment), and JDK (Java Development Kit). </a:t>
            </a:r>
            <a:endParaRPr lang="en-US" sz="2800">
              <a:latin typeface="Times New Roman" panose="02020603050405020304" charset="0"/>
              <a:cs typeface="Times New Roman" panose="02020603050405020304" charset="0"/>
            </a:endParaRPr>
          </a:p>
          <a:p>
            <a:pPr marL="0" indent="0">
              <a:lnSpc>
                <a:spcPct val="150000"/>
              </a:lnSpc>
              <a:buNone/>
            </a:pPr>
            <a:r>
              <a:rPr lang="en-US" sz="2800" b="1">
                <a:latin typeface="Times New Roman" panose="02020603050405020304" charset="0"/>
                <a:cs typeface="Times New Roman" panose="02020603050405020304" charset="0"/>
              </a:rPr>
              <a:t>Components of Java Architecture:</a:t>
            </a:r>
            <a:endParaRPr lang="en-US" sz="2800" b="1">
              <a:latin typeface="Times New Roman" panose="02020603050405020304" charset="0"/>
              <a:cs typeface="Times New Roman" panose="02020603050405020304" charset="0"/>
            </a:endParaRPr>
          </a:p>
          <a:p>
            <a:pPr marL="0" indent="457200">
              <a:lnSpc>
                <a:spcPct val="150000"/>
              </a:lnSpc>
              <a:buNone/>
            </a:pPr>
            <a:r>
              <a:rPr lang="en-US" sz="2800">
                <a:latin typeface="Times New Roman" panose="02020603050405020304" charset="0"/>
                <a:cs typeface="Times New Roman" panose="02020603050405020304" charset="0"/>
              </a:rPr>
              <a:t>Java architecture comprises three main components:</a:t>
            </a:r>
            <a:endParaRPr lang="en-US" sz="2800">
              <a:latin typeface="Times New Roman" panose="02020603050405020304" charset="0"/>
              <a:cs typeface="Times New Roman" panose="02020603050405020304" charset="0"/>
            </a:endParaRPr>
          </a:p>
          <a:p>
            <a:pPr marL="914400" lvl="1" indent="-457200">
              <a:lnSpc>
                <a:spcPct val="150000"/>
              </a:lnSpc>
              <a:buAutoNum type="arabicPeriod"/>
            </a:pPr>
            <a:r>
              <a:rPr lang="en-US" sz="2800">
                <a:latin typeface="Times New Roman" panose="02020603050405020304" charset="0"/>
                <a:cs typeface="Times New Roman" panose="02020603050405020304" charset="0"/>
              </a:rPr>
              <a:t>Java Virtual Machine (JVM)</a:t>
            </a:r>
            <a:endParaRPr lang="en-US" sz="2800">
              <a:latin typeface="Times New Roman" panose="02020603050405020304" charset="0"/>
              <a:cs typeface="Times New Roman" panose="02020603050405020304" charset="0"/>
            </a:endParaRPr>
          </a:p>
          <a:p>
            <a:pPr marL="914400" lvl="1" indent="-457200">
              <a:lnSpc>
                <a:spcPct val="150000"/>
              </a:lnSpc>
              <a:buAutoNum type="arabicPeriod"/>
            </a:pPr>
            <a:r>
              <a:rPr lang="en-US" sz="2800">
                <a:latin typeface="Times New Roman" panose="02020603050405020304" charset="0"/>
                <a:cs typeface="Times New Roman" panose="02020603050405020304" charset="0"/>
              </a:rPr>
              <a:t>Java Runtime Environment (JRE)</a:t>
            </a:r>
            <a:endParaRPr lang="en-US" sz="2800">
              <a:latin typeface="Times New Roman" panose="02020603050405020304" charset="0"/>
              <a:cs typeface="Times New Roman" panose="02020603050405020304" charset="0"/>
            </a:endParaRPr>
          </a:p>
          <a:p>
            <a:pPr marL="914400" lvl="1" indent="-457200">
              <a:lnSpc>
                <a:spcPct val="150000"/>
              </a:lnSpc>
              <a:buAutoNum type="arabicPeriod"/>
            </a:pPr>
            <a:r>
              <a:rPr lang="en-US" sz="2800">
                <a:latin typeface="Times New Roman" panose="02020603050405020304" charset="0"/>
                <a:cs typeface="Times New Roman" panose="02020603050405020304" charset="0"/>
              </a:rPr>
              <a:t>Java Development Kit (JDK)</a:t>
            </a:r>
            <a:endParaRPr lang="en-US" sz="280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charset="0"/>
                <a:cs typeface="Times New Roman" panose="02020603050405020304" charset="0"/>
              </a:rPr>
              <a:t>JVM Architecture</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300480"/>
            <a:ext cx="10515600" cy="5557520"/>
          </a:xfrm>
        </p:spPr>
        <p:txBody>
          <a:bodyPr>
            <a:noAutofit/>
          </a:bodyPr>
          <a:p>
            <a:pPr>
              <a:lnSpc>
                <a:spcPct val="150000"/>
              </a:lnSpc>
            </a:pPr>
            <a:r>
              <a:rPr lang="en-US" sz="2800">
                <a:latin typeface="Times New Roman" panose="02020603050405020304" charset="0"/>
                <a:cs typeface="Times New Roman" panose="02020603050405020304" charset="0"/>
              </a:rPr>
              <a:t> It is a Java platform component that gives us an environment to execute java programs. JVM’s main task is to convert byte code into machine code.</a:t>
            </a:r>
            <a:endParaRPr lang="en-US" sz="2800">
              <a:latin typeface="Times New Roman" panose="02020603050405020304" charset="0"/>
              <a:cs typeface="Times New Roman" panose="02020603050405020304" charset="0"/>
            </a:endParaRPr>
          </a:p>
          <a:p>
            <a:pPr>
              <a:lnSpc>
                <a:spcPct val="150000"/>
              </a:lnSpc>
            </a:pPr>
            <a:r>
              <a:rPr lang="en-US" sz="2800">
                <a:latin typeface="Times New Roman" panose="02020603050405020304" charset="0"/>
                <a:cs typeface="Times New Roman" panose="02020603050405020304" charset="0"/>
              </a:rPr>
              <a:t>JVM, first of all, loads the code into memory and verifies it. After that, it executes the code and provides a runtime environment. </a:t>
            </a:r>
            <a:endParaRPr lang="en-US" sz="2800">
              <a:latin typeface="Times New Roman" panose="02020603050405020304" charset="0"/>
              <a:cs typeface="Times New Roman" panose="02020603050405020304" charset="0"/>
            </a:endParaRPr>
          </a:p>
          <a:p>
            <a:pPr>
              <a:lnSpc>
                <a:spcPct val="150000"/>
              </a:lnSpc>
            </a:pPr>
            <a:r>
              <a:rPr lang="en-US" sz="2800" b="1">
                <a:latin typeface="Times New Roman" panose="02020603050405020304" charset="0"/>
                <a:cs typeface="Times New Roman" panose="02020603050405020304" charset="0"/>
              </a:rPr>
              <a:t>The JVM performs following operation:</a:t>
            </a:r>
            <a:endParaRPr lang="en-US" sz="2800" b="1">
              <a:latin typeface="Times New Roman" panose="02020603050405020304" charset="0"/>
              <a:cs typeface="Times New Roman" panose="02020603050405020304" charset="0"/>
            </a:endParaRPr>
          </a:p>
          <a:p>
            <a:pPr marL="0" indent="457200">
              <a:lnSpc>
                <a:spcPct val="150000"/>
              </a:lnSpc>
              <a:buNone/>
            </a:pPr>
            <a:r>
              <a:rPr lang="en-US" sz="2800">
                <a:latin typeface="Times New Roman" panose="02020603050405020304" charset="0"/>
                <a:cs typeface="Times New Roman" panose="02020603050405020304" charset="0"/>
              </a:rPr>
              <a:t>1.Loads code  2.Verifies code  3.</a:t>
            </a:r>
            <a:r>
              <a:rPr lang="en-US" sz="2800">
                <a:latin typeface="Times New Roman" panose="02020603050405020304" charset="0"/>
                <a:cs typeface="Times New Roman" panose="02020603050405020304" charset="0"/>
                <a:sym typeface="+mn-ea"/>
              </a:rPr>
              <a:t>Executes code 4. Provides runtime environment.</a:t>
            </a:r>
            <a:endParaRPr lang="en-US" sz="2800">
              <a:latin typeface="Times New Roman" panose="02020603050405020304" charset="0"/>
              <a:cs typeface="Times New Roman" panose="02020603050405020304" charset="0"/>
            </a:endParaRPr>
          </a:p>
          <a:p>
            <a:pPr marL="0" indent="457200">
              <a:lnSpc>
                <a:spcPct val="150000"/>
              </a:lnSpc>
              <a:buNone/>
            </a:pPr>
            <a:endParaRPr lang="en-US" sz="2800">
              <a:latin typeface="Times New Roman" panose="02020603050405020304" charset="0"/>
              <a:cs typeface="Times New Roman" panose="02020603050405020304" charset="0"/>
            </a:endParaRPr>
          </a:p>
          <a:p>
            <a:pPr marL="0" indent="457200">
              <a:lnSpc>
                <a:spcPct val="150000"/>
              </a:lnSpc>
              <a:buNone/>
            </a:pPr>
            <a:endParaRPr lang="en-US" sz="2800">
              <a:latin typeface="Times New Roman" panose="02020603050405020304" charset="0"/>
              <a:cs typeface="Times New Roman" panose="02020603050405020304" charset="0"/>
            </a:endParaRPr>
          </a:p>
          <a:p>
            <a:pPr marL="0" indent="0">
              <a:lnSpc>
                <a:spcPct val="150000"/>
              </a:lnSpc>
              <a:buNone/>
            </a:pPr>
            <a:endParaRPr lang="en-US" sz="28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charset="0"/>
                <a:cs typeface="Times New Roman" panose="02020603050405020304" charset="0"/>
              </a:rPr>
              <a:t>Java Runtime Environment</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371600"/>
            <a:ext cx="10515600" cy="5486400"/>
          </a:xfrm>
        </p:spPr>
        <p:txBody>
          <a:bodyPr>
            <a:normAutofit/>
          </a:bodyPr>
          <a:p>
            <a:pPr>
              <a:lnSpc>
                <a:spcPct val="150000"/>
              </a:lnSpc>
            </a:pPr>
            <a:r>
              <a:rPr lang="en-US" sz="2000">
                <a:latin typeface="Times New Roman" panose="02020603050405020304" charset="0"/>
                <a:cs typeface="Times New Roman" panose="02020603050405020304" charset="0"/>
              </a:rPr>
              <a:t> The JRE is the underlying technology that communicates between the Java program and the operating system.</a:t>
            </a:r>
            <a:endParaRPr lang="en-US" sz="2000">
              <a:latin typeface="Times New Roman" panose="02020603050405020304" charset="0"/>
              <a:cs typeface="Times New Roman" panose="02020603050405020304" charset="0"/>
            </a:endParaRPr>
          </a:p>
          <a:p>
            <a:pPr>
              <a:lnSpc>
                <a:spcPct val="150000"/>
              </a:lnSpc>
            </a:pPr>
            <a:r>
              <a:rPr lang="en-US" sz="2000">
                <a:latin typeface="Times New Roman" panose="02020603050405020304" charset="0"/>
                <a:cs typeface="Times New Roman" panose="02020603050405020304" charset="0"/>
              </a:rPr>
              <a:t>Components of JRE</a:t>
            </a:r>
            <a:endParaRPr lang="en-US" sz="2000">
              <a:latin typeface="Times New Roman" panose="02020603050405020304" charset="0"/>
              <a:cs typeface="Times New Roman" panose="02020603050405020304" charset="0"/>
            </a:endParaRPr>
          </a:p>
          <a:p>
            <a:pPr lvl="1">
              <a:lnSpc>
                <a:spcPct val="150000"/>
              </a:lnSpc>
            </a:pPr>
            <a:r>
              <a:rPr lang="en-US" sz="2000" b="1">
                <a:latin typeface="Times New Roman" panose="02020603050405020304" charset="0"/>
                <a:cs typeface="Times New Roman" panose="02020603050405020304" charset="0"/>
              </a:rPr>
              <a:t>Java Virtual Machine (JVM): </a:t>
            </a:r>
            <a:r>
              <a:rPr lang="en-US" sz="2000">
                <a:latin typeface="Times New Roman" panose="02020603050405020304" charset="0"/>
                <a:cs typeface="Times New Roman" panose="02020603050405020304" charset="0"/>
              </a:rPr>
              <a:t>JVM acts as the director, translating Java code into a language that the computer understands.</a:t>
            </a:r>
            <a:endParaRPr lang="en-US" sz="2000">
              <a:latin typeface="Times New Roman" panose="02020603050405020304" charset="0"/>
              <a:cs typeface="Times New Roman" panose="02020603050405020304" charset="0"/>
            </a:endParaRPr>
          </a:p>
          <a:p>
            <a:pPr lvl="1">
              <a:lnSpc>
                <a:spcPct val="150000"/>
              </a:lnSpc>
            </a:pPr>
            <a:r>
              <a:rPr lang="en-US" sz="2000" b="1">
                <a:latin typeface="Times New Roman" panose="02020603050405020304" charset="0"/>
                <a:cs typeface="Times New Roman" panose="02020603050405020304" charset="0"/>
              </a:rPr>
              <a:t>Java Class Libraries:</a:t>
            </a:r>
            <a:r>
              <a:rPr lang="en-US" sz="2000">
                <a:latin typeface="Times New Roman" panose="02020603050405020304" charset="0"/>
                <a:cs typeface="Times New Roman" panose="02020603050405020304" charset="0"/>
              </a:rPr>
              <a:t> JRE provides a library of ready-to-use code modules that simplify application development and solve common programming challenges. Java Class Libraries are like a toolbox filled with tools. </a:t>
            </a:r>
            <a:endParaRPr lang="en-US" sz="2000">
              <a:latin typeface="Times New Roman" panose="02020603050405020304" charset="0"/>
              <a:cs typeface="Times New Roman" panose="02020603050405020304" charset="0"/>
            </a:endParaRPr>
          </a:p>
          <a:p>
            <a:pPr lvl="1">
              <a:lnSpc>
                <a:spcPct val="150000"/>
              </a:lnSpc>
            </a:pPr>
            <a:r>
              <a:rPr lang="en-US" sz="2000" b="1">
                <a:latin typeface="Times New Roman" panose="02020603050405020304" charset="0"/>
                <a:cs typeface="Times New Roman" panose="02020603050405020304" charset="0"/>
              </a:rPr>
              <a:t>Runtime Environment: </a:t>
            </a:r>
            <a:r>
              <a:rPr lang="en-US" sz="2000">
                <a:latin typeface="Times New Roman" panose="02020603050405020304" charset="0"/>
                <a:cs typeface="Times New Roman" panose="02020603050405020304" charset="0"/>
              </a:rPr>
              <a:t>JRE creates a comfortable environment for Java applications to perform their best, taking care of memory management, garbage collection, and security.</a:t>
            </a:r>
            <a:endParaRPr lang="en-US" sz="20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charset="0"/>
                <a:cs typeface="Times New Roman" panose="02020603050405020304" charset="0"/>
              </a:rPr>
              <a:t>Java Development Kit</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950595"/>
            <a:ext cx="10515600" cy="5906770"/>
          </a:xfrm>
        </p:spPr>
        <p:txBody>
          <a:bodyPr>
            <a:normAutofit fontScale="90000"/>
          </a:bodyPr>
          <a:p>
            <a:pPr>
              <a:lnSpc>
                <a:spcPct val="150000"/>
              </a:lnSpc>
            </a:pPr>
            <a:r>
              <a:rPr lang="en-US" sz="2665">
                <a:latin typeface="Times New Roman" panose="02020603050405020304" charset="0"/>
                <a:cs typeface="Times New Roman" panose="02020603050405020304" charset="0"/>
              </a:rPr>
              <a:t>The Java Development Kit (JDK) is a software development environment which is used to develop java applications and applets. It physically exists. It contains JRE + development tools.</a:t>
            </a:r>
            <a:endParaRPr lang="en-US" sz="2665">
              <a:latin typeface="Times New Roman" panose="02020603050405020304" charset="0"/>
              <a:cs typeface="Times New Roman" panose="02020603050405020304" charset="0"/>
            </a:endParaRPr>
          </a:p>
          <a:p>
            <a:pPr>
              <a:lnSpc>
                <a:spcPct val="150000"/>
              </a:lnSpc>
            </a:pPr>
            <a:r>
              <a:rPr lang="en-US" sz="2665" b="1">
                <a:latin typeface="Times New Roman" panose="02020603050405020304" charset="0"/>
                <a:cs typeface="Times New Roman" panose="02020603050405020304" charset="0"/>
              </a:rPr>
              <a:t>Java Development Tools</a:t>
            </a:r>
            <a:endParaRPr lang="en-US" sz="2665" b="1">
              <a:latin typeface="Times New Roman" panose="02020603050405020304" charset="0"/>
              <a:cs typeface="Times New Roman" panose="02020603050405020304" charset="0"/>
            </a:endParaRPr>
          </a:p>
          <a:p>
            <a:pPr lvl="1">
              <a:lnSpc>
                <a:spcPct val="150000"/>
              </a:lnSpc>
            </a:pPr>
            <a:r>
              <a:rPr lang="en-US" sz="2665" b="1">
                <a:latin typeface="Times New Roman" panose="02020603050405020304" charset="0"/>
                <a:cs typeface="Times New Roman" panose="02020603050405020304" charset="0"/>
              </a:rPr>
              <a:t>Java Compiler</a:t>
            </a:r>
            <a:r>
              <a:rPr lang="en-US" sz="2665">
                <a:latin typeface="Times New Roman" panose="02020603050405020304" charset="0"/>
                <a:cs typeface="Times New Roman" panose="02020603050405020304" charset="0"/>
              </a:rPr>
              <a:t>-The Java compiler is like a language translator that converts your human-readable Java code into a machine-readable format. It checks the syntax and detects errors.</a:t>
            </a:r>
            <a:endParaRPr lang="en-US" sz="2665">
              <a:latin typeface="Times New Roman" panose="02020603050405020304" charset="0"/>
              <a:cs typeface="Times New Roman" panose="02020603050405020304" charset="0"/>
            </a:endParaRPr>
          </a:p>
          <a:p>
            <a:pPr lvl="1">
              <a:lnSpc>
                <a:spcPct val="150000"/>
              </a:lnSpc>
            </a:pPr>
            <a:r>
              <a:rPr lang="en-US" sz="2665" b="1">
                <a:latin typeface="Times New Roman" panose="02020603050405020304" charset="0"/>
                <a:cs typeface="Times New Roman" panose="02020603050405020304" charset="0"/>
              </a:rPr>
              <a:t>Javadoc</a:t>
            </a:r>
            <a:r>
              <a:rPr lang="en-US" sz="2665">
                <a:latin typeface="Times New Roman" panose="02020603050405020304" charset="0"/>
                <a:cs typeface="Times New Roman" panose="02020603050405020304" charset="0"/>
              </a:rPr>
              <a:t>: It generates documentation for your Java code, similar to a technical writer who creates user manuals or API documentation for a software product.</a:t>
            </a:r>
            <a:endParaRPr lang="en-US" sz="2665">
              <a:latin typeface="Times New Roman" panose="02020603050405020304" charset="0"/>
              <a:cs typeface="Times New Roman" panose="02020603050405020304" charset="0"/>
            </a:endParaRPr>
          </a:p>
          <a:p>
            <a:pPr lvl="1">
              <a:lnSpc>
                <a:spcPct val="150000"/>
              </a:lnSpc>
            </a:pPr>
            <a:endParaRPr lang="en-US" sz="2665">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lvl="1">
              <a:lnSpc>
                <a:spcPct val="150000"/>
              </a:lnSpc>
            </a:pPr>
            <a:r>
              <a:rPr lang="en-US" b="1">
                <a:latin typeface="Times New Roman" panose="02020603050405020304" charset="0"/>
                <a:cs typeface="Times New Roman" panose="02020603050405020304" charset="0"/>
              </a:rPr>
              <a:t>Jar (Java Archive):</a:t>
            </a:r>
            <a:r>
              <a:rPr lang="en-US">
                <a:latin typeface="Times New Roman" panose="02020603050405020304" charset="0"/>
                <a:cs typeface="Times New Roman" panose="02020603050405020304" charset="0"/>
              </a:rPr>
              <a:t> This tool helps you package your Java classes and resources into a single archive file, like a zip file, for distribution or deployment.</a:t>
            </a:r>
            <a:endParaRPr lang="en-US">
              <a:latin typeface="Times New Roman" panose="02020603050405020304" charset="0"/>
              <a:cs typeface="Times New Roman" panose="02020603050405020304" charset="0"/>
            </a:endParaRPr>
          </a:p>
          <a:p>
            <a:pPr lvl="1">
              <a:lnSpc>
                <a:spcPct val="150000"/>
              </a:lnSpc>
            </a:pPr>
            <a:r>
              <a:rPr lang="en-US" b="1">
                <a:latin typeface="Times New Roman" panose="02020603050405020304" charset="0"/>
                <a:cs typeface="Times New Roman" panose="02020603050405020304" charset="0"/>
              </a:rPr>
              <a:t>JDB (Java Debugger):</a:t>
            </a:r>
            <a:r>
              <a:rPr lang="en-US">
                <a:latin typeface="Times New Roman" panose="02020603050405020304" charset="0"/>
                <a:cs typeface="Times New Roman" panose="02020603050405020304" charset="0"/>
              </a:rPr>
              <a:t> JDB allows you to debug your Java programs, similar to a detective who investigates and solves mysteries. It helps you find and fix issues by stepping through the code, setting breakpoints, and inspecting variables.</a:t>
            </a:r>
            <a:endParaRPr lang="en-US">
              <a:latin typeface="Times New Roman" panose="02020603050405020304" charset="0"/>
              <a:cs typeface="Times New Roman" panose="02020603050405020304" charset="0"/>
            </a:endParaRPr>
          </a:p>
          <a:p>
            <a:pPr>
              <a:lnSpc>
                <a:spcPct val="150000"/>
              </a:lnSpc>
            </a:pPr>
            <a:endParaRPr lang="en-US">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62635"/>
          </a:xfrm>
        </p:spPr>
        <p:txBody>
          <a:bodyPr/>
          <a:p>
            <a:r>
              <a:rPr lang="en-US">
                <a:latin typeface="Times New Roman" panose="02020603050405020304" charset="0"/>
                <a:cs typeface="Times New Roman" panose="02020603050405020304" charset="0"/>
              </a:rPr>
              <a:t>Features of Java</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996315"/>
            <a:ext cx="10515600" cy="6010910"/>
          </a:xfrm>
        </p:spPr>
        <p:txBody>
          <a:bodyPr>
            <a:noAutofit/>
          </a:bodyPr>
          <a:p>
            <a:pPr>
              <a:lnSpc>
                <a:spcPct val="150000"/>
              </a:lnSpc>
            </a:pPr>
            <a:r>
              <a:rPr lang="en-US" sz="2000">
                <a:latin typeface="Times New Roman" panose="02020603050405020304" charset="0"/>
                <a:cs typeface="Times New Roman" panose="02020603050405020304" charset="0"/>
              </a:rPr>
              <a:t>we have some of the most important features of Java programming:</a:t>
            </a:r>
            <a:endParaRPr lang="en-US" sz="2000">
              <a:latin typeface="Times New Roman" panose="02020603050405020304" charset="0"/>
              <a:cs typeface="Times New Roman" panose="02020603050405020304" charset="0"/>
            </a:endParaRPr>
          </a:p>
          <a:p>
            <a:pPr lvl="1">
              <a:lnSpc>
                <a:spcPct val="150000"/>
              </a:lnSpc>
            </a:pPr>
            <a:r>
              <a:rPr lang="en-US" sz="2000" b="1">
                <a:latin typeface="Times New Roman" panose="02020603050405020304" charset="0"/>
                <a:cs typeface="Times New Roman" panose="02020603050405020304" charset="0"/>
              </a:rPr>
              <a:t>Object-Oriented:</a:t>
            </a:r>
            <a:endParaRPr lang="en-US" sz="2000" b="1">
              <a:latin typeface="Times New Roman" panose="02020603050405020304" charset="0"/>
              <a:cs typeface="Times New Roman" panose="02020603050405020304" charset="0"/>
            </a:endParaRPr>
          </a:p>
          <a:p>
            <a:pPr lvl="2">
              <a:lnSpc>
                <a:spcPct val="150000"/>
              </a:lnSpc>
            </a:pPr>
            <a:r>
              <a:rPr lang="en-US" sz="2000">
                <a:latin typeface="Times New Roman" panose="02020603050405020304" charset="0"/>
                <a:cs typeface="Times New Roman" panose="02020603050405020304" charset="0"/>
              </a:rPr>
              <a:t>Java is a fully object-oriented language, unlike C++, which is semi-object-oriented. It supports every OOP concept, such as Abstraction, Encapsulation, Inheritance, and Polymorphism. Java programs are developed using classes and objects. </a:t>
            </a:r>
            <a:endParaRPr lang="en-US" sz="2000">
              <a:latin typeface="Times New Roman" panose="02020603050405020304" charset="0"/>
              <a:cs typeface="Times New Roman" panose="02020603050405020304" charset="0"/>
            </a:endParaRPr>
          </a:p>
          <a:p>
            <a:pPr lvl="1">
              <a:lnSpc>
                <a:spcPct val="150000"/>
              </a:lnSpc>
            </a:pPr>
            <a:r>
              <a:rPr lang="en-US" sz="2000">
                <a:latin typeface="Times New Roman" panose="02020603050405020304" charset="0"/>
                <a:cs typeface="Times New Roman" panose="02020603050405020304" charset="0"/>
              </a:rPr>
              <a:t>.</a:t>
            </a:r>
            <a:r>
              <a:rPr lang="en-US" sz="2000" b="1">
                <a:latin typeface="Times New Roman" panose="02020603050405020304" charset="0"/>
                <a:cs typeface="Times New Roman" panose="02020603050405020304" charset="0"/>
              </a:rPr>
              <a:t> Platform Independent:</a:t>
            </a:r>
            <a:endParaRPr lang="en-US" sz="2000">
              <a:latin typeface="Times New Roman" panose="02020603050405020304" charset="0"/>
              <a:cs typeface="Times New Roman" panose="02020603050405020304" charset="0"/>
            </a:endParaRPr>
          </a:p>
          <a:p>
            <a:pPr lvl="2">
              <a:lnSpc>
                <a:spcPct val="150000"/>
              </a:lnSpc>
            </a:pPr>
            <a:r>
              <a:rPr lang="en-US" sz="2000">
                <a:latin typeface="Times New Roman" panose="02020603050405020304" charset="0"/>
                <a:cs typeface="Times New Roman" panose="02020603050405020304" charset="0"/>
              </a:rPr>
              <a:t>Java’s platform independence means that Java programs compiled on one machine or operating system can be executed on any other machine or operating system without modifications. It is also called an Architecture Neutral Language.</a:t>
            </a:r>
            <a:endParaRPr lang="en-US" sz="2000">
              <a:latin typeface="Times New Roman" panose="02020603050405020304" charset="0"/>
              <a:cs typeface="Times New Roman" panose="02020603050405020304" charset="0"/>
            </a:endParaRPr>
          </a:p>
          <a:p>
            <a:pPr lvl="2">
              <a:lnSpc>
                <a:spcPct val="150000"/>
              </a:lnSpc>
            </a:pPr>
            <a:r>
              <a:rPr lang="en-US" sz="2000">
                <a:latin typeface="Times New Roman" panose="02020603050405020304" charset="0"/>
                <a:cs typeface="Times New Roman" panose="02020603050405020304" charset="0"/>
              </a:rPr>
              <a:t>Java supports WORA (Write Once, Run Anywhere), meaning programmers can develop applications in one operating system and run on any other without any modification.</a:t>
            </a:r>
            <a:endParaRPr lang="en-US" sz="200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308610"/>
          </a:xfrm>
        </p:spPr>
        <p:txBody>
          <a:bodyPr>
            <a:normAutofit fontScale="90000"/>
          </a:bodyPr>
          <a:p>
            <a:endParaRPr lang="en-US"/>
          </a:p>
        </p:txBody>
      </p:sp>
      <p:sp>
        <p:nvSpPr>
          <p:cNvPr id="3" name="Content Placeholder 2"/>
          <p:cNvSpPr>
            <a:spLocks noGrp="1"/>
          </p:cNvSpPr>
          <p:nvPr>
            <p:ph idx="1"/>
          </p:nvPr>
        </p:nvSpPr>
        <p:spPr>
          <a:xfrm>
            <a:off x="415290" y="673100"/>
            <a:ext cx="10515600" cy="5989320"/>
          </a:xfrm>
        </p:spPr>
        <p:txBody>
          <a:bodyPr>
            <a:noAutofit/>
          </a:bodyPr>
          <a:p>
            <a:pPr marL="0" indent="0">
              <a:lnSpc>
                <a:spcPct val="150000"/>
              </a:lnSpc>
              <a:buNone/>
            </a:pPr>
            <a:r>
              <a:rPr lang="en-US" sz="2000" b="1">
                <a:latin typeface="Times New Roman" panose="02020603050405020304" charset="0"/>
                <a:cs typeface="Times New Roman" panose="02020603050405020304" charset="0"/>
              </a:rPr>
              <a:t>    Multi-Threaded:</a:t>
            </a:r>
            <a:endParaRPr lang="en-US" sz="2000" b="1">
              <a:latin typeface="Times New Roman" panose="02020603050405020304" charset="0"/>
              <a:cs typeface="Times New Roman" panose="02020603050405020304" charset="0"/>
            </a:endParaRPr>
          </a:p>
          <a:p>
            <a:pPr lvl="1">
              <a:lnSpc>
                <a:spcPct val="150000"/>
              </a:lnSpc>
            </a:pPr>
            <a:r>
              <a:rPr lang="en-US" sz="2000">
                <a:latin typeface="Times New Roman" panose="02020603050405020304" charset="0"/>
                <a:cs typeface="Times New Roman" panose="02020603050405020304" charset="0"/>
              </a:rPr>
              <a:t>Java supports multithreading programming. A thread is an independent process to execute a set of statements. The term multi-threaded refers to creating multiple threads to handle multiple tasks simultaneously.</a:t>
            </a:r>
            <a:endParaRPr lang="en-US" sz="2000">
              <a:latin typeface="Times New Roman" panose="02020603050405020304" charset="0"/>
              <a:cs typeface="Times New Roman" panose="02020603050405020304" charset="0"/>
            </a:endParaRPr>
          </a:p>
          <a:p>
            <a:pPr marL="457200" lvl="1" indent="0">
              <a:lnSpc>
                <a:spcPct val="150000"/>
              </a:lnSpc>
              <a:buNone/>
            </a:pPr>
            <a:r>
              <a:rPr lang="en-US" sz="2000" b="1">
                <a:latin typeface="Times New Roman" panose="02020603050405020304" charset="0"/>
                <a:cs typeface="Times New Roman" panose="02020603050405020304" charset="0"/>
              </a:rPr>
              <a:t>Dynamic:</a:t>
            </a:r>
            <a:endParaRPr lang="en-US" sz="2000" b="1">
              <a:latin typeface="Times New Roman" panose="02020603050405020304" charset="0"/>
              <a:cs typeface="Times New Roman" panose="02020603050405020304" charset="0"/>
            </a:endParaRPr>
          </a:p>
          <a:p>
            <a:pPr marL="457200" lvl="1" indent="457200">
              <a:lnSpc>
                <a:spcPct val="150000"/>
              </a:lnSpc>
              <a:buNone/>
            </a:pPr>
            <a:r>
              <a:rPr lang="en-US" sz="2000">
                <a:latin typeface="Times New Roman" panose="02020603050405020304" charset="0"/>
                <a:cs typeface="Times New Roman" panose="02020603050405020304" charset="0"/>
              </a:rPr>
              <a:t>Java is more dynamic compared to C and C++. It can adapt to its evolving environment. It allows programmers to link new class libraries, objects, and methods dynamically.</a:t>
            </a:r>
            <a:endParaRPr lang="en-US" sz="2000">
              <a:latin typeface="Times New Roman" panose="02020603050405020304" charset="0"/>
              <a:cs typeface="Times New Roman" panose="02020603050405020304" charset="0"/>
            </a:endParaRPr>
          </a:p>
          <a:p>
            <a:pPr marL="457200" lvl="1" indent="457200">
              <a:lnSpc>
                <a:spcPct val="150000"/>
              </a:lnSpc>
              <a:buNone/>
            </a:pPr>
            <a:r>
              <a:rPr lang="en-US" sz="2000" b="1">
                <a:latin typeface="Times New Roman" panose="02020603050405020304" charset="0"/>
                <a:cs typeface="Times New Roman" panose="02020603050405020304" charset="0"/>
              </a:rPr>
              <a:t>Secure:</a:t>
            </a:r>
            <a:endParaRPr lang="en-US" sz="2000" b="1">
              <a:latin typeface="Times New Roman" panose="02020603050405020304" charset="0"/>
              <a:cs typeface="Times New Roman" panose="02020603050405020304" charset="0"/>
            </a:endParaRPr>
          </a:p>
          <a:p>
            <a:pPr marL="914400" lvl="2" indent="457200">
              <a:lnSpc>
                <a:spcPct val="150000"/>
              </a:lnSpc>
              <a:buNone/>
            </a:pPr>
            <a:r>
              <a:rPr lang="en-US" sz="2000">
                <a:latin typeface="Times New Roman" panose="02020603050405020304" charset="0"/>
                <a:cs typeface="Times New Roman" panose="02020603050405020304" charset="0"/>
              </a:rPr>
              <a:t>Java is a secure language that ensures that programs cannot gain access to memory locations without authorization. It has access modifiers to check memory access. </a:t>
            </a:r>
            <a:endParaRPr lang="en-US" sz="2000">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3962</Words>
  <Application>WPS Presentation</Application>
  <PresentationFormat>Widescreen</PresentationFormat>
  <Paragraphs>65</Paragraphs>
  <Slides>10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Arial</vt:lpstr>
      <vt:lpstr>SimSun</vt:lpstr>
      <vt:lpstr>Wingdings</vt:lpstr>
      <vt:lpstr>Arial Unicode MS</vt:lpstr>
      <vt:lpstr>Calibri Light</vt:lpstr>
      <vt:lpstr>Calibri</vt:lpstr>
      <vt:lpstr>Microsoft YaHei</vt:lpstr>
      <vt:lpstr>Times New Roman</vt:lpstr>
      <vt:lpstr>Tw Cen MT</vt:lpstr>
      <vt:lpstr>Pristina</vt:lpstr>
      <vt:lpstr>Gear Drives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FEATURES &amp; ARCHITECTURE</dc:title>
  <dc:creator>ADMIN</dc:creator>
  <cp:lastModifiedBy>ADMIN</cp:lastModifiedBy>
  <cp:revision>8</cp:revision>
  <dcterms:created xsi:type="dcterms:W3CDTF">2024-10-29T04:23:49Z</dcterms:created>
  <dcterms:modified xsi:type="dcterms:W3CDTF">2024-10-29T04:55:56Z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43790022BDDC4D1B898B6EECEF93DCF3_11</vt:lpwstr>
  </property>
  <property fmtid="{D5CDD505-2E9C-101B-9397-08002B2CF9AE}" pid="3" name="KSOProductBuildVer">
    <vt:lpwstr>1033-12.2.0.18607</vt:lpwstr>
  </property>
</Properties>
</file>