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imo" panose="020B0604020202020204" pitchFamily="34" charset="0"/>
      <p:regular r:id="rId15"/>
    </p:embeddedFont>
    <p:embeddedFont>
      <p:font typeface="Arimo Bold" panose="020B0704020202020204" pitchFamily="34" charset="0"/>
      <p:regular r:id="rId16"/>
    </p:embeddedFont>
    <p:embeddedFont>
      <p:font typeface="Baskerville Display PT" panose="02030602080406020203" pitchFamily="18" charset="0"/>
      <p:regular r:id="rId17"/>
    </p:embeddedFont>
    <p:embeddedFont>
      <p:font typeface="Times New Roman" panose="02020603050405020304" pitchFamily="18" charset="0"/>
      <p:regular r:id="rId18"/>
    </p:embeddedFont>
    <p:embeddedFont>
      <p:font typeface="Times New Roman Bold" panose="02030802070405020303" pitchFamily="18" charset="0"/>
      <p:regular r:id="rId19"/>
    </p:embeddedFont>
    <p:embeddedFont>
      <p:font typeface="Trebuchet MS" panose="020B0603020202020204" pitchFamily="34" charset="0"/>
      <p:regular r:id="rId20"/>
    </p:embeddedFont>
    <p:embeddedFont>
      <p:font typeface="Trebuchet MS Bold" panose="020B0703020202020204" pitchFamily="34" charset="0"/>
      <p:regular r:id="rId21"/>
    </p:embeddedFont>
    <p:embeddedFont>
      <p:font typeface="TT Rounds Condensed" panose="02000506030000020003" pitchFamily="2" charset="0"/>
      <p:regular r:id="rId22"/>
    </p:embeddedFont>
    <p:embeddedFont>
      <p:font typeface="Yeseva One" pitchFamily="2"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font" Target="fonts/font9.fntdata"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3.png" /><Relationship Id="rId4" Type="http://schemas.openxmlformats.org/officeDocument/2006/relationships/image" Target="../media/image2.svg" /></Relationships>
</file>

<file path=ppt/slides/_rels/slide1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7.xml" /><Relationship Id="rId5" Type="http://schemas.openxmlformats.org/officeDocument/2006/relationships/image" Target="../media/image6.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8" Type="http://schemas.openxmlformats.org/officeDocument/2006/relationships/image" Target="../media/image10.jpeg" /><Relationship Id="rId3" Type="http://schemas.openxmlformats.org/officeDocument/2006/relationships/image" Target="../media/image5.svg" /><Relationship Id="rId7" Type="http://schemas.openxmlformats.org/officeDocument/2006/relationships/image" Target="../media/image6.png" /><Relationship Id="rId2" Type="http://schemas.openxmlformats.org/officeDocument/2006/relationships/image" Target="../media/image4.png" /><Relationship Id="rId1" Type="http://schemas.openxmlformats.org/officeDocument/2006/relationships/slideLayout" Target="../slideLayouts/slideLayout7.xml" /><Relationship Id="rId6" Type="http://schemas.openxmlformats.org/officeDocument/2006/relationships/image" Target="../media/image9.png" /><Relationship Id="rId5" Type="http://schemas.openxmlformats.org/officeDocument/2006/relationships/image" Target="../media/image8.svg" /><Relationship Id="rId4" Type="http://schemas.openxmlformats.org/officeDocument/2006/relationships/image" Target="../media/image7.pn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3" y="1485893"/>
            <a:ext cx="2614611" cy="2000263"/>
          </a:xfrm>
          <a:custGeom>
            <a:avLst/>
            <a:gdLst/>
            <a:ahLst/>
            <a:cxnLst/>
            <a:rect l="l" t="t" r="r" b="b"/>
            <a:pathLst>
              <a:path w="2614611" h="2000263">
                <a:moveTo>
                  <a:pt x="0" y="0"/>
                </a:moveTo>
                <a:lnTo>
                  <a:pt x="2614611" y="0"/>
                </a:lnTo>
                <a:lnTo>
                  <a:pt x="2614611" y="2000263"/>
                </a:lnTo>
                <a:lnTo>
                  <a:pt x="0" y="20002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81" y="1785930"/>
            <a:ext cx="2500318" cy="2157418"/>
            <a:chOff x="0" y="0"/>
            <a:chExt cx="3333758" cy="2876558"/>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6" cy="928680"/>
            <a:chOff x="0" y="0"/>
            <a:chExt cx="1447808" cy="123824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1857372" y="368753"/>
            <a:ext cx="14973306" cy="1543050"/>
          </a:xfrm>
          <a:prstGeom prst="rect">
            <a:avLst/>
          </a:prstGeom>
        </p:spPr>
        <p:txBody>
          <a:bodyPr lIns="0" tIns="0" rIns="0" bIns="0" rtlCol="0" anchor="t">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                Employee Data Analysis using Excel </a:t>
            </a:r>
          </a:p>
          <a:p>
            <a:pPr algn="l">
              <a:lnSpc>
                <a:spcPts val="5759"/>
              </a:lnSpc>
            </a:pPr>
            <a:endParaRPr lang="en-US" sz="4800">
              <a:solidFill>
                <a:srgbClr val="0F0F0F"/>
              </a:solidFill>
              <a:latin typeface="Times New Roman Bold"/>
              <a:ea typeface="Times New Roman Bold"/>
              <a:cs typeface="Times New Roman Bold"/>
              <a:sym typeface="Times New Roman Bold"/>
            </a:endParaRPr>
          </a:p>
        </p:txBody>
      </p:sp>
      <p:sp>
        <p:nvSpPr>
          <p:cNvPr id="28" name="Freeform 28"/>
          <p:cNvSpPr/>
          <p:nvPr/>
        </p:nvSpPr>
        <p:spPr>
          <a:xfrm>
            <a:off x="1014405" y="9701218"/>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a:solidFill>
                  <a:srgbClr val="2D936B"/>
                </a:solidFill>
                <a:latin typeface="Trebuchet MS"/>
                <a:ea typeface="Trebuchet MS"/>
                <a:cs typeface="Trebuchet MS"/>
                <a:sym typeface="Trebuchet MS"/>
              </a:rPr>
              <a:t>1</a:t>
            </a:r>
          </a:p>
        </p:txBody>
      </p:sp>
      <p:sp>
        <p:nvSpPr>
          <p:cNvPr id="30" name="TextBox 30"/>
          <p:cNvSpPr txBox="1"/>
          <p:nvPr/>
        </p:nvSpPr>
        <p:spPr>
          <a:xfrm>
            <a:off x="3923259" y="5016952"/>
            <a:ext cx="12733026" cy="2817055"/>
          </a:xfrm>
          <a:prstGeom prst="rect">
            <a:avLst/>
          </a:prstGeom>
        </p:spPr>
        <p:txBody>
          <a:bodyPr lIns="0" tIns="0" rIns="0" bIns="0" rtlCol="0" anchor="t">
            <a:spAutoFit/>
          </a:bodyPr>
          <a:lstStyle/>
          <a:p>
            <a:pPr algn="l">
              <a:lnSpc>
                <a:spcPts val="4320"/>
              </a:lnSpc>
            </a:pPr>
            <a:r>
              <a:rPr lang="en-US" sz="3600" spc="33" dirty="0">
                <a:solidFill>
                  <a:srgbClr val="000000"/>
                </a:solidFill>
                <a:latin typeface="TT Rounds Condensed"/>
                <a:ea typeface="TT Rounds Condensed"/>
                <a:cs typeface="TT Rounds Condensed"/>
                <a:sym typeface="TT Rounds Condensed"/>
              </a:rPr>
              <a:t>STUDENT NAME:</a:t>
            </a:r>
            <a:r>
              <a:rPr lang="en-IN" sz="3600" spc="33" dirty="0">
                <a:solidFill>
                  <a:srgbClr val="000000"/>
                </a:solidFill>
                <a:latin typeface="TT Rounds Condensed"/>
                <a:ea typeface="TT Rounds Condensed"/>
                <a:cs typeface="TT Rounds Condensed"/>
                <a:sym typeface="TT Rounds Condensed"/>
              </a:rPr>
              <a:t> </a:t>
            </a:r>
            <a:r>
              <a:rPr lang="en-IN" sz="3600" spc="33" dirty="0" err="1">
                <a:solidFill>
                  <a:srgbClr val="000000"/>
                </a:solidFill>
                <a:latin typeface="TT Rounds Condensed"/>
                <a:ea typeface="TT Rounds Condensed"/>
                <a:cs typeface="TT Rounds Condensed"/>
                <a:sym typeface="TT Rounds Condensed"/>
              </a:rPr>
              <a:t>Rihana</a:t>
            </a:r>
            <a:r>
              <a:rPr lang="en-IN" sz="3600" spc="33" dirty="0">
                <a:solidFill>
                  <a:srgbClr val="000000"/>
                </a:solidFill>
                <a:latin typeface="TT Rounds Condensed"/>
                <a:ea typeface="TT Rounds Condensed"/>
                <a:cs typeface="TT Rounds Condensed"/>
                <a:sym typeface="TT Rounds Condensed"/>
              </a:rPr>
              <a:t> </a:t>
            </a:r>
            <a:r>
              <a:rPr lang="en-IN" sz="3600" spc="33" dirty="0" err="1">
                <a:solidFill>
                  <a:srgbClr val="000000"/>
                </a:solidFill>
                <a:latin typeface="TT Rounds Condensed"/>
                <a:ea typeface="TT Rounds Condensed"/>
                <a:cs typeface="TT Rounds Condensed"/>
                <a:sym typeface="TT Rounds Condensed"/>
              </a:rPr>
              <a:t>Fathima.H</a:t>
            </a:r>
            <a:r>
              <a:rPr lang="en-IN" sz="3600" spc="33" dirty="0">
                <a:solidFill>
                  <a:srgbClr val="000000"/>
                </a:solidFill>
                <a:latin typeface="TT Rounds Condensed"/>
                <a:ea typeface="TT Rounds Condensed"/>
                <a:cs typeface="TT Rounds Condensed"/>
                <a:sym typeface="TT Rounds Condensed"/>
              </a:rPr>
              <a:t> </a:t>
            </a:r>
            <a:endParaRPr lang="en-US" sz="3600" spc="33" dirty="0">
              <a:solidFill>
                <a:srgbClr val="000000"/>
              </a:solidFill>
              <a:latin typeface="TT Rounds Condensed"/>
              <a:ea typeface="TT Rounds Condensed"/>
              <a:cs typeface="TT Rounds Condensed"/>
              <a:sym typeface="TT Rounds Condensed"/>
            </a:endParaRPr>
          </a:p>
          <a:p>
            <a:pPr algn="l">
              <a:lnSpc>
                <a:spcPts val="4320"/>
              </a:lnSpc>
            </a:pPr>
            <a:r>
              <a:rPr lang="en-US" sz="3600" spc="33" dirty="0">
                <a:solidFill>
                  <a:srgbClr val="000000"/>
                </a:solidFill>
                <a:latin typeface="TT Rounds Condensed"/>
                <a:ea typeface="TT Rounds Condensed"/>
                <a:cs typeface="TT Rounds Condensed"/>
                <a:sym typeface="TT Rounds Condensed"/>
              </a:rPr>
              <a:t>REGISTER NO:</a:t>
            </a:r>
            <a:r>
              <a:rPr lang="en-IN" sz="3600" spc="33" dirty="0">
                <a:solidFill>
                  <a:srgbClr val="000000"/>
                </a:solidFill>
                <a:latin typeface="TT Rounds Condensed"/>
                <a:ea typeface="TT Rounds Condensed"/>
                <a:cs typeface="TT Rounds Condensed"/>
                <a:sym typeface="TT Rounds Condensed"/>
              </a:rPr>
              <a:t> asunm161312203373</a:t>
            </a:r>
            <a:endParaRPr lang="en-US" sz="3600" spc="33" dirty="0">
              <a:solidFill>
                <a:srgbClr val="000000"/>
              </a:solidFill>
              <a:latin typeface="TT Rounds Condensed"/>
              <a:ea typeface="TT Rounds Condensed"/>
              <a:cs typeface="TT Rounds Condensed"/>
              <a:sym typeface="TT Rounds Condensed"/>
            </a:endParaRPr>
          </a:p>
          <a:p>
            <a:pPr algn="l">
              <a:lnSpc>
                <a:spcPts val="4320"/>
              </a:lnSpc>
            </a:pPr>
            <a:r>
              <a:rPr lang="en-US" sz="3600" spc="33" dirty="0">
                <a:solidFill>
                  <a:srgbClr val="000000"/>
                </a:solidFill>
                <a:latin typeface="TT Rounds Condensed"/>
                <a:ea typeface="TT Rounds Condensed"/>
                <a:cs typeface="TT Rounds Condensed"/>
                <a:sym typeface="TT Rounds Condensed"/>
              </a:rPr>
              <a:t>DEPARTMENT:</a:t>
            </a:r>
          </a:p>
          <a:p>
            <a:pPr algn="l">
              <a:lnSpc>
                <a:spcPts val="4320"/>
              </a:lnSpc>
            </a:pPr>
            <a:r>
              <a:rPr lang="en-US" sz="3600" spc="33" dirty="0">
                <a:solidFill>
                  <a:srgbClr val="000000"/>
                </a:solidFill>
                <a:latin typeface="TT Rounds Condensed"/>
                <a:ea typeface="TT Rounds Condensed"/>
                <a:cs typeface="TT Rounds Condensed"/>
                <a:sym typeface="TT Rounds Condensed"/>
              </a:rPr>
              <a:t>COLLEGE</a:t>
            </a:r>
          </a:p>
          <a:p>
            <a:pPr algn="l">
              <a:lnSpc>
                <a:spcPts val="4320"/>
              </a:lnSpc>
            </a:pPr>
            <a:r>
              <a:rPr lang="en-US" sz="3600" spc="33" dirty="0">
                <a:solidFill>
                  <a:srgbClr val="000000"/>
                </a:solidFill>
                <a:latin typeface="TT Rounds Condensed"/>
                <a:ea typeface="TT Rounds Condensed"/>
                <a:cs typeface="TT Rounds Condensed"/>
                <a:sym typeface="TT Rounds Condensed"/>
              </a:rPr>
              <a:t>           </a:t>
            </a:r>
          </a:p>
        </p:txBody>
      </p:sp>
      <p:sp>
        <p:nvSpPr>
          <p:cNvPr id="33" name="TextBox 33"/>
          <p:cNvSpPr txBox="1"/>
          <p:nvPr/>
        </p:nvSpPr>
        <p:spPr>
          <a:xfrm>
            <a:off x="7292340" y="6169945"/>
            <a:ext cx="4046212" cy="428625"/>
          </a:xfrm>
          <a:prstGeom prst="rect">
            <a:avLst/>
          </a:prstGeom>
        </p:spPr>
        <p:txBody>
          <a:bodyPr lIns="0" tIns="0" rIns="0" bIns="0" rtlCol="0" anchor="t">
            <a:spAutoFit/>
          </a:bodyPr>
          <a:lstStyle/>
          <a:p>
            <a:pPr algn="l">
              <a:lnSpc>
                <a:spcPts val="3240"/>
              </a:lnSpc>
            </a:pPr>
            <a:r>
              <a:rPr lang="en-US" sz="2700" spc="-30">
                <a:solidFill>
                  <a:srgbClr val="000000"/>
                </a:solidFill>
                <a:latin typeface="Arimo Bold"/>
                <a:ea typeface="Arimo Bold"/>
                <a:cs typeface="Arimo Bold"/>
                <a:sym typeface="Arimo Bold"/>
              </a:rPr>
              <a:t>B.com(General)</a:t>
            </a:r>
          </a:p>
        </p:txBody>
      </p:sp>
      <p:sp>
        <p:nvSpPr>
          <p:cNvPr id="34" name="TextBox 34"/>
          <p:cNvSpPr txBox="1"/>
          <p:nvPr/>
        </p:nvSpPr>
        <p:spPr>
          <a:xfrm>
            <a:off x="7309920" y="6766358"/>
            <a:ext cx="10104120" cy="481599"/>
          </a:xfrm>
          <a:prstGeom prst="rect">
            <a:avLst/>
          </a:prstGeom>
        </p:spPr>
        <p:txBody>
          <a:bodyPr lIns="0" tIns="0" rIns="0" bIns="0" rtlCol="0" anchor="t">
            <a:spAutoFit/>
          </a:bodyPr>
          <a:lstStyle/>
          <a:p>
            <a:pPr algn="l">
              <a:lnSpc>
                <a:spcPts val="3240"/>
              </a:lnSpc>
            </a:pPr>
            <a:r>
              <a:rPr lang="en-US" sz="2700" spc="-30">
                <a:solidFill>
                  <a:srgbClr val="000000"/>
                </a:solidFill>
                <a:latin typeface="Arimo Bold"/>
                <a:ea typeface="Arimo Bold"/>
                <a:cs typeface="Arimo Bold"/>
                <a:sym typeface="Arimo Bold"/>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7311794" y="2049855"/>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31" y="8843968"/>
            <a:ext cx="271468" cy="271468"/>
            <a:chOff x="0" y="0"/>
            <a:chExt cx="361958" cy="361958"/>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8" y="9701218"/>
            <a:ext cx="114292" cy="266697"/>
          </a:xfrm>
          <a:custGeom>
            <a:avLst/>
            <a:gdLst/>
            <a:ahLst/>
            <a:cxnLst/>
            <a:rect l="l" t="t" r="r" b="b"/>
            <a:pathLst>
              <a:path w="114292" h="266697">
                <a:moveTo>
                  <a:pt x="0" y="0"/>
                </a:moveTo>
                <a:lnTo>
                  <a:pt x="114293" y="0"/>
                </a:lnTo>
                <a:lnTo>
                  <a:pt x="114293" y="266697"/>
                </a:lnTo>
                <a:lnTo>
                  <a:pt x="0" y="266697"/>
                </a:lnTo>
                <a:lnTo>
                  <a:pt x="0" y="0"/>
                </a:lnTo>
                <a:close/>
              </a:path>
            </a:pathLst>
          </a:custGeom>
          <a:blipFill>
            <a:blip r:embed="rId2"/>
            <a:stretch>
              <a:fillRect l="-66673" r="-66673"/>
            </a:stretch>
          </a:blipFill>
        </p:spPr>
      </p:sp>
      <p:sp>
        <p:nvSpPr>
          <p:cNvPr id="25" name="TextBox 25"/>
          <p:cNvSpPr txBox="1"/>
          <p:nvPr/>
        </p:nvSpPr>
        <p:spPr>
          <a:xfrm>
            <a:off x="16915827" y="9707469"/>
            <a:ext cx="342900" cy="290188"/>
          </a:xfrm>
          <a:prstGeom prst="rect">
            <a:avLst/>
          </a:prstGeom>
        </p:spPr>
        <p:txBody>
          <a:bodyPr lIns="0" tIns="0" rIns="0" bIns="0" rtlCol="0" anchor="t">
            <a:spAutoFit/>
          </a:bodyPr>
          <a:lstStyle/>
          <a:p>
            <a:pPr algn="l">
              <a:lnSpc>
                <a:spcPts val="1980"/>
              </a:lnSpc>
            </a:pPr>
            <a:r>
              <a:rPr lang="en-US" sz="1650">
                <a:solidFill>
                  <a:srgbClr val="2D936B"/>
                </a:solidFill>
                <a:latin typeface="Trebuchet MS"/>
                <a:ea typeface="Trebuchet MS"/>
                <a:cs typeface="Trebuchet MS"/>
                <a:sym typeface="Trebuchet MS"/>
              </a:rPr>
              <a:t>10</a:t>
            </a:r>
          </a:p>
        </p:txBody>
      </p:sp>
      <p:sp>
        <p:nvSpPr>
          <p:cNvPr id="26" name="TextBox 26"/>
          <p:cNvSpPr txBox="1"/>
          <p:nvPr/>
        </p:nvSpPr>
        <p:spPr>
          <a:xfrm>
            <a:off x="1109652" y="431008"/>
            <a:ext cx="4955850" cy="1142994"/>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MODELLING</a:t>
            </a:r>
          </a:p>
        </p:txBody>
      </p:sp>
      <p:sp>
        <p:nvSpPr>
          <p:cNvPr id="27" name="TextBox 27"/>
          <p:cNvSpPr txBox="1"/>
          <p:nvPr/>
        </p:nvSpPr>
        <p:spPr>
          <a:xfrm>
            <a:off x="1920232" y="2093595"/>
            <a:ext cx="8846812" cy="466725"/>
          </a:xfrm>
          <a:prstGeom prst="rect">
            <a:avLst/>
          </a:prstGeom>
        </p:spPr>
        <p:txBody>
          <a:bodyPr lIns="0" tIns="0" rIns="0" bIns="0" rtlCol="0" anchor="t">
            <a:spAutoFit/>
          </a:bodyPr>
          <a:lstStyle/>
          <a:p>
            <a:pPr algn="l">
              <a:lnSpc>
                <a:spcPts val="3600"/>
              </a:lnSpc>
            </a:pPr>
            <a:r>
              <a:rPr lang="en-US" sz="3000" spc="-65">
                <a:solidFill>
                  <a:srgbClr val="000000"/>
                </a:solidFill>
                <a:latin typeface="Yeseva One"/>
                <a:ea typeface="Yeseva One"/>
                <a:cs typeface="Yeseva One"/>
                <a:sym typeface="Yeseva One"/>
              </a:rPr>
              <a:t>DATA COLLECTION :                                                                                        </a:t>
            </a:r>
          </a:p>
        </p:txBody>
      </p:sp>
      <p:sp>
        <p:nvSpPr>
          <p:cNvPr id="28" name="TextBox 28"/>
          <p:cNvSpPr txBox="1"/>
          <p:nvPr/>
        </p:nvSpPr>
        <p:spPr>
          <a:xfrm>
            <a:off x="2719238" y="2693753"/>
            <a:ext cx="6460808" cy="1838325"/>
          </a:xfrm>
          <a:prstGeom prst="rect">
            <a:avLst/>
          </a:prstGeom>
        </p:spPr>
        <p:txBody>
          <a:bodyPr lIns="0" tIns="0" rIns="0" bIns="0" rtlCol="0" anchor="t">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Department                                                  </a:t>
            </a:r>
          </a:p>
          <a:p>
            <a:pPr algn="l">
              <a:lnSpc>
                <a:spcPts val="3600"/>
              </a:lnSpc>
            </a:pPr>
            <a:r>
              <a:rPr lang="en-US" sz="3000" spc="-18">
                <a:solidFill>
                  <a:srgbClr val="000000"/>
                </a:solidFill>
                <a:latin typeface="TT Rounds Condensed"/>
                <a:ea typeface="TT Rounds Condensed"/>
                <a:cs typeface="TT Rounds Condensed"/>
                <a:sym typeface="TT Rounds Condensed"/>
              </a:rPr>
              <a:t>2) Division                                                          </a:t>
            </a:r>
          </a:p>
          <a:p>
            <a:pPr algn="l">
              <a:lnSpc>
                <a:spcPts val="3600"/>
              </a:lnSpc>
            </a:pPr>
            <a:r>
              <a:rPr lang="en-US" sz="3000" spc="-18">
                <a:solidFill>
                  <a:srgbClr val="000000"/>
                </a:solidFill>
                <a:latin typeface="TT Rounds Condensed"/>
                <a:ea typeface="TT Rounds Condensed"/>
                <a:cs typeface="TT Rounds Condensed"/>
                <a:sym typeface="TT Rounds Condensed"/>
              </a:rPr>
              <a:t>3) Job Function                                                  </a:t>
            </a:r>
          </a:p>
          <a:p>
            <a:pPr algn="l">
              <a:lnSpc>
                <a:spcPts val="3600"/>
              </a:lnSpc>
            </a:pPr>
            <a:r>
              <a:rPr lang="en-US" sz="3000" spc="-18">
                <a:solidFill>
                  <a:srgbClr val="000000"/>
                </a:solidFill>
                <a:latin typeface="TT Rounds Condensed"/>
                <a:ea typeface="TT Rounds Condensed"/>
                <a:cs typeface="TT Rounds Condensed"/>
                <a:sym typeface="TT Rounds Condensed"/>
              </a:rPr>
              <a:t>4) Employee Classification</a:t>
            </a:r>
          </a:p>
        </p:txBody>
      </p:sp>
      <p:sp>
        <p:nvSpPr>
          <p:cNvPr id="29" name="TextBox 29"/>
          <p:cNvSpPr txBox="1"/>
          <p:nvPr/>
        </p:nvSpPr>
        <p:spPr>
          <a:xfrm>
            <a:off x="1920232" y="4831938"/>
            <a:ext cx="3703312" cy="466725"/>
          </a:xfrm>
          <a:prstGeom prst="rect">
            <a:avLst/>
          </a:prstGeom>
        </p:spPr>
        <p:txBody>
          <a:bodyPr lIns="0" tIns="0" rIns="0" bIns="0" rtlCol="0" anchor="t">
            <a:spAutoFit/>
          </a:bodyPr>
          <a:lstStyle/>
          <a:p>
            <a:pPr algn="l">
              <a:lnSpc>
                <a:spcPts val="3600"/>
              </a:lnSpc>
            </a:pPr>
            <a:r>
              <a:rPr lang="en-US" sz="3000" spc="-65">
                <a:solidFill>
                  <a:srgbClr val="000000"/>
                </a:solidFill>
                <a:latin typeface="Yeseva One"/>
                <a:ea typeface="Yeseva One"/>
                <a:cs typeface="Yeseva One"/>
                <a:sym typeface="Yeseva One"/>
              </a:rPr>
              <a:t> DATA CLEANING :  </a:t>
            </a:r>
          </a:p>
        </p:txBody>
      </p:sp>
      <p:sp>
        <p:nvSpPr>
          <p:cNvPr id="30" name="TextBox 30"/>
          <p:cNvSpPr txBox="1"/>
          <p:nvPr/>
        </p:nvSpPr>
        <p:spPr>
          <a:xfrm>
            <a:off x="2719238" y="5585130"/>
            <a:ext cx="3474726" cy="979916"/>
          </a:xfrm>
          <a:prstGeom prst="rect">
            <a:avLst/>
          </a:prstGeom>
        </p:spPr>
        <p:txBody>
          <a:bodyPr lIns="0" tIns="0" rIns="0" bIns="0" rtlCol="0" anchor="t">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Start date                     2). End date</a:t>
            </a:r>
          </a:p>
        </p:txBody>
      </p:sp>
      <p:sp>
        <p:nvSpPr>
          <p:cNvPr id="31" name="TextBox 31"/>
          <p:cNvSpPr txBox="1"/>
          <p:nvPr/>
        </p:nvSpPr>
        <p:spPr>
          <a:xfrm>
            <a:off x="1924628" y="6799973"/>
            <a:ext cx="5074912" cy="466725"/>
          </a:xfrm>
          <a:prstGeom prst="rect">
            <a:avLst/>
          </a:prstGeom>
        </p:spPr>
        <p:txBody>
          <a:bodyPr lIns="0" tIns="0" rIns="0" bIns="0" rtlCol="0" anchor="t">
            <a:spAutoFit/>
          </a:bodyPr>
          <a:lstStyle/>
          <a:p>
            <a:pPr algn="l">
              <a:lnSpc>
                <a:spcPts val="3600"/>
              </a:lnSpc>
            </a:pPr>
            <a:r>
              <a:rPr lang="en-US" sz="3000" spc="-65">
                <a:solidFill>
                  <a:srgbClr val="000000"/>
                </a:solidFill>
                <a:latin typeface="Yeseva One"/>
                <a:ea typeface="Yeseva One"/>
                <a:cs typeface="Yeseva One"/>
                <a:sym typeface="Yeseva One"/>
              </a:rPr>
              <a:t>PERFORMANCE LEVEL : </a:t>
            </a:r>
          </a:p>
        </p:txBody>
      </p:sp>
      <p:sp>
        <p:nvSpPr>
          <p:cNvPr id="32" name="TextBox 32"/>
          <p:cNvSpPr txBox="1"/>
          <p:nvPr/>
        </p:nvSpPr>
        <p:spPr>
          <a:xfrm>
            <a:off x="2719238" y="7536043"/>
            <a:ext cx="3822021" cy="1838325"/>
          </a:xfrm>
          <a:prstGeom prst="rect">
            <a:avLst/>
          </a:prstGeom>
        </p:spPr>
        <p:txBody>
          <a:bodyPr lIns="0" tIns="0" rIns="0" bIns="0" rtlCol="0" anchor="t">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Very high                        </a:t>
            </a:r>
          </a:p>
          <a:p>
            <a:pPr algn="l">
              <a:lnSpc>
                <a:spcPts val="3600"/>
              </a:lnSpc>
            </a:pPr>
            <a:r>
              <a:rPr lang="en-US" sz="3000" spc="-18">
                <a:solidFill>
                  <a:srgbClr val="000000"/>
                </a:solidFill>
                <a:latin typeface="TT Rounds Condensed"/>
                <a:ea typeface="TT Rounds Condensed"/>
                <a:cs typeface="TT Rounds Condensed"/>
                <a:sym typeface="TT Rounds Condensed"/>
              </a:rPr>
              <a:t>2)  High                               </a:t>
            </a:r>
          </a:p>
          <a:p>
            <a:pPr algn="l">
              <a:lnSpc>
                <a:spcPts val="3600"/>
              </a:lnSpc>
            </a:pPr>
            <a:r>
              <a:rPr lang="en-US" sz="3000" spc="-18">
                <a:solidFill>
                  <a:srgbClr val="000000"/>
                </a:solidFill>
                <a:latin typeface="TT Rounds Condensed"/>
                <a:ea typeface="TT Rounds Condensed"/>
                <a:cs typeface="TT Rounds Condensed"/>
                <a:sym typeface="TT Rounds Condensed"/>
              </a:rPr>
              <a:t>3) Medium                           </a:t>
            </a:r>
          </a:p>
          <a:p>
            <a:pPr algn="l">
              <a:lnSpc>
                <a:spcPts val="3600"/>
              </a:lnSpc>
            </a:pPr>
            <a:r>
              <a:rPr lang="en-US" sz="3000" spc="-18">
                <a:solidFill>
                  <a:srgbClr val="000000"/>
                </a:solidFill>
                <a:latin typeface="TT Rounds Condensed"/>
                <a:ea typeface="TT Rounds Condensed"/>
                <a:cs typeface="TT Rounds Condensed"/>
                <a:sym typeface="TT Rounds Condensed"/>
              </a:rPr>
              <a:t>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31" y="8043855"/>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31" y="8843968"/>
            <a:ext cx="271468" cy="271468"/>
            <a:chOff x="0" y="0"/>
            <a:chExt cx="361958" cy="361958"/>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2500318" y="9701218"/>
            <a:ext cx="114292" cy="266697"/>
          </a:xfrm>
          <a:custGeom>
            <a:avLst/>
            <a:gdLst/>
            <a:ahLst/>
            <a:cxnLst/>
            <a:rect l="l" t="t" r="r" b="b"/>
            <a:pathLst>
              <a:path w="114292" h="266697">
                <a:moveTo>
                  <a:pt x="0" y="0"/>
                </a:moveTo>
                <a:lnTo>
                  <a:pt x="114293" y="0"/>
                </a:lnTo>
                <a:lnTo>
                  <a:pt x="114293" y="266697"/>
                </a:lnTo>
                <a:lnTo>
                  <a:pt x="0" y="266697"/>
                </a:lnTo>
                <a:lnTo>
                  <a:pt x="0" y="0"/>
                </a:lnTo>
                <a:close/>
              </a:path>
            </a:pathLst>
          </a:custGeom>
          <a:blipFill>
            <a:blip r:embed="rId2"/>
            <a:stretch>
              <a:fillRect l="-66673" r="-66673"/>
            </a:stretch>
          </a:blipFill>
        </p:spPr>
      </p:sp>
      <p:sp>
        <p:nvSpPr>
          <p:cNvPr id="27" name="TextBox 27"/>
          <p:cNvSpPr txBox="1"/>
          <p:nvPr/>
        </p:nvSpPr>
        <p:spPr>
          <a:xfrm>
            <a:off x="1795983" y="461962"/>
            <a:ext cx="4628992"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id="28" name="TextBox 28"/>
          <p:cNvSpPr txBox="1"/>
          <p:nvPr/>
        </p:nvSpPr>
        <p:spPr>
          <a:xfrm>
            <a:off x="16915827" y="9707469"/>
            <a:ext cx="342900" cy="290188"/>
          </a:xfrm>
          <a:prstGeom prst="rect">
            <a:avLst/>
          </a:prstGeom>
        </p:spPr>
        <p:txBody>
          <a:bodyPr lIns="0" tIns="0" rIns="0" bIns="0" rtlCol="0" anchor="t">
            <a:spAutoFit/>
          </a:bodyPr>
          <a:lstStyle/>
          <a:p>
            <a:pPr algn="l">
              <a:lnSpc>
                <a:spcPts val="1980"/>
              </a:lnSpc>
            </a:pPr>
            <a:r>
              <a:rPr lang="en-US" sz="1650">
                <a:solidFill>
                  <a:srgbClr val="2D936B"/>
                </a:solidFill>
                <a:latin typeface="Trebuchet MS"/>
                <a:ea typeface="Trebuchet MS"/>
                <a:cs typeface="Trebuchet MS"/>
                <a:sym typeface="Trebuchet MS"/>
              </a:rPr>
              <a:t>11</a:t>
            </a:r>
          </a:p>
        </p:txBody>
      </p:sp>
      <p:pic>
        <p:nvPicPr>
          <p:cNvPr id="29" name="Picture 29"/>
          <p:cNvPicPr>
            <a:picLocks noChangeAspect="1"/>
          </p:cNvPicPr>
          <p:nvPr/>
        </p:nvPicPr>
        <p:blipFill>
          <a:blip r:embed="rId3"/>
          <a:stretch>
            <a:fillRect/>
          </a:stretch>
        </p:blipFill>
        <p:spPr>
          <a:xfrm>
            <a:off x="707998" y="598886"/>
            <a:ext cx="13055822" cy="94688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3825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id="23" name="TextBox 23"/>
          <p:cNvSpPr txBox="1"/>
          <p:nvPr/>
        </p:nvSpPr>
        <p:spPr>
          <a:xfrm>
            <a:off x="1691646" y="2426970"/>
            <a:ext cx="11018526" cy="3944085"/>
          </a:xfrm>
          <a:prstGeom prst="rect">
            <a:avLst/>
          </a:prstGeom>
        </p:spPr>
        <p:txBody>
          <a:bodyPr lIns="0" tIns="0" rIns="0" bIns="0" rtlCol="0" anchor="t">
            <a:spAutoFit/>
          </a:bodyPr>
          <a:lstStyle/>
          <a:p>
            <a:pPr algn="l">
              <a:lnSpc>
                <a:spcPts val="5040"/>
              </a:lnSpc>
            </a:pPr>
            <a:r>
              <a:rPr lang="en-US" sz="4200">
                <a:solidFill>
                  <a:srgbClr val="000000"/>
                </a:solidFill>
                <a:latin typeface="Arimo"/>
                <a:ea typeface="Arimo"/>
                <a:cs typeface="Arimo"/>
                <a:sym typeface="Arimo"/>
              </a:rPr>
              <a:t>In summary, a comprehensive conclusion for a data analysis in a research study involves a strategic synthesis of key finding of the performance level of an each employee specifically and their implications,  contribution to the organisation as a brief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7992" cy="10287000"/>
            <a:chOff x="0" y="0"/>
            <a:chExt cx="2438399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9" y="0"/>
            <a:ext cx="7129462" cy="10294834"/>
          </a:xfrm>
          <a:custGeom>
            <a:avLst/>
            <a:gdLst/>
            <a:ahLst/>
            <a:cxnLst/>
            <a:rect l="l" t="t" r="r" b="b"/>
            <a:pathLst>
              <a:path w="7129462" h="10294834">
                <a:moveTo>
                  <a:pt x="0" y="0"/>
                </a:moveTo>
                <a:lnTo>
                  <a:pt x="7129462" y="0"/>
                </a:lnTo>
                <a:lnTo>
                  <a:pt x="7129462" y="10294834"/>
                </a:lnTo>
                <a:lnTo>
                  <a:pt x="0" y="102948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44"/>
            <a:ext cx="671505" cy="4271955"/>
            <a:chOff x="0" y="0"/>
            <a:chExt cx="895340" cy="569594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7" name="Group 7"/>
          <p:cNvGrpSpPr/>
          <p:nvPr/>
        </p:nvGrpSpPr>
        <p:grpSpPr>
          <a:xfrm>
            <a:off x="14030331" y="8043855"/>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4030331" y="8843968"/>
            <a:ext cx="271468" cy="271468"/>
            <a:chOff x="0" y="0"/>
            <a:chExt cx="361958" cy="361958"/>
          </a:xfrm>
        </p:grpSpPr>
        <p:sp>
          <p:nvSpPr>
            <p:cNvPr id="10" name="Freeform 10"/>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1" name="TextBox 11"/>
          <p:cNvSpPr txBox="1"/>
          <p:nvPr/>
        </p:nvSpPr>
        <p:spPr>
          <a:xfrm>
            <a:off x="1109652" y="1251419"/>
            <a:ext cx="5864544" cy="1010287"/>
          </a:xfrm>
          <a:prstGeom prst="rect">
            <a:avLst/>
          </a:prstGeom>
        </p:spPr>
        <p:txBody>
          <a:bodyPr lIns="0" tIns="0" rIns="0" bIns="0" rtlCol="0" anchor="t">
            <a:spAutoFit/>
          </a:bodyPr>
          <a:lstStyle/>
          <a:p>
            <a:pPr algn="l">
              <a:lnSpc>
                <a:spcPts val="7650"/>
              </a:lnSpc>
            </a:pPr>
            <a:r>
              <a:rPr lang="en-US" sz="6375">
                <a:solidFill>
                  <a:srgbClr val="000000"/>
                </a:solidFill>
                <a:latin typeface="Trebuchet MS Bold"/>
                <a:ea typeface="Trebuchet MS Bold"/>
                <a:cs typeface="Trebuchet MS Bold"/>
                <a:sym typeface="Trebuchet MS Bold"/>
              </a:rPr>
              <a:t>PROJECT TITLE</a:t>
            </a:r>
          </a:p>
        </p:txBody>
      </p:sp>
      <p:sp>
        <p:nvSpPr>
          <p:cNvPr id="12" name="Freeform 12"/>
          <p:cNvSpPr/>
          <p:nvPr/>
        </p:nvSpPr>
        <p:spPr>
          <a:xfrm>
            <a:off x="1014405" y="9701218"/>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3" name="Freeform 13"/>
          <p:cNvSpPr/>
          <p:nvPr/>
        </p:nvSpPr>
        <p:spPr>
          <a:xfrm>
            <a:off x="700094" y="9615493"/>
            <a:ext cx="5557830" cy="442918"/>
          </a:xfrm>
          <a:custGeom>
            <a:avLst/>
            <a:gdLst/>
            <a:ahLst/>
            <a:cxnLst/>
            <a:rect l="l" t="t" r="r" b="b"/>
            <a:pathLst>
              <a:path w="5557830" h="442918">
                <a:moveTo>
                  <a:pt x="0" y="0"/>
                </a:moveTo>
                <a:lnTo>
                  <a:pt x="5557829" y="0"/>
                </a:lnTo>
                <a:lnTo>
                  <a:pt x="5557829" y="442919"/>
                </a:lnTo>
                <a:lnTo>
                  <a:pt x="0" y="442919"/>
                </a:lnTo>
                <a:lnTo>
                  <a:pt x="0" y="0"/>
                </a:lnTo>
                <a:close/>
              </a:path>
            </a:pathLst>
          </a:custGeom>
          <a:blipFill>
            <a:blip r:embed="rId5"/>
            <a:stretch>
              <a:fillRect t="-123" b="-123"/>
            </a:stretch>
          </a:blipFill>
        </p:spPr>
      </p:sp>
      <p:sp>
        <p:nvSpPr>
          <p:cNvPr id="14" name="TextBox 14"/>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a:solidFill>
                  <a:srgbClr val="2D936B"/>
                </a:solidFill>
                <a:latin typeface="Trebuchet MS"/>
                <a:ea typeface="Trebuchet MS"/>
                <a:cs typeface="Trebuchet MS"/>
                <a:sym typeface="Trebuchet MS"/>
              </a:rPr>
              <a:t>2</a:t>
            </a:r>
          </a:p>
        </p:txBody>
      </p:sp>
      <p:sp>
        <p:nvSpPr>
          <p:cNvPr id="15" name="TextBox 15"/>
          <p:cNvSpPr txBox="1"/>
          <p:nvPr/>
        </p:nvSpPr>
        <p:spPr>
          <a:xfrm>
            <a:off x="1917722" y="3097275"/>
            <a:ext cx="12706970" cy="2211739"/>
          </a:xfrm>
          <a:prstGeom prst="rect">
            <a:avLst/>
          </a:prstGeom>
        </p:spPr>
        <p:txBody>
          <a:bodyPr lIns="0" tIns="0" rIns="0" bIns="0" rtlCol="0" anchor="t">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293" y="42862"/>
            <a:ext cx="18722560" cy="10287000"/>
            <a:chOff x="0" y="0"/>
            <a:chExt cx="24963414"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9" y="0"/>
            <a:ext cx="7129462" cy="10294834"/>
          </a:xfrm>
          <a:custGeom>
            <a:avLst/>
            <a:gdLst/>
            <a:ahLst/>
            <a:cxnLst/>
            <a:rect l="l" t="t" r="r" b="b"/>
            <a:pathLst>
              <a:path w="7129462" h="10294834">
                <a:moveTo>
                  <a:pt x="0" y="0"/>
                </a:moveTo>
                <a:lnTo>
                  <a:pt x="7129462" y="0"/>
                </a:lnTo>
                <a:lnTo>
                  <a:pt x="7129462" y="10294834"/>
                </a:lnTo>
                <a:lnTo>
                  <a:pt x="0" y="102948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44"/>
            <a:ext cx="671505" cy="4271955"/>
            <a:chOff x="0" y="0"/>
            <a:chExt cx="895340" cy="569594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020"/>
              </a:srgbClr>
            </a:solidFill>
          </p:spPr>
        </p:sp>
      </p:grpSp>
      <p:sp>
        <p:nvSpPr>
          <p:cNvPr id="7" name="TextBox 7"/>
          <p:cNvSpPr txBox="1"/>
          <p:nvPr/>
        </p:nvSpPr>
        <p:spPr>
          <a:xfrm>
            <a:off x="1128718" y="9719529"/>
            <a:ext cx="2660342" cy="259081"/>
          </a:xfrm>
          <a:prstGeom prst="rect">
            <a:avLst/>
          </a:prstGeom>
        </p:spPr>
        <p:txBody>
          <a:bodyPr lIns="0" tIns="0" rIns="0" bIns="0" rtlCol="0" anchor="t">
            <a:spAutoFit/>
          </a:bodyPr>
          <a:lstStyle/>
          <a:p>
            <a:pPr algn="l">
              <a:lnSpc>
                <a:spcPts val="1912"/>
              </a:lnSpc>
            </a:pPr>
            <a:r>
              <a:rPr lang="en-US" sz="1650">
                <a:solidFill>
                  <a:srgbClr val="2D83C3"/>
                </a:solidFill>
                <a:latin typeface="Trebuchet MS"/>
                <a:ea typeface="Trebuchet MS"/>
                <a:cs typeface="Trebuchet MS"/>
                <a:sym typeface="Trebuchet MS"/>
              </a:rPr>
              <a:t>3/21/2024  </a:t>
            </a:r>
            <a:r>
              <a:rPr lang="en-US" sz="165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0" y="671505"/>
            <a:ext cx="542917" cy="542918"/>
            <a:chOff x="0" y="0"/>
            <a:chExt cx="723890" cy="72389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6" y="8415343"/>
            <a:ext cx="971542" cy="971542"/>
          </a:xfrm>
          <a:custGeom>
            <a:avLst/>
            <a:gdLst/>
            <a:ahLst/>
            <a:cxnLst/>
            <a:rect l="l" t="t" r="r" b="b"/>
            <a:pathLst>
              <a:path w="971542" h="971542">
                <a:moveTo>
                  <a:pt x="0" y="0"/>
                </a:moveTo>
                <a:lnTo>
                  <a:pt x="971542" y="0"/>
                </a:lnTo>
                <a:lnTo>
                  <a:pt x="971542" y="971543"/>
                </a:lnTo>
                <a:lnTo>
                  <a:pt x="0" y="9715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42"/>
            <a:ext cx="371467" cy="371467"/>
          </a:xfrm>
          <a:custGeom>
            <a:avLst/>
            <a:gdLst/>
            <a:ahLst/>
            <a:cxnLst/>
            <a:rect l="l" t="t" r="r" b="b"/>
            <a:pathLst>
              <a:path w="371467" h="371467">
                <a:moveTo>
                  <a:pt x="0" y="0"/>
                </a:moveTo>
                <a:lnTo>
                  <a:pt x="371467" y="0"/>
                </a:lnTo>
                <a:lnTo>
                  <a:pt x="371467" y="371468"/>
                </a:lnTo>
                <a:lnTo>
                  <a:pt x="0" y="371468"/>
                </a:lnTo>
                <a:lnTo>
                  <a:pt x="0" y="0"/>
                </a:lnTo>
                <a:close/>
              </a:path>
            </a:pathLst>
          </a:custGeom>
          <a:blipFill>
            <a:blip r:embed="rId6"/>
            <a:stretch>
              <a:fillRect/>
            </a:stretch>
          </a:blipFill>
        </p:spPr>
      </p:sp>
      <p:sp>
        <p:nvSpPr>
          <p:cNvPr id="12" name="Freeform 12"/>
          <p:cNvSpPr/>
          <p:nvPr/>
        </p:nvSpPr>
        <p:spPr>
          <a:xfrm>
            <a:off x="700094" y="9615493"/>
            <a:ext cx="5557830" cy="442918"/>
          </a:xfrm>
          <a:custGeom>
            <a:avLst/>
            <a:gdLst/>
            <a:ahLst/>
            <a:cxnLst/>
            <a:rect l="l" t="t" r="r" b="b"/>
            <a:pathLst>
              <a:path w="5557830" h="442918">
                <a:moveTo>
                  <a:pt x="0" y="0"/>
                </a:moveTo>
                <a:lnTo>
                  <a:pt x="5557829" y="0"/>
                </a:lnTo>
                <a:lnTo>
                  <a:pt x="5557829" y="442919"/>
                </a:lnTo>
                <a:lnTo>
                  <a:pt x="0" y="442919"/>
                </a:lnTo>
                <a:lnTo>
                  <a:pt x="0" y="0"/>
                </a:lnTo>
                <a:close/>
              </a:path>
            </a:pathLst>
          </a:custGeom>
          <a:blipFill>
            <a:blip r:embed="rId7"/>
            <a:stretch>
              <a:fillRect t="-123" b="-123"/>
            </a:stretch>
          </a:blipFill>
        </p:spPr>
      </p:sp>
      <p:sp>
        <p:nvSpPr>
          <p:cNvPr id="13" name="Freeform 13"/>
          <p:cNvSpPr/>
          <p:nvPr/>
        </p:nvSpPr>
        <p:spPr>
          <a:xfrm>
            <a:off x="71430" y="5729280"/>
            <a:ext cx="2600318" cy="4514856"/>
          </a:xfrm>
          <a:custGeom>
            <a:avLst/>
            <a:gdLst/>
            <a:ahLst/>
            <a:cxnLst/>
            <a:rect l="l" t="t" r="r" b="b"/>
            <a:pathLst>
              <a:path w="2600318" h="4514856">
                <a:moveTo>
                  <a:pt x="0" y="0"/>
                </a:moveTo>
                <a:lnTo>
                  <a:pt x="2600318" y="0"/>
                </a:lnTo>
                <a:lnTo>
                  <a:pt x="2600318" y="4514856"/>
                </a:lnTo>
                <a:lnTo>
                  <a:pt x="0" y="4514856"/>
                </a:lnTo>
                <a:lnTo>
                  <a:pt x="0" y="0"/>
                </a:lnTo>
                <a:close/>
              </a:path>
            </a:pathLst>
          </a:custGeom>
          <a:blipFill>
            <a:blip r:embed="rId8"/>
            <a:stretch>
              <a:fillRect l="-3" r="-3"/>
            </a:stretch>
          </a:blipFill>
        </p:spPr>
      </p:sp>
      <p:sp>
        <p:nvSpPr>
          <p:cNvPr id="14" name="TextBox 14"/>
          <p:cNvSpPr txBox="1"/>
          <p:nvPr/>
        </p:nvSpPr>
        <p:spPr>
          <a:xfrm>
            <a:off x="1109652" y="662358"/>
            <a:ext cx="3535674" cy="1142994"/>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id="15" name="TextBox 15"/>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a:solidFill>
                  <a:srgbClr val="2D936B"/>
                </a:solidFill>
                <a:latin typeface="Trebuchet MS"/>
                <a:ea typeface="Trebuchet MS"/>
                <a:cs typeface="Trebuchet MS"/>
                <a:sym typeface="Trebuchet MS"/>
              </a:rPr>
              <a:t>3</a:t>
            </a:r>
          </a:p>
        </p:txBody>
      </p:sp>
      <p:sp>
        <p:nvSpPr>
          <p:cNvPr id="16" name="TextBox 16"/>
          <p:cNvSpPr txBox="1"/>
          <p:nvPr/>
        </p:nvSpPr>
        <p:spPr>
          <a:xfrm>
            <a:off x="3856140" y="1522299"/>
            <a:ext cx="7360920" cy="6596093"/>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31" y="8043855"/>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31" y="8843968"/>
            <a:ext cx="271468" cy="271468"/>
            <a:chOff x="0" y="0"/>
            <a:chExt cx="361958" cy="361958"/>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05" y="4400542"/>
            <a:ext cx="4143367" cy="4886325"/>
          </a:xfrm>
          <a:custGeom>
            <a:avLst/>
            <a:gdLst/>
            <a:ahLst/>
            <a:cxnLst/>
            <a:rect l="l" t="t" r="r" b="b"/>
            <a:pathLst>
              <a:path w="4143367" h="4886325">
                <a:moveTo>
                  <a:pt x="0" y="0"/>
                </a:moveTo>
                <a:lnTo>
                  <a:pt x="4143367" y="0"/>
                </a:lnTo>
                <a:lnTo>
                  <a:pt x="4143367" y="4886325"/>
                </a:lnTo>
                <a:lnTo>
                  <a:pt x="0" y="4886325"/>
                </a:lnTo>
                <a:lnTo>
                  <a:pt x="0" y="0"/>
                </a:lnTo>
                <a:close/>
              </a:path>
            </a:pathLst>
          </a:custGeom>
          <a:blipFill>
            <a:blip r:embed="rId2"/>
            <a:stretch>
              <a:fillRect l="-21" r="-21"/>
            </a:stretch>
          </a:blipFill>
        </p:spPr>
      </p:sp>
      <p:sp>
        <p:nvSpPr>
          <p:cNvPr id="27" name="TextBox 27"/>
          <p:cNvSpPr txBox="1"/>
          <p:nvPr/>
        </p:nvSpPr>
        <p:spPr>
          <a:xfrm>
            <a:off x="1251111" y="869570"/>
            <a:ext cx="8455340" cy="1010287"/>
          </a:xfrm>
          <a:prstGeom prst="rect">
            <a:avLst/>
          </a:prstGeom>
        </p:spPr>
        <p:txBody>
          <a:bodyPr lIns="0" tIns="0" rIns="0" bIns="0" rtlCol="0" anchor="t">
            <a:spAutoFit/>
          </a:bodyPr>
          <a:lstStyle/>
          <a:p>
            <a:pPr algn="l">
              <a:lnSpc>
                <a:spcPts val="7650"/>
              </a:lnSpc>
            </a:pPr>
            <a:r>
              <a:rPr lang="en-US" sz="6375">
                <a:solidFill>
                  <a:srgbClr val="000000"/>
                </a:solidFill>
                <a:latin typeface="Trebuchet MS Bold"/>
                <a:ea typeface="Trebuchet MS Bold"/>
                <a:cs typeface="Trebuchet MS Bold"/>
                <a:sym typeface="Trebuchet MS Bold"/>
              </a:rPr>
              <a:t>PROBLEM	STATEMENT</a:t>
            </a:r>
          </a:p>
        </p:txBody>
      </p:sp>
      <p:sp>
        <p:nvSpPr>
          <p:cNvPr id="28" name="Freeform 28"/>
          <p:cNvSpPr/>
          <p:nvPr/>
        </p:nvSpPr>
        <p:spPr>
          <a:xfrm>
            <a:off x="1014405" y="9701218"/>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a:solidFill>
                  <a:srgbClr val="2D936B"/>
                </a:solidFill>
                <a:latin typeface="Trebuchet MS"/>
                <a:ea typeface="Trebuchet MS"/>
                <a:cs typeface="Trebuchet MS"/>
                <a:sym typeface="Trebuchet MS"/>
              </a:rPr>
              <a:t>4</a:t>
            </a:r>
          </a:p>
        </p:txBody>
      </p:sp>
      <p:sp>
        <p:nvSpPr>
          <p:cNvPr id="30" name="TextBox 30"/>
          <p:cNvSpPr txBox="1"/>
          <p:nvPr/>
        </p:nvSpPr>
        <p:spPr>
          <a:xfrm>
            <a:off x="1342551" y="2239662"/>
            <a:ext cx="10575608" cy="6685499"/>
          </a:xfrm>
          <a:prstGeom prst="rect">
            <a:avLst/>
          </a:prstGeom>
        </p:spPr>
        <p:txBody>
          <a:bodyPr lIns="0" tIns="0" rIns="0" bIns="0" rtlCol="0" anchor="t">
            <a:spAutoFit/>
          </a:bodyPr>
          <a:lstStyle/>
          <a:p>
            <a:pPr algn="l">
              <a:lnSpc>
                <a:spcPts val="6480"/>
              </a:lnSpc>
            </a:pPr>
            <a:r>
              <a:rPr lang="en-US" sz="5400" spc="97">
                <a:solidFill>
                  <a:srgbClr val="000000"/>
                </a:solidFill>
                <a:latin typeface="Baskerville Display PT"/>
                <a:ea typeface="Baskerville Display PT"/>
                <a:cs typeface="Baskerville Display PT"/>
                <a:sym typeface="Baskerville Display PT"/>
              </a:rPr>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31" y="8043855"/>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31" y="8843968"/>
            <a:ext cx="271468" cy="271468"/>
            <a:chOff x="0" y="0"/>
            <a:chExt cx="361958" cy="361958"/>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18"/>
            <a:ext cx="5300655" cy="5715006"/>
          </a:xfrm>
          <a:custGeom>
            <a:avLst/>
            <a:gdLst/>
            <a:ahLst/>
            <a:cxnLst/>
            <a:rect l="l" t="t" r="r" b="b"/>
            <a:pathLst>
              <a:path w="5300655" h="5715006">
                <a:moveTo>
                  <a:pt x="0" y="0"/>
                </a:moveTo>
                <a:lnTo>
                  <a:pt x="5300654" y="0"/>
                </a:lnTo>
                <a:lnTo>
                  <a:pt x="5300654" y="5715006"/>
                </a:lnTo>
                <a:lnTo>
                  <a:pt x="0" y="5715006"/>
                </a:lnTo>
                <a:lnTo>
                  <a:pt x="0" y="0"/>
                </a:lnTo>
                <a:close/>
              </a:path>
            </a:pathLst>
          </a:custGeom>
          <a:blipFill>
            <a:blip r:embed="rId2"/>
            <a:stretch>
              <a:fillRect/>
            </a:stretch>
          </a:blipFill>
        </p:spPr>
      </p:sp>
      <p:sp>
        <p:nvSpPr>
          <p:cNvPr id="27" name="TextBox 27"/>
          <p:cNvSpPr txBox="1"/>
          <p:nvPr/>
        </p:nvSpPr>
        <p:spPr>
          <a:xfrm>
            <a:off x="1109652" y="1251419"/>
            <a:ext cx="7895280" cy="1010287"/>
          </a:xfrm>
          <a:prstGeom prst="rect">
            <a:avLst/>
          </a:prstGeom>
        </p:spPr>
        <p:txBody>
          <a:bodyPr lIns="0" tIns="0" rIns="0" bIns="0" rtlCol="0" anchor="t">
            <a:spAutoFit/>
          </a:bodyPr>
          <a:lstStyle/>
          <a:p>
            <a:pPr algn="l">
              <a:lnSpc>
                <a:spcPts val="7650"/>
              </a:lnSpc>
            </a:pPr>
            <a:r>
              <a:rPr lang="en-US" sz="6375">
                <a:solidFill>
                  <a:srgbClr val="000000"/>
                </a:solidFill>
                <a:latin typeface="Trebuchet MS Bold"/>
                <a:ea typeface="Trebuchet MS Bold"/>
                <a:cs typeface="Trebuchet MS Bold"/>
                <a:sym typeface="Trebuchet MS Bold"/>
              </a:rPr>
              <a:t>PROJECT	OVERVIEW</a:t>
            </a:r>
          </a:p>
        </p:txBody>
      </p:sp>
      <p:sp>
        <p:nvSpPr>
          <p:cNvPr id="28" name="Freeform 28"/>
          <p:cNvSpPr/>
          <p:nvPr/>
        </p:nvSpPr>
        <p:spPr>
          <a:xfrm>
            <a:off x="1014405" y="9701218"/>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a:solidFill>
                  <a:srgbClr val="2D936B"/>
                </a:solidFill>
                <a:latin typeface="Trebuchet MS"/>
                <a:ea typeface="Trebuchet MS"/>
                <a:cs typeface="Trebuchet MS"/>
                <a:sym typeface="Trebuchet MS"/>
              </a:rPr>
              <a:t>5</a:t>
            </a:r>
          </a:p>
        </p:txBody>
      </p:sp>
      <p:sp>
        <p:nvSpPr>
          <p:cNvPr id="30" name="TextBox 30"/>
          <p:cNvSpPr txBox="1"/>
          <p:nvPr/>
        </p:nvSpPr>
        <p:spPr>
          <a:xfrm>
            <a:off x="1391608" y="3009028"/>
            <a:ext cx="12547283" cy="5217712"/>
          </a:xfrm>
          <a:prstGeom prst="rect">
            <a:avLst/>
          </a:prstGeom>
        </p:spPr>
        <p:txBody>
          <a:bodyPr lIns="0" tIns="0" rIns="0" bIns="0" rtlCol="0" anchor="t">
            <a:spAutoFit/>
          </a:bodyPr>
          <a:lstStyle/>
          <a:p>
            <a:pPr algn="l">
              <a:lnSpc>
                <a:spcPts val="5040"/>
              </a:lnSpc>
            </a:pPr>
            <a:r>
              <a:rPr lang="en-US" sz="4200" spc="75">
                <a:solidFill>
                  <a:srgbClr val="000000"/>
                </a:solidFill>
                <a:latin typeface="Baskerville Display PT"/>
                <a:ea typeface="Baskerville Display PT"/>
                <a:cs typeface="Baskerville Display PT"/>
                <a:sym typeface="Baskerville Display PT"/>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31" y="8043855"/>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31" y="8843968"/>
            <a:ext cx="271468" cy="271468"/>
            <a:chOff x="0" y="0"/>
            <a:chExt cx="361958" cy="361958"/>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TextBox 26"/>
          <p:cNvSpPr txBox="1"/>
          <p:nvPr/>
        </p:nvSpPr>
        <p:spPr>
          <a:xfrm>
            <a:off x="1049167" y="1344679"/>
            <a:ext cx="8682152" cy="733425"/>
          </a:xfrm>
          <a:prstGeom prst="rect">
            <a:avLst/>
          </a:prstGeom>
        </p:spPr>
        <p:txBody>
          <a:bodyPr lIns="0" tIns="0" rIns="0" bIns="0" rtlCol="0" anchor="t">
            <a:spAutoFit/>
          </a:bodyPr>
          <a:lstStyle/>
          <a:p>
            <a:pPr algn="l">
              <a:lnSpc>
                <a:spcPts val="5759"/>
              </a:lnSpc>
            </a:pPr>
            <a:r>
              <a:rPr lang="en-US" sz="4800">
                <a:solidFill>
                  <a:srgbClr val="000000"/>
                </a:solidFill>
                <a:latin typeface="Trebuchet MS Bold"/>
                <a:ea typeface="Trebuchet MS Bold"/>
                <a:cs typeface="Trebuchet MS Bold"/>
                <a:sym typeface="Trebuchet MS Bold"/>
              </a:rPr>
              <a:t>WHO ARE THE END USERS?</a:t>
            </a:r>
          </a:p>
        </p:txBody>
      </p:sp>
      <p:sp>
        <p:nvSpPr>
          <p:cNvPr id="27" name="Freeform 27"/>
          <p:cNvSpPr/>
          <p:nvPr/>
        </p:nvSpPr>
        <p:spPr>
          <a:xfrm>
            <a:off x="1085856" y="9258300"/>
            <a:ext cx="3271843" cy="728662"/>
          </a:xfrm>
          <a:custGeom>
            <a:avLst/>
            <a:gdLst/>
            <a:ahLst/>
            <a:cxnLst/>
            <a:rect l="l" t="t" r="r" b="b"/>
            <a:pathLst>
              <a:path w="3271843" h="728662">
                <a:moveTo>
                  <a:pt x="0" y="0"/>
                </a:moveTo>
                <a:lnTo>
                  <a:pt x="3271843" y="0"/>
                </a:lnTo>
                <a:lnTo>
                  <a:pt x="3271843" y="728662"/>
                </a:lnTo>
                <a:lnTo>
                  <a:pt x="0" y="728662"/>
                </a:lnTo>
                <a:lnTo>
                  <a:pt x="0" y="0"/>
                </a:lnTo>
                <a:close/>
              </a:path>
            </a:pathLst>
          </a:custGeom>
          <a:blipFill>
            <a:blip r:embed="rId2"/>
            <a:stretch>
              <a:fillRect/>
            </a:stretch>
          </a:blipFill>
        </p:spPr>
      </p:sp>
      <p:sp>
        <p:nvSpPr>
          <p:cNvPr id="28" name="TextBox 28"/>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a:solidFill>
                  <a:srgbClr val="2D936B"/>
                </a:solidFill>
                <a:latin typeface="Trebuchet MS"/>
                <a:ea typeface="Trebuchet MS"/>
                <a:cs typeface="Trebuchet MS"/>
                <a:sym typeface="Trebuchet MS"/>
              </a:rPr>
              <a:t>6</a:t>
            </a:r>
          </a:p>
        </p:txBody>
      </p:sp>
      <p:sp>
        <p:nvSpPr>
          <p:cNvPr id="29" name="Freeform 29"/>
          <p:cNvSpPr/>
          <p:nvPr/>
        </p:nvSpPr>
        <p:spPr>
          <a:xfrm>
            <a:off x="1044772" y="2532068"/>
            <a:ext cx="12244380" cy="6118622"/>
          </a:xfrm>
          <a:custGeom>
            <a:avLst/>
            <a:gdLst/>
            <a:ahLst/>
            <a:cxnLst/>
            <a:rect l="l" t="t" r="r" b="b"/>
            <a:pathLst>
              <a:path w="12244380" h="6118622">
                <a:moveTo>
                  <a:pt x="0" y="0"/>
                </a:moveTo>
                <a:lnTo>
                  <a:pt x="12244380" y="0"/>
                </a:lnTo>
                <a:lnTo>
                  <a:pt x="12244380" y="6118621"/>
                </a:lnTo>
                <a:lnTo>
                  <a:pt x="0" y="6118621"/>
                </a:lnTo>
                <a:lnTo>
                  <a:pt x="0" y="0"/>
                </a:lnTo>
                <a:close/>
              </a:path>
            </a:pathLst>
          </a:custGeom>
          <a:blipFill>
            <a:blip r:embed="rId3"/>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142993" y="2971806"/>
            <a:ext cx="4043368" cy="4872030"/>
          </a:xfrm>
          <a:custGeom>
            <a:avLst/>
            <a:gdLst/>
            <a:ahLst/>
            <a:cxnLst/>
            <a:rect l="l" t="t" r="r" b="b"/>
            <a:pathLst>
              <a:path w="4043368" h="4872030">
                <a:moveTo>
                  <a:pt x="0" y="0"/>
                </a:moveTo>
                <a:lnTo>
                  <a:pt x="4043368" y="0"/>
                </a:lnTo>
                <a:lnTo>
                  <a:pt x="4043368" y="4872030"/>
                </a:lnTo>
                <a:lnTo>
                  <a:pt x="0" y="4872030"/>
                </a:lnTo>
                <a:lnTo>
                  <a:pt x="0" y="0"/>
                </a:lnTo>
                <a:close/>
              </a:path>
            </a:pathLst>
          </a:custGeom>
          <a:blipFill>
            <a:blip r:embed="rId2"/>
            <a:stretch>
              <a:fillRect l="-13" r="-13"/>
            </a:stretch>
          </a:blipFill>
        </p:spPr>
      </p:sp>
      <p:grpSp>
        <p:nvGrpSpPr>
          <p:cNvPr id="23" name="Group 23"/>
          <p:cNvGrpSpPr/>
          <p:nvPr/>
        </p:nvGrpSpPr>
        <p:grpSpPr>
          <a:xfrm>
            <a:off x="14030331" y="8043855"/>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31" y="8843968"/>
            <a:ext cx="271468" cy="271468"/>
            <a:chOff x="0" y="0"/>
            <a:chExt cx="361958" cy="361958"/>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TextBox 27"/>
          <p:cNvSpPr txBox="1"/>
          <p:nvPr/>
        </p:nvSpPr>
        <p:spPr>
          <a:xfrm>
            <a:off x="837242" y="1290647"/>
            <a:ext cx="14644680" cy="859153"/>
          </a:xfrm>
          <a:prstGeom prst="rect">
            <a:avLst/>
          </a:prstGeom>
        </p:spPr>
        <p:txBody>
          <a:bodyPr lIns="0" tIns="0" rIns="0" bIns="0" rtlCol="0" anchor="t">
            <a:spAutoFit/>
          </a:bodyPr>
          <a:lstStyle/>
          <a:p>
            <a:pPr algn="l">
              <a:lnSpc>
                <a:spcPts val="6480"/>
              </a:lnSpc>
            </a:pPr>
            <a:r>
              <a:rPr lang="en-US" sz="5400">
                <a:solidFill>
                  <a:srgbClr val="000000"/>
                </a:solidFill>
                <a:latin typeface="Trebuchet MS Bold"/>
                <a:ea typeface="Trebuchet MS Bold"/>
                <a:cs typeface="Trebuchet MS Bold"/>
                <a:sym typeface="Trebuchet MS Bold"/>
              </a:rPr>
              <a:t>OUR SOLUTION AND ITS VALUE PROPOSITION</a:t>
            </a:r>
          </a:p>
        </p:txBody>
      </p:sp>
      <p:sp>
        <p:nvSpPr>
          <p:cNvPr id="28" name="Freeform 28"/>
          <p:cNvSpPr/>
          <p:nvPr/>
        </p:nvSpPr>
        <p:spPr>
          <a:xfrm>
            <a:off x="1014405" y="9701218"/>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a:solidFill>
                  <a:srgbClr val="2D936B"/>
                </a:solidFill>
                <a:latin typeface="Trebuchet MS"/>
                <a:ea typeface="Trebuchet MS"/>
                <a:cs typeface="Trebuchet MS"/>
                <a:sym typeface="Trebuchet MS"/>
              </a:rPr>
              <a:t>7</a:t>
            </a:r>
          </a:p>
        </p:txBody>
      </p:sp>
      <p:sp>
        <p:nvSpPr>
          <p:cNvPr id="30" name="TextBox 30"/>
          <p:cNvSpPr txBox="1"/>
          <p:nvPr/>
        </p:nvSpPr>
        <p:spPr>
          <a:xfrm>
            <a:off x="5692132" y="3254270"/>
            <a:ext cx="9875512" cy="3638550"/>
          </a:xfrm>
          <a:prstGeom prst="rect">
            <a:avLst/>
          </a:prstGeom>
        </p:spPr>
        <p:txBody>
          <a:bodyPr lIns="0" tIns="0" rIns="0" bIns="0" rtlCol="0" anchor="t">
            <a:spAutoFit/>
          </a:bodyPr>
          <a:lstStyle/>
          <a:p>
            <a:pPr algn="l">
              <a:lnSpc>
                <a:spcPts val="5759"/>
              </a:lnSpc>
            </a:pPr>
            <a:r>
              <a:rPr lang="en-US" sz="4800">
                <a:solidFill>
                  <a:srgbClr val="000000"/>
                </a:solidFill>
                <a:latin typeface="Arimo"/>
                <a:ea typeface="Arimo"/>
                <a:cs typeface="Arimo"/>
                <a:sym typeface="Arimo"/>
              </a:rPr>
              <a:t>• Conditional Formatting – Missing          • Filter – Remove                                       • Formulae – Performance                            • Pivot – Summary                                         •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id="23" name="TextBox 23"/>
          <p:cNvSpPr txBox="1"/>
          <p:nvPr/>
        </p:nvSpPr>
        <p:spPr>
          <a:xfrm>
            <a:off x="1224428" y="2769870"/>
            <a:ext cx="16082894" cy="4498095"/>
          </a:xfrm>
          <a:prstGeom prst="rect">
            <a:avLst/>
          </a:prstGeom>
        </p:spPr>
        <p:txBody>
          <a:bodyPr lIns="0" tIns="0" rIns="0" bIns="0" rtlCol="0" anchor="t">
            <a:spAutoFit/>
          </a:bodyPr>
          <a:lstStyle/>
          <a:p>
            <a:pPr algn="l">
              <a:lnSpc>
                <a:spcPts val="5759"/>
              </a:lnSpc>
            </a:pPr>
            <a:r>
              <a:rPr lang="en-US" sz="4800">
                <a:solidFill>
                  <a:srgbClr val="000000"/>
                </a:solidFill>
                <a:latin typeface="Arimo"/>
                <a:ea typeface="Arimo"/>
                <a:cs typeface="Arimo"/>
                <a:sym typeface="Arimo"/>
              </a:rPr>
              <a:t>Employee dataset – Kaggle 26 Features                                     Employee ID - DE5B5E0E981696191474813EBC226A7F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8" y="9719529"/>
            <a:ext cx="2660342" cy="259081"/>
          </a:xfrm>
          <a:prstGeom prst="rect">
            <a:avLst/>
          </a:prstGeom>
        </p:spPr>
        <p:txBody>
          <a:bodyPr lIns="0" tIns="0" rIns="0" bIns="0" rtlCol="0" anchor="t">
            <a:spAutoFit/>
          </a:bodyPr>
          <a:lstStyle/>
          <a:p>
            <a:pPr algn="l">
              <a:lnSpc>
                <a:spcPts val="1912"/>
              </a:lnSpc>
            </a:pPr>
            <a:r>
              <a:rPr lang="en-US" sz="1650">
                <a:solidFill>
                  <a:srgbClr val="2D83C3"/>
                </a:solidFill>
                <a:latin typeface="Trebuchet MS"/>
                <a:ea typeface="Trebuchet MS"/>
                <a:cs typeface="Trebuchet MS"/>
                <a:sym typeface="Trebuchet MS"/>
              </a:rPr>
              <a:t>3/21/2024  </a:t>
            </a:r>
            <a:r>
              <a:rPr lang="en-US" sz="1650">
                <a:solidFill>
                  <a:srgbClr val="2D83C3"/>
                </a:solidFill>
                <a:latin typeface="Trebuchet MS Bold"/>
                <a:ea typeface="Trebuchet MS Bold"/>
                <a:cs typeface="Trebuchet MS Bold"/>
                <a:sym typeface="Trebuchet MS Bold"/>
              </a:rPr>
              <a:t>Annual Review</a:t>
            </a:r>
          </a:p>
        </p:txBody>
      </p:sp>
      <p:grpSp>
        <p:nvGrpSpPr>
          <p:cNvPr id="23" name="Group 23"/>
          <p:cNvGrpSpPr/>
          <p:nvPr/>
        </p:nvGrpSpPr>
        <p:grpSpPr>
          <a:xfrm>
            <a:off x="14030331" y="8043855"/>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31" y="8843968"/>
            <a:ext cx="271468" cy="271468"/>
            <a:chOff x="0" y="0"/>
            <a:chExt cx="361958" cy="361958"/>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Freeform 27"/>
          <p:cNvSpPr/>
          <p:nvPr/>
        </p:nvSpPr>
        <p:spPr>
          <a:xfrm>
            <a:off x="100018" y="5072068"/>
            <a:ext cx="3700468" cy="5129205"/>
          </a:xfrm>
          <a:custGeom>
            <a:avLst/>
            <a:gdLst/>
            <a:ahLst/>
            <a:cxnLst/>
            <a:rect l="l" t="t" r="r" b="b"/>
            <a:pathLst>
              <a:path w="3700468" h="5129205">
                <a:moveTo>
                  <a:pt x="0" y="0"/>
                </a:moveTo>
                <a:lnTo>
                  <a:pt x="3700469" y="0"/>
                </a:lnTo>
                <a:lnTo>
                  <a:pt x="3700469" y="5129206"/>
                </a:lnTo>
                <a:lnTo>
                  <a:pt x="0" y="5129206"/>
                </a:lnTo>
                <a:lnTo>
                  <a:pt x="0" y="0"/>
                </a:lnTo>
                <a:close/>
              </a:path>
            </a:pathLst>
          </a:custGeom>
          <a:blipFill>
            <a:blip r:embed="rId2"/>
            <a:stretch>
              <a:fillRect t="-1429" b="-1429"/>
            </a:stretch>
          </a:blipFill>
        </p:spPr>
      </p:sp>
      <p:sp>
        <p:nvSpPr>
          <p:cNvPr id="28" name="TextBox 28"/>
          <p:cNvSpPr txBox="1"/>
          <p:nvPr/>
        </p:nvSpPr>
        <p:spPr>
          <a:xfrm>
            <a:off x="1109652" y="989389"/>
            <a:ext cx="12720639" cy="999049"/>
          </a:xfrm>
          <a:prstGeom prst="rect">
            <a:avLst/>
          </a:prstGeom>
        </p:spPr>
        <p:txBody>
          <a:bodyPr lIns="0" tIns="0" rIns="0" bIns="0" rtlCol="0" anchor="t">
            <a:spAutoFit/>
          </a:bodyPr>
          <a:lstStyle/>
          <a:p>
            <a:pPr algn="l">
              <a:lnSpc>
                <a:spcPts val="7650"/>
              </a:lnSpc>
            </a:pPr>
            <a:r>
              <a:rPr lang="en-US" sz="6375">
                <a:solidFill>
                  <a:srgbClr val="000000"/>
                </a:solidFill>
                <a:latin typeface="Trebuchet MS Bold"/>
                <a:ea typeface="Trebuchet MS Bold"/>
                <a:cs typeface="Trebuchet MS Bold"/>
                <a:sym typeface="Trebuchet MS Bold"/>
              </a:rPr>
              <a:t>THE "WOW" IN OUR SOLUTION</a:t>
            </a:r>
          </a:p>
        </p:txBody>
      </p:sp>
      <p:sp>
        <p:nvSpPr>
          <p:cNvPr id="29" name="TextBox 29"/>
          <p:cNvSpPr txBox="1"/>
          <p:nvPr/>
        </p:nvSpPr>
        <p:spPr>
          <a:xfrm>
            <a:off x="16915827" y="9707469"/>
            <a:ext cx="342900" cy="290188"/>
          </a:xfrm>
          <a:prstGeom prst="rect">
            <a:avLst/>
          </a:prstGeom>
        </p:spPr>
        <p:txBody>
          <a:bodyPr lIns="0" tIns="0" rIns="0" bIns="0" rtlCol="0" anchor="t">
            <a:spAutoFit/>
          </a:bodyPr>
          <a:lstStyle/>
          <a:p>
            <a:pPr algn="l">
              <a:lnSpc>
                <a:spcPts val="1980"/>
              </a:lnSpc>
            </a:pPr>
            <a:r>
              <a:rPr lang="en-US" sz="1650">
                <a:solidFill>
                  <a:srgbClr val="2D936B"/>
                </a:solidFill>
                <a:latin typeface="Trebuchet MS"/>
                <a:ea typeface="Trebuchet MS"/>
                <a:cs typeface="Trebuchet MS"/>
                <a:sym typeface="Trebuchet MS"/>
              </a:rPr>
              <a:t>9</a:t>
            </a:r>
          </a:p>
        </p:txBody>
      </p:sp>
      <p:sp>
        <p:nvSpPr>
          <p:cNvPr id="30" name="TextBox 30"/>
          <p:cNvSpPr txBox="1"/>
          <p:nvPr/>
        </p:nvSpPr>
        <p:spPr>
          <a:xfrm>
            <a:off x="1577332" y="2603568"/>
            <a:ext cx="14104626" cy="2282095"/>
          </a:xfrm>
          <a:prstGeom prst="rect">
            <a:avLst/>
          </a:prstGeom>
        </p:spPr>
        <p:txBody>
          <a:bodyPr lIns="0" tIns="0" rIns="0" bIns="0" rtlCol="0" anchor="t">
            <a:spAutoFit/>
          </a:bodyPr>
          <a:lstStyle/>
          <a:p>
            <a:pPr algn="l">
              <a:lnSpc>
                <a:spcPts val="5759"/>
              </a:lnSpc>
            </a:pPr>
            <a:r>
              <a:rPr lang="en-US" sz="4800">
                <a:solidFill>
                  <a:srgbClr val="000000"/>
                </a:solidFill>
                <a:latin typeface="Arimo"/>
                <a:ea typeface="Arimo"/>
                <a:cs typeface="Arimo"/>
                <a:sym typeface="Arimo"/>
              </a:rPr>
              <a:t>Performance level                                                         IFS(Z8-5,"VERY HIGH" 28 -4,"HIGH",28&gt;-3,"MED",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Swarnalakshmi.B - PPT(Naan mudhalvan) </dc:title>
  <cp:lastModifiedBy>tamilhendhi@gmail.com</cp:lastModifiedBy>
  <cp:revision>2</cp:revision>
  <dcterms:created xsi:type="dcterms:W3CDTF">2006-08-16T00:00:00Z</dcterms:created>
  <dcterms:modified xsi:type="dcterms:W3CDTF">2024-09-06T06:04:48Z</dcterms:modified>
  <dc:identifier>DAGPhS1dIOw</dc:identifier>
</cp:coreProperties>
</file>