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Fira Sans Extra Condensed"/>
      <p:regular r:id="rId29"/>
      <p:bold r:id="rId30"/>
      <p:italic r:id="rId31"/>
      <p:boldItalic r:id="rId32"/>
    </p:embeddedFont>
    <p:embeddedFont>
      <p:font typeface="Fira Sans Extra Condensed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2735D5-D128-461C-BE93-3DA44559AF45}">
  <a:tblStyle styleId="{112735D5-D128-461C-BE93-3DA44559AF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FiraSansExtraCondensed-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ExtraCondensed-italic.fntdata"/><Relationship Id="rId30" Type="http://schemas.openxmlformats.org/officeDocument/2006/relationships/font" Target="fonts/FiraSansExtraCondensed-bold.fntdata"/><Relationship Id="rId11" Type="http://schemas.openxmlformats.org/officeDocument/2006/relationships/slide" Target="slides/slide4.xml"/><Relationship Id="rId33" Type="http://schemas.openxmlformats.org/officeDocument/2006/relationships/font" Target="fonts/FiraSansExtraCondensedSemiBold-regular.fntdata"/><Relationship Id="rId10" Type="http://schemas.openxmlformats.org/officeDocument/2006/relationships/slide" Target="slides/slide3.xml"/><Relationship Id="rId32" Type="http://schemas.openxmlformats.org/officeDocument/2006/relationships/font" Target="fonts/FiraSansExtraCondensed-boldItalic.fntdata"/><Relationship Id="rId13" Type="http://schemas.openxmlformats.org/officeDocument/2006/relationships/slide" Target="slides/slide6.xml"/><Relationship Id="rId35" Type="http://schemas.openxmlformats.org/officeDocument/2006/relationships/font" Target="fonts/FiraSansExtraCondensedSemiBold-italic.fntdata"/><Relationship Id="rId12" Type="http://schemas.openxmlformats.org/officeDocument/2006/relationships/slide" Target="slides/slide5.xml"/><Relationship Id="rId34" Type="http://schemas.openxmlformats.org/officeDocument/2006/relationships/font" Target="fonts/FiraSansExtraCondensedSemiBold-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FiraSansExtraCondensedSemiBold-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c3e8cb046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3c3e8cb046_6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Bonjour à tous,</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rPr>
              <a:t>Nous sommes ravis de vous présenter notre projet de machine learning visant à créer un modèle de prédiction de maladies cardiaques. Les maladies cardiovasculaires sont l'une des principales causes de décès dans le monde, et nous avons travaillé ensemble pour aider les professionnels de la santé à identifier les patients à haut risque et à leur fournir un traitement préventif pour réduire ce risque.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de2f191d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de2f191d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chemeClr val="lt1"/>
                </a:highlight>
                <a:latin typeface="Roboto"/>
                <a:ea typeface="Roboto"/>
                <a:cs typeface="Roboto"/>
                <a:sym typeface="Roboto"/>
              </a:rPr>
              <a:t>Pour créer un modèle prédictif précis, la sélection de variables significatives est une étape essentielle.Nous avons également remarqué que l'ID et le lieu d'origine de l'information ne sont  pas pertinents pour la prédiction des maladies cardiaques, donc nous avons choisi de ne pas les inclure dans notre sélection de variables significatives pour le modèle prédictif.</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e2f191d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e2f191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chemeClr val="dk1"/>
                </a:solidFill>
              </a:rPr>
              <a:t>Notre modèle d'apprentissage adopte une approche en deux étapes pour prédire la présence ou l'absence de maladie cardiaque, ainsi de la prédiction du stade de la maladie.</a:t>
            </a:r>
            <a:endParaRPr sz="1400">
              <a:solidFill>
                <a:schemeClr val="dk1"/>
              </a:solidFill>
            </a:endParaRPr>
          </a:p>
          <a:p>
            <a:pPr indent="0" lvl="0" marL="0" rtl="0" algn="l">
              <a:lnSpc>
                <a:spcPct val="115000"/>
              </a:lnSpc>
              <a:spcBef>
                <a:spcPts val="1500"/>
              </a:spcBef>
              <a:spcAft>
                <a:spcPts val="0"/>
              </a:spcAft>
              <a:buNone/>
            </a:pPr>
            <a:r>
              <a:rPr lang="en" sz="1400">
                <a:solidFill>
                  <a:schemeClr val="dk1"/>
                </a:solidFill>
              </a:rPr>
              <a:t> Pour ces deux tâches, nous avons comparé et évalué plusieurs algorithmes de classification, y compris SVM, arbres de décision, forêts aléatoires, méthode de k-plus proches voisins, modèle de régression logistique et AdaBoost.</a:t>
            </a:r>
            <a:endParaRPr sz="1400">
              <a:solidFill>
                <a:schemeClr val="dk1"/>
              </a:solidFill>
            </a:endParaRPr>
          </a:p>
          <a:p>
            <a:pPr indent="0" lvl="0" marL="0" rtl="0" algn="l">
              <a:lnSpc>
                <a:spcPct val="115000"/>
              </a:lnSpc>
              <a:spcBef>
                <a:spcPts val="1500"/>
              </a:spcBef>
              <a:spcAft>
                <a:spcPts val="0"/>
              </a:spcAft>
              <a:buNone/>
            </a:pPr>
            <a:r>
              <a:rPr lang="en" sz="1400">
                <a:solidFill>
                  <a:schemeClr val="dk1"/>
                </a:solidFill>
              </a:rPr>
              <a:t> Nous avons également effectué une recherche d'hyper paramètres pour trouver les meilleurs paramètres pour notre modèle,en utilisant la validation croisée pour éviter le surajustement.</a:t>
            </a:r>
            <a:endParaRPr sz="1400">
              <a:solidFill>
                <a:schemeClr val="dk1"/>
              </a:solidFill>
            </a:endParaRPr>
          </a:p>
          <a:p>
            <a:pPr indent="0" lvl="0" marL="0" rtl="0" algn="l">
              <a:spcBef>
                <a:spcPts val="0"/>
              </a:spcBef>
              <a:spcAft>
                <a:spcPts val="0"/>
              </a:spcAft>
              <a:buNone/>
            </a:pPr>
            <a:r>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de2f191d2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de2f191d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chemeClr val="dk1"/>
                </a:solidFill>
              </a:rPr>
              <a:t>SVM utilise une fonction noyau pour projeter les données d'entrée dans un espace de haute dimension où la séparation linéaire des classes est possible .L'objectif de SVM est de trouver un hyperplan dans un espace de haute dimension qui sépare les différentes classes de données avec la plus grande marge possible</a:t>
            </a:r>
            <a:endParaRPr sz="1400">
              <a:solidFill>
                <a:schemeClr val="dk1"/>
              </a:solidFill>
            </a:endParaRPr>
          </a:p>
          <a:p>
            <a:pPr indent="0" lvl="0" marL="0" rtl="0" algn="l">
              <a:spcBef>
                <a:spcPts val="0"/>
              </a:spcBef>
              <a:spcAft>
                <a:spcPts val="0"/>
              </a:spcAft>
              <a:buNone/>
            </a:pPr>
            <a:r>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de2f191d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de2f191d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chemeClr val="dk1"/>
                </a:solidFill>
              </a:rPr>
              <a:t>Random forest plus de generalisation</a:t>
            </a:r>
            <a:endParaRPr sz="1400">
              <a:solidFill>
                <a:schemeClr val="dk1"/>
              </a:solidFill>
            </a:endParaRPr>
          </a:p>
          <a:p>
            <a:pPr indent="0" lvl="0" marL="0" rtl="0" algn="l">
              <a:spcBef>
                <a:spcPts val="0"/>
              </a:spcBef>
              <a:spcAft>
                <a:spcPts val="0"/>
              </a:spcAft>
              <a:buNone/>
            </a:pPr>
            <a:r>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de2f191d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de2f191d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chemeClr val="dk1"/>
                </a:solidFill>
              </a:rPr>
              <a:t>Après une analyse approfondie des résultats et d'évaluation sur les données de test, nous avons observé des performances de prédiction variables pour chaque modèle en utilisant les métriques d'évaluation telles que l'accuracy, la précision et le recall.Pour la prédiction de la présence d'une maladie cardiaque, le modèle Random Forest Classifier a donné les meilleurs résultats avec un score d'accuracy de 84.23% , précision 79% recall 85%. Pour la prédiction des différents stades de la maladie cardiaque, la régression logistique a été le modèle le plus performant avec un score d'accuracy de 56.52%.le modèle semble performant pour la classe 0, mais rencontre des difficultés pour les autres classes.</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de2f191d2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de2f191d2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de2f191d2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de2f191d2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En résumé, malgré les efforts pour améliorer les performances de notre modèle, il existe encore des limites et des erreurs de prédiction qui doivent être prises en compte.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Le déséquilibre des données et la complexité de la maladie cardiaque peuvent affecter la capacité de notre modèle à prédire avec précision les stades de la maladie.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Par conséquent, il est important de considérer les résultats de notre modèle comme un outil d'aide à la décision et de les interpréter avec prudence en combinant avec d'autres informations cliniques pour prendre des décisions de traitement appropriées.</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endParaRPr>
          </a:p>
          <a:p>
            <a:pPr indent="0" lvl="0" marL="0" rtl="0" algn="l">
              <a:lnSpc>
                <a:spcPct val="115000"/>
              </a:lnSpc>
              <a:spcBef>
                <a:spcPts val="15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de2f191d2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de2f191d2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3e8cb046_6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3c3e8cb046_6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rPr>
              <a:t>Dans cette présentation, nous allons vous expliquer notre approche pour créer ce modèle, les données que nous avons utilisées, les étapes de prétraitement et d'analyse des données, le choix de l'algorithme de machine learning et les résultats de notre modèle.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3e8cb046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c3e8cb046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de2f191d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de2f191d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les données utilisées dans ce cas sont issues de la base de données de</a:t>
            </a:r>
            <a:r>
              <a:rPr lang="en" sz="1050">
                <a:solidFill>
                  <a:srgbClr val="3C4043"/>
                </a:solidFill>
                <a:highlight>
                  <a:schemeClr val="lt1"/>
                </a:highlight>
              </a:rPr>
              <a:t>  </a:t>
            </a:r>
            <a:r>
              <a:rPr lang="en" sz="1400">
                <a:solidFill>
                  <a:srgbClr val="3C4043"/>
                </a:solidFill>
                <a:highlight>
                  <a:schemeClr val="lt1"/>
                </a:highlight>
              </a:rPr>
              <a:t>Cleveland database</a:t>
            </a:r>
            <a:r>
              <a:rPr b="1" lang="en" sz="1400">
                <a:solidFill>
                  <a:schemeClr val="dk1"/>
                </a:solidFill>
              </a:rPr>
              <a:t> </a:t>
            </a:r>
            <a:r>
              <a:rPr lang="en" sz="1400">
                <a:solidFill>
                  <a:schemeClr val="dk1"/>
                </a:solidFill>
              </a:rPr>
              <a:t>et contiennent 16 attributs pour 919 patients. Les attributs incluent des variables telles que l'âge, le sexe, la pression artérielle, le cholestérol, la fréquence cardiaque etc ….La tâche principale est de prédire si une personne souffre de maladies cardiaques ou non , ainsi que les différents stades de la maladie.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de2f191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de2f191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Le nettoyage des données est une étape essentielle pour améliorer la qualité des données avant leur utilisation dans le modèle.</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Étant </a:t>
            </a:r>
            <a:r>
              <a:rPr lang="en" sz="1400">
                <a:solidFill>
                  <a:schemeClr val="dk1"/>
                </a:solidFill>
              </a:rPr>
              <a:t>donné que les doublons dans les données peuvent causer des erreurs dans l'analyse, la première étape consiste à les détecter et à les supprimer. Cependant, dans le cas présent, aucune duplication n'a été identifiée dans les données.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Ensuite, on a vérifié la cohérence des modalités des différentes variables pour s'assurer que les données sont homogènes et que les enregistrements sont comparables.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Aussi nous avons remarqué qu'il y avait des valeurs manquantes. Pour remédier à cela, nous avons utilisé une stratégie d'imputation. Pour les variables catégorielles, nous avons remplacé les valeurs manquantes par la valeur la plus fréquente,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tandis que pour les variables numériques, nous avons calculé le coefficient de symétrie pour vérifier  la distribution des données . Nous avons constaté que tous les coefficients étaient différents de 0, ce qui indiquait une distribution asymétrique. Par conséquent, nous avons remplacé les valeurs manquantes numériques par la médiane.</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de2f191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de2f191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de2f191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de2f191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La visualisation et l'analyse exploratoire des données sont des étapes cruciales dans le processus de prétraitement des données. Dans notre étude, nous avons utilisé diverses techniques de visualisation pour mieux comprendre la distribution des données et identifier des tendances intéressantes.</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Nous avons débuté notre analyse en examinant la distribution des valeurs cibles de notre dataset afin d'évaluer si les données étaient équilibrées.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Bien que la proportion de personnes atteintes de maladies cardiaques soit légèrement supérieure à celle des personnes en bonne santé, nous avons remarqué un déséquilibre significatif dans la répartition des stades de la maladie cardiaque. Par exemple, le nombre de personnes atteintes du stade 4 de la maladie est très faible, avec seulement 28 individus, Ce déséquilibre pourrait affecter les performances de notre modèle de prédiction.</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de2f191d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de2f191d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Ensuite, nous avons exploré la relation entre l'âge et la présence de maladies cardiaques. Nous avons constaté que les patients plus âgés avaient tendance à être plus susceptibles d'être atteints de maladies cardiaques que les patients plus jeunes.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De plus, nous avons examiné la distribution des classes en fonction du sexe .  Nous avons constaté que la prévalence de la maladie cardiaque était plus élevée chez les hommes que chez les femmes.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de2f191d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de2f191d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Dans le cas de la prédiction de maladies cardiaques, il est plus approprié d'utiliser un modèle de classification plutôt qu'un modèle de régression. En effet, la variable cible que nous cherchons à prédire est une variable catégorielle qui prend des valeurs discrètes pour indiquer la présence ou l'absence de la maladie, ainsi que les différents stades de la maladie.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5140950" y="1074150"/>
            <a:ext cx="3545700" cy="24888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55" name="Google Shape;55;p14"/>
          <p:cNvSpPr txBox="1"/>
          <p:nvPr>
            <p:ph idx="1" type="subTitle"/>
          </p:nvPr>
        </p:nvSpPr>
        <p:spPr>
          <a:xfrm>
            <a:off x="6105525" y="3562950"/>
            <a:ext cx="2581200" cy="711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62" name="Google Shape;62;p17"/>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66" name="Google Shape;6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6" name="Google Shape;7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1" name="Google Shape;8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52" name="Google Shape;52;p13"/>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5"/>
          <p:cNvSpPr txBox="1"/>
          <p:nvPr>
            <p:ph type="ctrTitle"/>
          </p:nvPr>
        </p:nvSpPr>
        <p:spPr>
          <a:xfrm>
            <a:off x="4846775" y="916575"/>
            <a:ext cx="3545700" cy="2488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a:t>P</a:t>
            </a:r>
            <a:r>
              <a:rPr lang="en"/>
              <a:t>rédiction Des maladies Cardiaques</a:t>
            </a:r>
            <a:endParaRPr/>
          </a:p>
        </p:txBody>
      </p:sp>
      <p:sp>
        <p:nvSpPr>
          <p:cNvPr id="88" name="Google Shape;88;p25"/>
          <p:cNvSpPr txBox="1"/>
          <p:nvPr/>
        </p:nvSpPr>
        <p:spPr>
          <a:xfrm>
            <a:off x="6666900" y="3525775"/>
            <a:ext cx="247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Roboto"/>
                <a:ea typeface="Roboto"/>
                <a:cs typeface="Roboto"/>
                <a:sym typeface="Roboto"/>
              </a:rPr>
              <a:t>Présenté par:</a:t>
            </a:r>
            <a:endParaRPr b="1" i="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Jedidi Arwa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Berrahal Rihem</a:t>
            </a:r>
            <a:endParaRPr>
              <a:latin typeface="Roboto"/>
              <a:ea typeface="Roboto"/>
              <a:cs typeface="Roboto"/>
              <a:sym typeface="Roboto"/>
            </a:endParaRPr>
          </a:p>
        </p:txBody>
      </p:sp>
      <p:sp>
        <p:nvSpPr>
          <p:cNvPr id="89" name="Google Shape;89;p25"/>
          <p:cNvSpPr txBox="1"/>
          <p:nvPr/>
        </p:nvSpPr>
        <p:spPr>
          <a:xfrm>
            <a:off x="1794575" y="1036975"/>
            <a:ext cx="8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0" name="Google Shape;90;p25"/>
          <p:cNvPicPr preferRelativeResize="0"/>
          <p:nvPr/>
        </p:nvPicPr>
        <p:blipFill rotWithShape="1">
          <a:blip r:embed="rId3">
            <a:alphaModFix/>
          </a:blip>
          <a:srcRect b="0" l="0" r="48384" t="0"/>
          <a:stretch/>
        </p:blipFill>
        <p:spPr>
          <a:xfrm>
            <a:off x="0" y="0"/>
            <a:ext cx="463310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4"/>
          <p:cNvSpPr txBox="1"/>
          <p:nvPr/>
        </p:nvSpPr>
        <p:spPr>
          <a:xfrm>
            <a:off x="0" y="27300"/>
            <a:ext cx="270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Modélisation</a:t>
            </a:r>
            <a:endParaRPr sz="100">
              <a:latin typeface="Roboto"/>
              <a:ea typeface="Roboto"/>
              <a:cs typeface="Roboto"/>
              <a:sym typeface="Roboto"/>
            </a:endParaRPr>
          </a:p>
        </p:txBody>
      </p:sp>
      <p:sp>
        <p:nvSpPr>
          <p:cNvPr id="180" name="Google Shape;180;p34"/>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4"/>
          <p:cNvSpPr txBox="1"/>
          <p:nvPr/>
        </p:nvSpPr>
        <p:spPr>
          <a:xfrm>
            <a:off x="8602750" y="461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7</a:t>
            </a:r>
            <a:endParaRPr>
              <a:solidFill>
                <a:schemeClr val="lt1"/>
              </a:solidFill>
              <a:latin typeface="Roboto"/>
              <a:ea typeface="Roboto"/>
              <a:cs typeface="Roboto"/>
              <a:sym typeface="Roboto"/>
            </a:endParaRPr>
          </a:p>
        </p:txBody>
      </p:sp>
      <p:pic>
        <p:nvPicPr>
          <p:cNvPr id="182" name="Google Shape;182;p34"/>
          <p:cNvPicPr preferRelativeResize="0"/>
          <p:nvPr/>
        </p:nvPicPr>
        <p:blipFill rotWithShape="1">
          <a:blip r:embed="rId3">
            <a:alphaModFix/>
          </a:blip>
          <a:srcRect b="0" l="0" r="911" t="0"/>
          <a:stretch/>
        </p:blipFill>
        <p:spPr>
          <a:xfrm>
            <a:off x="221200" y="2571750"/>
            <a:ext cx="8758450" cy="698325"/>
          </a:xfrm>
          <a:prstGeom prst="rect">
            <a:avLst/>
          </a:prstGeom>
          <a:noFill/>
          <a:ln>
            <a:noFill/>
          </a:ln>
        </p:spPr>
      </p:pic>
      <p:sp>
        <p:nvSpPr>
          <p:cNvPr id="183" name="Google Shape;183;p34"/>
          <p:cNvSpPr txBox="1"/>
          <p:nvPr/>
        </p:nvSpPr>
        <p:spPr>
          <a:xfrm>
            <a:off x="442275" y="1097500"/>
            <a:ext cx="831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Pour créer un modèle prédictif précis, la sélection de variables significatives est une étape essentielle.</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Nous avons également remarqué que l'ID et le lieu d'origine de l'information ne sont généralement pas pertinents pour la prédiction des maladies cardiaques, donc nous avons choisi de ne pas les inclure dans notre sélection de variables significatives pour le modèle prédictif.</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5"/>
          <p:cNvSpPr txBox="1"/>
          <p:nvPr/>
        </p:nvSpPr>
        <p:spPr>
          <a:xfrm>
            <a:off x="0" y="27300"/>
            <a:ext cx="270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Modélisation</a:t>
            </a:r>
            <a:endParaRPr sz="100">
              <a:latin typeface="Roboto"/>
              <a:ea typeface="Roboto"/>
              <a:cs typeface="Roboto"/>
              <a:sym typeface="Roboto"/>
            </a:endParaRPr>
          </a:p>
        </p:txBody>
      </p:sp>
      <p:sp>
        <p:nvSpPr>
          <p:cNvPr id="190" name="Google Shape;190;p35"/>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5"/>
          <p:cNvSpPr txBox="1"/>
          <p:nvPr/>
        </p:nvSpPr>
        <p:spPr>
          <a:xfrm>
            <a:off x="8602750" y="461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8</a:t>
            </a:r>
            <a:endParaRPr>
              <a:solidFill>
                <a:schemeClr val="lt1"/>
              </a:solidFill>
              <a:latin typeface="Roboto"/>
              <a:ea typeface="Roboto"/>
              <a:cs typeface="Roboto"/>
              <a:sym typeface="Roboto"/>
            </a:endParaRPr>
          </a:p>
        </p:txBody>
      </p:sp>
      <p:sp>
        <p:nvSpPr>
          <p:cNvPr id="192" name="Google Shape;192;p35"/>
          <p:cNvSpPr txBox="1"/>
          <p:nvPr/>
        </p:nvSpPr>
        <p:spPr>
          <a:xfrm>
            <a:off x="439050" y="1101535"/>
            <a:ext cx="8265900" cy="196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a:solidFill>
                  <a:schemeClr val="dk1"/>
                </a:solidFill>
              </a:rPr>
              <a:t>Notre modèle d'apprentissage adopte une approche en deux étapes pour prédire la présence ou l'absence de maladie cardiaque et  de la prédiction du stade de la maladie. </a:t>
            </a:r>
            <a:endParaRPr>
              <a:solidFill>
                <a:schemeClr val="dk1"/>
              </a:solidFill>
            </a:endParaRPr>
          </a:p>
          <a:p>
            <a:pPr indent="0" lvl="0" marL="0" rtl="0" algn="l">
              <a:lnSpc>
                <a:spcPct val="115000"/>
              </a:lnSpc>
              <a:spcBef>
                <a:spcPts val="1500"/>
              </a:spcBef>
              <a:spcAft>
                <a:spcPts val="0"/>
              </a:spcAft>
              <a:buNone/>
            </a:pPr>
            <a:r>
              <a:rPr lang="en">
                <a:solidFill>
                  <a:schemeClr val="dk1"/>
                </a:solidFill>
              </a:rPr>
              <a:t>Pour ces deux tâches, nous avons comparé et évalué plusieurs algorithmes de classification :</a:t>
            </a:r>
            <a:endParaRPr>
              <a:solidFill>
                <a:schemeClr val="dk1"/>
              </a:solidFill>
            </a:endParaRPr>
          </a:p>
          <a:p>
            <a:pPr indent="0" lvl="0" marL="0" rtl="0" algn="l">
              <a:lnSpc>
                <a:spcPct val="115000"/>
              </a:lnSpc>
              <a:spcBef>
                <a:spcPts val="1500"/>
              </a:spcBef>
              <a:spcAft>
                <a:spcPts val="0"/>
              </a:spcAft>
              <a:buNone/>
            </a:pPr>
            <a:r>
              <a:t/>
            </a:r>
            <a:endParaRPr>
              <a:solidFill>
                <a:schemeClr val="dk1"/>
              </a:solidFill>
            </a:endParaRPr>
          </a:p>
          <a:p>
            <a:pPr indent="0" lvl="0" marL="0" rtl="0" algn="l">
              <a:lnSpc>
                <a:spcPct val="115000"/>
              </a:lnSpc>
              <a:spcBef>
                <a:spcPts val="1500"/>
              </a:spcBef>
              <a:spcAft>
                <a:spcPts val="0"/>
              </a:spcAft>
              <a:buNone/>
            </a:pPr>
            <a:r>
              <a:t/>
            </a:r>
            <a:endParaRPr>
              <a:solidFill>
                <a:schemeClr val="dk1"/>
              </a:solidFill>
            </a:endParaRPr>
          </a:p>
        </p:txBody>
      </p:sp>
      <p:sp>
        <p:nvSpPr>
          <p:cNvPr id="193" name="Google Shape;193;p35"/>
          <p:cNvSpPr/>
          <p:nvPr/>
        </p:nvSpPr>
        <p:spPr>
          <a:xfrm>
            <a:off x="1864575" y="2738650"/>
            <a:ext cx="1330200" cy="485700"/>
          </a:xfrm>
          <a:prstGeom prst="roundRect">
            <a:avLst>
              <a:gd fmla="val 16667" name="adj"/>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p:nvPr/>
        </p:nvSpPr>
        <p:spPr>
          <a:xfrm>
            <a:off x="3737400" y="2738650"/>
            <a:ext cx="1330200" cy="485700"/>
          </a:xfrm>
          <a:prstGeom prst="roundRect">
            <a:avLst>
              <a:gd fmla="val 16667" name="adj"/>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5"/>
          <p:cNvSpPr/>
          <p:nvPr/>
        </p:nvSpPr>
        <p:spPr>
          <a:xfrm>
            <a:off x="6183075" y="3643225"/>
            <a:ext cx="2212800" cy="485700"/>
          </a:xfrm>
          <a:prstGeom prst="roundRect">
            <a:avLst>
              <a:gd fmla="val 16667" name="adj"/>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5"/>
          <p:cNvSpPr/>
          <p:nvPr/>
        </p:nvSpPr>
        <p:spPr>
          <a:xfrm>
            <a:off x="1047575" y="3643213"/>
            <a:ext cx="1872900" cy="485700"/>
          </a:xfrm>
          <a:prstGeom prst="roundRect">
            <a:avLst>
              <a:gd fmla="val 16667" name="adj"/>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5"/>
          <p:cNvSpPr/>
          <p:nvPr/>
        </p:nvSpPr>
        <p:spPr>
          <a:xfrm>
            <a:off x="3579925" y="3643213"/>
            <a:ext cx="1943700" cy="485700"/>
          </a:xfrm>
          <a:prstGeom prst="roundRect">
            <a:avLst>
              <a:gd fmla="val 16667" name="adj"/>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txBox="1"/>
          <p:nvPr/>
        </p:nvSpPr>
        <p:spPr>
          <a:xfrm>
            <a:off x="2202700" y="2781400"/>
            <a:ext cx="7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SVM</a:t>
            </a:r>
            <a:endParaRPr b="1">
              <a:solidFill>
                <a:schemeClr val="lt1"/>
              </a:solidFill>
              <a:latin typeface="Roboto"/>
              <a:ea typeface="Roboto"/>
              <a:cs typeface="Roboto"/>
              <a:sym typeface="Roboto"/>
            </a:endParaRPr>
          </a:p>
        </p:txBody>
      </p:sp>
      <p:sp>
        <p:nvSpPr>
          <p:cNvPr id="199" name="Google Shape;199;p35"/>
          <p:cNvSpPr txBox="1"/>
          <p:nvPr/>
        </p:nvSpPr>
        <p:spPr>
          <a:xfrm>
            <a:off x="1119625" y="3685963"/>
            <a:ext cx="2033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a:solidFill>
                  <a:schemeClr val="lt1"/>
                </a:solidFill>
              </a:rPr>
              <a:t>Arbres de décision</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0" name="Google Shape;200;p35"/>
          <p:cNvSpPr txBox="1"/>
          <p:nvPr/>
        </p:nvSpPr>
        <p:spPr>
          <a:xfrm>
            <a:off x="3747725" y="3685963"/>
            <a:ext cx="2212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b="1" lang="en">
                <a:solidFill>
                  <a:schemeClr val="lt1"/>
                </a:solidFill>
              </a:rPr>
              <a:t>Forêts aléatoires</a:t>
            </a:r>
            <a:endParaRPr b="1">
              <a:solidFill>
                <a:schemeClr val="lt1"/>
              </a:solidFill>
              <a:latin typeface="Roboto"/>
              <a:ea typeface="Roboto"/>
              <a:cs typeface="Roboto"/>
              <a:sym typeface="Roboto"/>
            </a:endParaRPr>
          </a:p>
        </p:txBody>
      </p:sp>
      <p:sp>
        <p:nvSpPr>
          <p:cNvPr id="201" name="Google Shape;201;p35"/>
          <p:cNvSpPr txBox="1"/>
          <p:nvPr/>
        </p:nvSpPr>
        <p:spPr>
          <a:xfrm>
            <a:off x="4065450" y="2781400"/>
            <a:ext cx="6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KNN</a:t>
            </a:r>
            <a:endParaRPr b="1">
              <a:solidFill>
                <a:schemeClr val="lt1"/>
              </a:solidFill>
              <a:latin typeface="Roboto"/>
              <a:ea typeface="Roboto"/>
              <a:cs typeface="Roboto"/>
              <a:sym typeface="Roboto"/>
            </a:endParaRPr>
          </a:p>
        </p:txBody>
      </p:sp>
      <p:sp>
        <p:nvSpPr>
          <p:cNvPr id="202" name="Google Shape;202;p35"/>
          <p:cNvSpPr txBox="1"/>
          <p:nvPr/>
        </p:nvSpPr>
        <p:spPr>
          <a:xfrm>
            <a:off x="6262150" y="3699275"/>
            <a:ext cx="234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b="1" lang="en">
                <a:solidFill>
                  <a:schemeClr val="lt1"/>
                </a:solidFill>
              </a:rPr>
              <a:t>Régression logistique </a:t>
            </a:r>
            <a:endParaRPr b="1">
              <a:solidFill>
                <a:schemeClr val="lt1"/>
              </a:solidFill>
              <a:latin typeface="Roboto"/>
              <a:ea typeface="Roboto"/>
              <a:cs typeface="Roboto"/>
              <a:sym typeface="Roboto"/>
            </a:endParaRPr>
          </a:p>
        </p:txBody>
      </p:sp>
      <p:sp>
        <p:nvSpPr>
          <p:cNvPr id="203" name="Google Shape;203;p35"/>
          <p:cNvSpPr/>
          <p:nvPr/>
        </p:nvSpPr>
        <p:spPr>
          <a:xfrm>
            <a:off x="5697225" y="2738650"/>
            <a:ext cx="1330200" cy="485700"/>
          </a:xfrm>
          <a:prstGeom prst="roundRect">
            <a:avLst>
              <a:gd fmla="val 16667" name="adj"/>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nvSpPr>
        <p:spPr>
          <a:xfrm>
            <a:off x="5807625" y="2781400"/>
            <a:ext cx="1109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b="1" lang="en">
                <a:solidFill>
                  <a:schemeClr val="lt1"/>
                </a:solidFill>
              </a:rPr>
              <a:t> AdaBoost</a:t>
            </a:r>
            <a:endParaRPr b="1">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000"/>
                                        <p:tgtEl>
                                          <p:spTgt spid="19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txBox="1"/>
          <p:nvPr/>
        </p:nvSpPr>
        <p:spPr>
          <a:xfrm>
            <a:off x="0" y="27300"/>
            <a:ext cx="270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Modélisation</a:t>
            </a:r>
            <a:endParaRPr sz="100">
              <a:latin typeface="Roboto"/>
              <a:ea typeface="Roboto"/>
              <a:cs typeface="Roboto"/>
              <a:sym typeface="Roboto"/>
            </a:endParaRPr>
          </a:p>
        </p:txBody>
      </p:sp>
      <p:sp>
        <p:nvSpPr>
          <p:cNvPr id="211" name="Google Shape;211;p36"/>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txBox="1"/>
          <p:nvPr/>
        </p:nvSpPr>
        <p:spPr>
          <a:xfrm>
            <a:off x="8602750" y="461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9</a:t>
            </a:r>
            <a:endParaRPr>
              <a:solidFill>
                <a:schemeClr val="lt1"/>
              </a:solidFill>
              <a:latin typeface="Roboto"/>
              <a:ea typeface="Roboto"/>
              <a:cs typeface="Roboto"/>
              <a:sym typeface="Roboto"/>
            </a:endParaRPr>
          </a:p>
        </p:txBody>
      </p:sp>
      <p:graphicFrame>
        <p:nvGraphicFramePr>
          <p:cNvPr id="213" name="Google Shape;213;p36"/>
          <p:cNvGraphicFramePr/>
          <p:nvPr/>
        </p:nvGraphicFramePr>
        <p:xfrm>
          <a:off x="1718900" y="1709800"/>
          <a:ext cx="3000000" cy="3000000"/>
        </p:xfrm>
        <a:graphic>
          <a:graphicData uri="http://schemas.openxmlformats.org/drawingml/2006/table">
            <a:tbl>
              <a:tblPr>
                <a:noFill/>
                <a:tableStyleId>{112735D5-D128-461C-BE93-3DA44559AF45}</a:tableStyleId>
              </a:tblPr>
              <a:tblGrid>
                <a:gridCol w="2298900"/>
                <a:gridCol w="3853025"/>
              </a:tblGrid>
              <a:tr h="352750">
                <a:tc>
                  <a:txBody>
                    <a:bodyPr/>
                    <a:lstStyle/>
                    <a:p>
                      <a:pPr indent="0" lvl="0" marL="0" rtl="0" algn="ctr">
                        <a:spcBef>
                          <a:spcPts val="0"/>
                        </a:spcBef>
                        <a:spcAft>
                          <a:spcPts val="0"/>
                        </a:spcAft>
                        <a:buNone/>
                      </a:pPr>
                      <a:r>
                        <a:rPr b="1" lang="en"/>
                        <a:t>Algorithme </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Principe </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1300">
                <a:tc>
                  <a:txBody>
                    <a:bodyPr/>
                    <a:lstStyle/>
                    <a:p>
                      <a:pPr indent="0" lvl="0" marL="0" rtl="0" algn="l">
                        <a:spcBef>
                          <a:spcPts val="0"/>
                        </a:spcBef>
                        <a:spcAft>
                          <a:spcPts val="0"/>
                        </a:spcAft>
                        <a:buNone/>
                      </a:pPr>
                      <a:r>
                        <a:rPr lang="en"/>
                        <a:t>SVM</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highlight>
                            <a:schemeClr val="lt1"/>
                          </a:highlight>
                          <a:latin typeface="Roboto"/>
                          <a:ea typeface="Roboto"/>
                          <a:cs typeface="Roboto"/>
                          <a:sym typeface="Roboto"/>
                        </a:rPr>
                        <a:t>Trouver un hyperplan qui maximise la marge de séparation entre les classes</a:t>
                      </a:r>
                      <a:endParaRPr sz="1100">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0525">
                <a:tc>
                  <a:txBody>
                    <a:bodyPr/>
                    <a:lstStyle/>
                    <a:p>
                      <a:pPr indent="0" lvl="0" marL="0" rtl="0" algn="l">
                        <a:spcBef>
                          <a:spcPts val="0"/>
                        </a:spcBef>
                        <a:spcAft>
                          <a:spcPts val="0"/>
                        </a:spcAft>
                        <a:buNone/>
                      </a:pPr>
                      <a:r>
                        <a:rPr lang="en">
                          <a:solidFill>
                            <a:schemeClr val="dk1"/>
                          </a:solidFill>
                          <a:highlight>
                            <a:schemeClr val="lt1"/>
                          </a:highlight>
                        </a:rPr>
                        <a:t>Arbres de décision</a:t>
                      </a:r>
                      <a:endParaRPr>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highlight>
                            <a:schemeClr val="lt1"/>
                          </a:highlight>
                          <a:latin typeface="Roboto"/>
                          <a:ea typeface="Roboto"/>
                          <a:cs typeface="Roboto"/>
                          <a:sym typeface="Roboto"/>
                        </a:rPr>
                        <a:t>Diviser récursivement l'espace de features en sous-espaces de décision selon des règles de partitionnement basées sur les features</a:t>
                      </a:r>
                      <a:endParaRPr sz="1100">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0525">
                <a:tc>
                  <a:txBody>
                    <a:bodyPr/>
                    <a:lstStyle/>
                    <a:p>
                      <a:pPr indent="0" lvl="0" marL="0" rtl="0" algn="l">
                        <a:spcBef>
                          <a:spcPts val="0"/>
                        </a:spcBef>
                        <a:spcAft>
                          <a:spcPts val="0"/>
                        </a:spcAft>
                        <a:buNone/>
                      </a:pPr>
                      <a:r>
                        <a:rPr lang="en">
                          <a:solidFill>
                            <a:schemeClr val="dk1"/>
                          </a:solidFill>
                          <a:highlight>
                            <a:schemeClr val="lt1"/>
                          </a:highlight>
                        </a:rPr>
                        <a:t>K-plus proches voisins (K-NN)</a:t>
                      </a:r>
                      <a:endParaRPr>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highlight>
                            <a:schemeClr val="lt1"/>
                          </a:highlight>
                          <a:latin typeface="Roboto"/>
                          <a:ea typeface="Roboto"/>
                          <a:cs typeface="Roboto"/>
                          <a:sym typeface="Roboto"/>
                        </a:rPr>
                        <a:t>Trouver les k observations les plus proches de la nouvelle observation dans l'espace de features et leur affecter la classe majoritaire</a:t>
                      </a:r>
                      <a:endParaRPr sz="1100">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214" name="Google Shape;214;p36"/>
          <p:cNvPicPr preferRelativeResize="0"/>
          <p:nvPr/>
        </p:nvPicPr>
        <p:blipFill>
          <a:blip r:embed="rId3">
            <a:alphaModFix/>
          </a:blip>
          <a:stretch>
            <a:fillRect/>
          </a:stretch>
        </p:blipFill>
        <p:spPr>
          <a:xfrm>
            <a:off x="40375" y="485700"/>
            <a:ext cx="2422467" cy="1298325"/>
          </a:xfrm>
          <a:prstGeom prst="rect">
            <a:avLst/>
          </a:prstGeom>
          <a:noFill/>
          <a:ln>
            <a:noFill/>
          </a:ln>
        </p:spPr>
      </p:pic>
      <p:pic>
        <p:nvPicPr>
          <p:cNvPr id="215" name="Google Shape;215;p36"/>
          <p:cNvPicPr preferRelativeResize="0"/>
          <p:nvPr/>
        </p:nvPicPr>
        <p:blipFill rotWithShape="1">
          <a:blip r:embed="rId4">
            <a:alphaModFix/>
          </a:blip>
          <a:srcRect b="6507" l="0" r="0" t="0"/>
          <a:stretch/>
        </p:blipFill>
        <p:spPr>
          <a:xfrm>
            <a:off x="1" y="3763500"/>
            <a:ext cx="1727750" cy="1380000"/>
          </a:xfrm>
          <a:prstGeom prst="rect">
            <a:avLst/>
          </a:prstGeom>
          <a:noFill/>
          <a:ln>
            <a:noFill/>
          </a:ln>
        </p:spPr>
      </p:pic>
      <p:pic>
        <p:nvPicPr>
          <p:cNvPr id="216" name="Google Shape;216;p36"/>
          <p:cNvPicPr preferRelativeResize="0"/>
          <p:nvPr/>
        </p:nvPicPr>
        <p:blipFill>
          <a:blip r:embed="rId5">
            <a:alphaModFix/>
          </a:blip>
          <a:stretch>
            <a:fillRect/>
          </a:stretch>
        </p:blipFill>
        <p:spPr>
          <a:xfrm>
            <a:off x="6502750" y="485700"/>
            <a:ext cx="2570900" cy="12983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nvSpPr>
        <p:spPr>
          <a:xfrm>
            <a:off x="0" y="27300"/>
            <a:ext cx="270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Modélisation</a:t>
            </a:r>
            <a:endParaRPr sz="100">
              <a:latin typeface="Roboto"/>
              <a:ea typeface="Roboto"/>
              <a:cs typeface="Roboto"/>
              <a:sym typeface="Roboto"/>
            </a:endParaRPr>
          </a:p>
        </p:txBody>
      </p:sp>
      <p:sp>
        <p:nvSpPr>
          <p:cNvPr id="223" name="Google Shape;223;p37"/>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nvSpPr>
        <p:spPr>
          <a:xfrm>
            <a:off x="8545475" y="4617175"/>
            <a:ext cx="5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10</a:t>
            </a:r>
            <a:endParaRPr>
              <a:solidFill>
                <a:schemeClr val="lt1"/>
              </a:solidFill>
              <a:latin typeface="Roboto"/>
              <a:ea typeface="Roboto"/>
              <a:cs typeface="Roboto"/>
              <a:sym typeface="Roboto"/>
            </a:endParaRPr>
          </a:p>
        </p:txBody>
      </p:sp>
      <p:graphicFrame>
        <p:nvGraphicFramePr>
          <p:cNvPr id="225" name="Google Shape;225;p37"/>
          <p:cNvGraphicFramePr/>
          <p:nvPr/>
        </p:nvGraphicFramePr>
        <p:xfrm>
          <a:off x="848238" y="1250250"/>
          <a:ext cx="3000000" cy="3000000"/>
        </p:xfrm>
        <a:graphic>
          <a:graphicData uri="http://schemas.openxmlformats.org/drawingml/2006/table">
            <a:tbl>
              <a:tblPr>
                <a:noFill/>
                <a:tableStyleId>{112735D5-D128-461C-BE93-3DA44559AF45}</a:tableStyleId>
              </a:tblPr>
              <a:tblGrid>
                <a:gridCol w="2838300"/>
                <a:gridCol w="5175400"/>
              </a:tblGrid>
              <a:tr h="426800">
                <a:tc>
                  <a:txBody>
                    <a:bodyPr/>
                    <a:lstStyle/>
                    <a:p>
                      <a:pPr indent="0" lvl="0" marL="0" rtl="0" algn="ctr">
                        <a:spcBef>
                          <a:spcPts val="0"/>
                        </a:spcBef>
                        <a:spcAft>
                          <a:spcPts val="0"/>
                        </a:spcAft>
                        <a:buNone/>
                      </a:pPr>
                      <a:r>
                        <a:rPr b="1" lang="en"/>
                        <a:t>Algorithme </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Principe </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38725">
                <a:tc>
                  <a:txBody>
                    <a:bodyPr/>
                    <a:lstStyle/>
                    <a:p>
                      <a:pPr indent="0" lvl="0" marL="0" rtl="0" algn="l">
                        <a:spcBef>
                          <a:spcPts val="0"/>
                        </a:spcBef>
                        <a:spcAft>
                          <a:spcPts val="0"/>
                        </a:spcAft>
                        <a:buNone/>
                      </a:pPr>
                      <a:r>
                        <a:rPr lang="en">
                          <a:solidFill>
                            <a:schemeClr val="dk1"/>
                          </a:solidFill>
                          <a:highlight>
                            <a:schemeClr val="lt1"/>
                          </a:highlight>
                        </a:rPr>
                        <a:t>Régression logistique</a:t>
                      </a:r>
                      <a:endParaRPr>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highlight>
                            <a:schemeClr val="lt1"/>
                          </a:highlight>
                          <a:latin typeface="Roboto"/>
                          <a:ea typeface="Roboto"/>
                          <a:cs typeface="Roboto"/>
                          <a:sym typeface="Roboto"/>
                        </a:rPr>
                        <a:t>Estimer la probabilité d'appartenance à chaque classe à partir d'une combinaison linéaire des features, puis affecter la classe avec la probabilité la plus élevée</a:t>
                      </a:r>
                      <a:endParaRPr sz="1100">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58150">
                <a:tc>
                  <a:txBody>
                    <a:bodyPr/>
                    <a:lstStyle/>
                    <a:p>
                      <a:pPr indent="0" lvl="0" marL="0" rtl="0" algn="l">
                        <a:spcBef>
                          <a:spcPts val="0"/>
                        </a:spcBef>
                        <a:spcAft>
                          <a:spcPts val="0"/>
                        </a:spcAft>
                        <a:buNone/>
                      </a:pPr>
                      <a:r>
                        <a:rPr lang="en">
                          <a:solidFill>
                            <a:schemeClr val="dk1"/>
                          </a:solidFill>
                          <a:highlight>
                            <a:schemeClr val="lt1"/>
                          </a:highlight>
                        </a:rPr>
                        <a:t>Forêts aléatoires</a:t>
                      </a:r>
                      <a:endParaRPr>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highlight>
                            <a:schemeClr val="lt1"/>
                          </a:highlight>
                          <a:latin typeface="Roboto"/>
                          <a:ea typeface="Roboto"/>
                          <a:cs typeface="Roboto"/>
                          <a:sym typeface="Roboto"/>
                        </a:rPr>
                        <a:t>Entraîner plusieurs arbres de décision sur des sous-échantillons aléatoires du jeu de données et combiner leurs prédictions.(classe majoritaire)</a:t>
                      </a:r>
                      <a:endParaRPr sz="1100">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19325">
                <a:tc>
                  <a:txBody>
                    <a:bodyPr/>
                    <a:lstStyle/>
                    <a:p>
                      <a:pPr indent="0" lvl="0" marL="0" rtl="0" algn="l">
                        <a:spcBef>
                          <a:spcPts val="0"/>
                        </a:spcBef>
                        <a:spcAft>
                          <a:spcPts val="0"/>
                        </a:spcAft>
                        <a:buNone/>
                      </a:pPr>
                      <a:r>
                        <a:rPr lang="en">
                          <a:solidFill>
                            <a:schemeClr val="dk1"/>
                          </a:solidFill>
                          <a:highlight>
                            <a:schemeClr val="lt1"/>
                          </a:highlight>
                        </a:rPr>
                        <a:t>AdaBoost </a:t>
                      </a:r>
                      <a:endParaRPr>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highlight>
                            <a:schemeClr val="lt1"/>
                          </a:highlight>
                          <a:latin typeface="Roboto"/>
                          <a:ea typeface="Roboto"/>
                          <a:cs typeface="Roboto"/>
                          <a:sym typeface="Roboto"/>
                        </a:rPr>
                        <a:t>Entraîner une série de classifieurs pondérés par leur performance sur des sous-échantillons pondérés, puis combiner leurs prédictions en affectant une importance accrue aux observations mal classées par les classifieurs précédents</a:t>
                      </a:r>
                      <a:endParaRPr sz="1100">
                        <a:solidFill>
                          <a:schemeClr val="dk1"/>
                        </a:solidFill>
                        <a:highlight>
                          <a:schemeClr val="lt1"/>
                        </a:highligh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226" name="Google Shape;226;p37"/>
          <p:cNvPicPr preferRelativeResize="0"/>
          <p:nvPr/>
        </p:nvPicPr>
        <p:blipFill>
          <a:blip r:embed="rId3">
            <a:alphaModFix/>
          </a:blip>
          <a:stretch>
            <a:fillRect/>
          </a:stretch>
        </p:blipFill>
        <p:spPr>
          <a:xfrm>
            <a:off x="306025" y="3520950"/>
            <a:ext cx="2394276" cy="1496426"/>
          </a:xfrm>
          <a:prstGeom prst="rect">
            <a:avLst/>
          </a:prstGeom>
          <a:noFill/>
          <a:ln>
            <a:noFill/>
          </a:ln>
        </p:spPr>
      </p:pic>
      <p:pic>
        <p:nvPicPr>
          <p:cNvPr id="227" name="Google Shape;227;p37"/>
          <p:cNvPicPr preferRelativeResize="0"/>
          <p:nvPr/>
        </p:nvPicPr>
        <p:blipFill>
          <a:blip r:embed="rId4">
            <a:alphaModFix/>
          </a:blip>
          <a:stretch>
            <a:fillRect/>
          </a:stretch>
        </p:blipFill>
        <p:spPr>
          <a:xfrm>
            <a:off x="6302675" y="3610050"/>
            <a:ext cx="1759993" cy="149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nvSpPr>
        <p:spPr>
          <a:xfrm>
            <a:off x="0" y="27300"/>
            <a:ext cx="270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Modélisation</a:t>
            </a:r>
            <a:endParaRPr sz="100">
              <a:latin typeface="Roboto"/>
              <a:ea typeface="Roboto"/>
              <a:cs typeface="Roboto"/>
              <a:sym typeface="Roboto"/>
            </a:endParaRPr>
          </a:p>
        </p:txBody>
      </p:sp>
      <p:sp>
        <p:nvSpPr>
          <p:cNvPr id="234" name="Google Shape;234;p38"/>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8"/>
          <p:cNvSpPr txBox="1"/>
          <p:nvPr/>
        </p:nvSpPr>
        <p:spPr>
          <a:xfrm>
            <a:off x="8396388" y="515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3</a:t>
            </a:r>
            <a:endParaRPr>
              <a:solidFill>
                <a:schemeClr val="lt1"/>
              </a:solidFill>
              <a:latin typeface="Roboto"/>
              <a:ea typeface="Roboto"/>
              <a:cs typeface="Roboto"/>
              <a:sym typeface="Roboto"/>
            </a:endParaRPr>
          </a:p>
        </p:txBody>
      </p:sp>
      <p:pic>
        <p:nvPicPr>
          <p:cNvPr id="236" name="Google Shape;236;p38"/>
          <p:cNvPicPr preferRelativeResize="0"/>
          <p:nvPr/>
        </p:nvPicPr>
        <p:blipFill>
          <a:blip r:embed="rId3">
            <a:alphaModFix/>
          </a:blip>
          <a:stretch>
            <a:fillRect/>
          </a:stretch>
        </p:blipFill>
        <p:spPr>
          <a:xfrm>
            <a:off x="810660" y="655263"/>
            <a:ext cx="2304427" cy="2158575"/>
          </a:xfrm>
          <a:prstGeom prst="rect">
            <a:avLst/>
          </a:prstGeom>
          <a:noFill/>
          <a:ln>
            <a:noFill/>
          </a:ln>
        </p:spPr>
      </p:pic>
      <p:pic>
        <p:nvPicPr>
          <p:cNvPr id="237" name="Google Shape;237;p38"/>
          <p:cNvPicPr preferRelativeResize="0"/>
          <p:nvPr/>
        </p:nvPicPr>
        <p:blipFill>
          <a:blip r:embed="rId4">
            <a:alphaModFix/>
          </a:blip>
          <a:stretch>
            <a:fillRect/>
          </a:stretch>
        </p:blipFill>
        <p:spPr>
          <a:xfrm>
            <a:off x="6015297" y="753787"/>
            <a:ext cx="2166410" cy="2016350"/>
          </a:xfrm>
          <a:prstGeom prst="rect">
            <a:avLst/>
          </a:prstGeom>
          <a:noFill/>
          <a:ln>
            <a:noFill/>
          </a:ln>
        </p:spPr>
      </p:pic>
      <p:sp>
        <p:nvSpPr>
          <p:cNvPr id="238" name="Google Shape;238;p38"/>
          <p:cNvSpPr txBox="1"/>
          <p:nvPr/>
        </p:nvSpPr>
        <p:spPr>
          <a:xfrm>
            <a:off x="6015300" y="3672813"/>
            <a:ext cx="29673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Clr>
                <a:schemeClr val="dk1"/>
              </a:buClr>
              <a:buSzPts val="1100"/>
              <a:buFont typeface="Arial"/>
              <a:buNone/>
            </a:pPr>
            <a:r>
              <a:rPr b="1" lang="en" sz="1200">
                <a:solidFill>
                  <a:schemeClr val="dk1"/>
                </a:solidFill>
              </a:rPr>
              <a:t>Score </a:t>
            </a:r>
            <a:r>
              <a:rPr b="1" lang="en" sz="1200">
                <a:solidFill>
                  <a:schemeClr val="dk1"/>
                </a:solidFill>
              </a:rPr>
              <a:t>de présence d'une maladie cardiaque</a:t>
            </a:r>
            <a:endParaRPr b="1" sz="1200"/>
          </a:p>
        </p:txBody>
      </p:sp>
      <p:sp>
        <p:nvSpPr>
          <p:cNvPr id="239" name="Google Shape;239;p38"/>
          <p:cNvSpPr txBox="1"/>
          <p:nvPr/>
        </p:nvSpPr>
        <p:spPr>
          <a:xfrm>
            <a:off x="543838" y="4189375"/>
            <a:ext cx="32328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Clr>
                <a:schemeClr val="dk1"/>
              </a:buClr>
              <a:buSzPts val="1100"/>
              <a:buFont typeface="Arial"/>
              <a:buNone/>
            </a:pPr>
            <a:r>
              <a:rPr b="1" lang="en" sz="1200">
                <a:solidFill>
                  <a:schemeClr val="dk1"/>
                </a:solidFill>
              </a:rPr>
              <a:t>Score des </a:t>
            </a:r>
            <a:r>
              <a:rPr b="1" lang="en" sz="1200">
                <a:solidFill>
                  <a:schemeClr val="dk1"/>
                </a:solidFill>
              </a:rPr>
              <a:t>différents stades de la maladie cardiaque</a:t>
            </a:r>
            <a:endParaRPr b="1" sz="1200">
              <a:latin typeface="Roboto"/>
              <a:ea typeface="Roboto"/>
              <a:cs typeface="Roboto"/>
              <a:sym typeface="Roboto"/>
            </a:endParaRPr>
          </a:p>
        </p:txBody>
      </p:sp>
      <p:pic>
        <p:nvPicPr>
          <p:cNvPr id="240" name="Google Shape;240;p38"/>
          <p:cNvPicPr preferRelativeResize="0"/>
          <p:nvPr/>
        </p:nvPicPr>
        <p:blipFill>
          <a:blip r:embed="rId5">
            <a:alphaModFix/>
          </a:blip>
          <a:stretch>
            <a:fillRect/>
          </a:stretch>
        </p:blipFill>
        <p:spPr>
          <a:xfrm>
            <a:off x="2305050" y="2770138"/>
            <a:ext cx="2266950" cy="1419225"/>
          </a:xfrm>
          <a:prstGeom prst="rect">
            <a:avLst/>
          </a:prstGeom>
          <a:noFill/>
          <a:ln>
            <a:noFill/>
          </a:ln>
        </p:spPr>
      </p:pic>
      <p:pic>
        <p:nvPicPr>
          <p:cNvPr id="241" name="Google Shape;241;p38"/>
          <p:cNvPicPr preferRelativeResize="0"/>
          <p:nvPr/>
        </p:nvPicPr>
        <p:blipFill>
          <a:blip r:embed="rId6">
            <a:alphaModFix/>
          </a:blip>
          <a:stretch>
            <a:fillRect/>
          </a:stretch>
        </p:blipFill>
        <p:spPr>
          <a:xfrm>
            <a:off x="5224875" y="2813825"/>
            <a:ext cx="1952625" cy="742950"/>
          </a:xfrm>
          <a:prstGeom prst="rect">
            <a:avLst/>
          </a:prstGeom>
          <a:noFill/>
          <a:ln>
            <a:noFill/>
          </a:ln>
        </p:spPr>
      </p:pic>
      <p:sp>
        <p:nvSpPr>
          <p:cNvPr id="242" name="Google Shape;242;p38"/>
          <p:cNvSpPr/>
          <p:nvPr/>
        </p:nvSpPr>
        <p:spPr>
          <a:xfrm>
            <a:off x="2406250" y="967600"/>
            <a:ext cx="623700" cy="254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7485700" y="1043625"/>
            <a:ext cx="623700" cy="254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txBox="1"/>
          <p:nvPr/>
        </p:nvSpPr>
        <p:spPr>
          <a:xfrm>
            <a:off x="8525950" y="4632625"/>
            <a:ext cx="41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 11</a:t>
            </a:r>
            <a:endParaRPr b="1" sz="12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F33"/>
        </a:solidFill>
      </p:bgPr>
    </p:bg>
    <p:spTree>
      <p:nvGrpSpPr>
        <p:cNvPr id="248" name="Shape 248"/>
        <p:cNvGrpSpPr/>
        <p:nvPr/>
      </p:nvGrpSpPr>
      <p:grpSpPr>
        <a:xfrm>
          <a:off x="0" y="0"/>
          <a:ext cx="0" cy="0"/>
          <a:chOff x="0" y="0"/>
          <a:chExt cx="0" cy="0"/>
        </a:xfrm>
      </p:grpSpPr>
      <p:sp>
        <p:nvSpPr>
          <p:cNvPr id="249" name="Google Shape;249;p39"/>
          <p:cNvSpPr txBox="1"/>
          <p:nvPr/>
        </p:nvSpPr>
        <p:spPr>
          <a:xfrm>
            <a:off x="1492350" y="1817550"/>
            <a:ext cx="61593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5200"/>
              <a:buFont typeface="Arial"/>
              <a:buNone/>
            </a:pPr>
            <a:r>
              <a:rPr lang="en" sz="6100">
                <a:solidFill>
                  <a:schemeClr val="lt1"/>
                </a:solidFill>
                <a:latin typeface="Fira Sans Extra Condensed SemiBold"/>
                <a:ea typeface="Fira Sans Extra Condensed SemiBold"/>
                <a:cs typeface="Fira Sans Extra Condensed SemiBold"/>
                <a:sym typeface="Fira Sans Extra Condensed SemiBold"/>
              </a:rPr>
              <a:t>Conclusion</a:t>
            </a:r>
            <a:endParaRPr sz="6100">
              <a:solidFill>
                <a:schemeClr val="lt1"/>
              </a:solidFill>
              <a:latin typeface="Fira Sans Extra Condensed SemiBold"/>
              <a:ea typeface="Fira Sans Extra Condensed SemiBold"/>
              <a:cs typeface="Fira Sans Extra Condensed SemiBold"/>
              <a:sym typeface="Fira Sans Extra Condensed SemiBold"/>
            </a:endParaRPr>
          </a:p>
          <a:p>
            <a:pPr indent="0" lvl="0" marL="0" rtl="0" algn="l">
              <a:spcBef>
                <a:spcPts val="0"/>
              </a:spcBef>
              <a:spcAft>
                <a:spcPts val="0"/>
              </a:spcAft>
              <a:buNone/>
            </a:pPr>
            <a:r>
              <a:t/>
            </a:r>
            <a:endParaRPr sz="25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0"/>
          <p:cNvSpPr txBox="1"/>
          <p:nvPr/>
        </p:nvSpPr>
        <p:spPr>
          <a:xfrm>
            <a:off x="0" y="27300"/>
            <a:ext cx="270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Conclusion </a:t>
            </a:r>
            <a:endParaRPr sz="100">
              <a:latin typeface="Roboto"/>
              <a:ea typeface="Roboto"/>
              <a:cs typeface="Roboto"/>
              <a:sym typeface="Roboto"/>
            </a:endParaRPr>
          </a:p>
        </p:txBody>
      </p:sp>
      <p:sp>
        <p:nvSpPr>
          <p:cNvPr id="256" name="Google Shape;256;p40"/>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txBox="1"/>
          <p:nvPr/>
        </p:nvSpPr>
        <p:spPr>
          <a:xfrm>
            <a:off x="8396388" y="515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3</a:t>
            </a:r>
            <a:endParaRPr>
              <a:solidFill>
                <a:schemeClr val="lt1"/>
              </a:solidFill>
              <a:latin typeface="Roboto"/>
              <a:ea typeface="Roboto"/>
              <a:cs typeface="Roboto"/>
              <a:sym typeface="Roboto"/>
            </a:endParaRPr>
          </a:p>
        </p:txBody>
      </p:sp>
      <p:sp>
        <p:nvSpPr>
          <p:cNvPr id="258" name="Google Shape;258;p40"/>
          <p:cNvSpPr txBox="1"/>
          <p:nvPr/>
        </p:nvSpPr>
        <p:spPr>
          <a:xfrm>
            <a:off x="351900" y="1233550"/>
            <a:ext cx="8440200" cy="23397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dk1"/>
              </a:buClr>
              <a:buSzPts val="1100"/>
              <a:buChar char="●"/>
            </a:pPr>
            <a:r>
              <a:rPr lang="en"/>
              <a:t>Les performances du modèle ont des limites et des erreurs de prédiction malgré les efforts pour les améliorer.</a:t>
            </a:r>
            <a:endParaRPr/>
          </a:p>
          <a:p>
            <a:pPr indent="-298450" lvl="0" marL="457200" rtl="0" algn="l">
              <a:lnSpc>
                <a:spcPct val="200000"/>
              </a:lnSpc>
              <a:spcBef>
                <a:spcPts val="0"/>
              </a:spcBef>
              <a:spcAft>
                <a:spcPts val="0"/>
              </a:spcAft>
              <a:buClr>
                <a:schemeClr val="dk1"/>
              </a:buClr>
              <a:buSzPts val="1100"/>
              <a:buChar char="●"/>
            </a:pPr>
            <a:r>
              <a:rPr lang="en"/>
              <a:t>Le déséquilibre des données et la complexité de la maladie cardiaque peuvent affecter la précision des prédictions de stade de la maladie.</a:t>
            </a:r>
            <a:endParaRPr/>
          </a:p>
          <a:p>
            <a:pPr indent="-298450" lvl="0" marL="457200" rtl="0" algn="l">
              <a:lnSpc>
                <a:spcPct val="200000"/>
              </a:lnSpc>
              <a:spcBef>
                <a:spcPts val="0"/>
              </a:spcBef>
              <a:spcAft>
                <a:spcPts val="0"/>
              </a:spcAft>
              <a:buClr>
                <a:schemeClr val="dk1"/>
              </a:buClr>
              <a:buSzPts val="1100"/>
              <a:buChar char="●"/>
            </a:pPr>
            <a:r>
              <a:rPr lang="en"/>
              <a:t>Les résultats du modèle doivent être considérés comme un outil d'aide à la décision et doivent être interprétés avec prudence.</a:t>
            </a:r>
            <a:endParaRPr/>
          </a:p>
        </p:txBody>
      </p:sp>
      <p:sp>
        <p:nvSpPr>
          <p:cNvPr id="259" name="Google Shape;259;p40"/>
          <p:cNvSpPr txBox="1"/>
          <p:nvPr/>
        </p:nvSpPr>
        <p:spPr>
          <a:xfrm>
            <a:off x="8552100" y="4617175"/>
            <a:ext cx="7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12</a:t>
            </a:r>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1"/>
          <p:cNvPicPr preferRelativeResize="0"/>
          <p:nvPr/>
        </p:nvPicPr>
        <p:blipFill>
          <a:blip r:embed="rId3">
            <a:alphaModFix/>
          </a:blip>
          <a:stretch>
            <a:fillRect/>
          </a:stretch>
        </p:blipFill>
        <p:spPr>
          <a:xfrm>
            <a:off x="557125" y="110200"/>
            <a:ext cx="7874850" cy="442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6"/>
          <p:cNvSpPr txBox="1"/>
          <p:nvPr/>
        </p:nvSpPr>
        <p:spPr>
          <a:xfrm>
            <a:off x="1585648" y="399800"/>
            <a:ext cx="59727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Fira Sans Extra Condensed"/>
                <a:ea typeface="Fira Sans Extra Condensed"/>
                <a:cs typeface="Fira Sans Extra Condensed"/>
                <a:sym typeface="Fira Sans Extra Condensed"/>
              </a:rPr>
              <a:t>Tables des </a:t>
            </a:r>
            <a:r>
              <a:rPr b="1" lang="en" sz="3000">
                <a:latin typeface="Fira Sans Extra Condensed"/>
                <a:ea typeface="Fira Sans Extra Condensed"/>
                <a:cs typeface="Fira Sans Extra Condensed"/>
                <a:sym typeface="Fira Sans Extra Condensed"/>
              </a:rPr>
              <a:t>matières</a:t>
            </a:r>
            <a:endParaRPr b="1" sz="3000">
              <a:solidFill>
                <a:srgbClr val="000000"/>
              </a:solidFill>
              <a:latin typeface="Fira Sans Extra Condensed"/>
              <a:ea typeface="Fira Sans Extra Condensed"/>
              <a:cs typeface="Fira Sans Extra Condensed"/>
              <a:sym typeface="Fira Sans Extra Condensed"/>
            </a:endParaRPr>
          </a:p>
        </p:txBody>
      </p:sp>
      <p:grpSp>
        <p:nvGrpSpPr>
          <p:cNvPr id="96" name="Google Shape;96;p26"/>
          <p:cNvGrpSpPr/>
          <p:nvPr/>
        </p:nvGrpSpPr>
        <p:grpSpPr>
          <a:xfrm>
            <a:off x="407086" y="1400125"/>
            <a:ext cx="5668552" cy="449100"/>
            <a:chOff x="1326438" y="2370462"/>
            <a:chExt cx="6491700" cy="449100"/>
          </a:xfrm>
        </p:grpSpPr>
        <p:sp>
          <p:nvSpPr>
            <p:cNvPr id="97" name="Google Shape;97;p26"/>
            <p:cNvSpPr/>
            <p:nvPr/>
          </p:nvSpPr>
          <p:spPr>
            <a:xfrm rot="-5400000">
              <a:off x="4347738" y="-650838"/>
              <a:ext cx="449100" cy="6491700"/>
            </a:xfrm>
            <a:prstGeom prst="round2SameRect">
              <a:avLst>
                <a:gd fmla="val 50000" name="adj1"/>
                <a:gd fmla="val 0" name="adj2"/>
              </a:avLst>
            </a:prstGeom>
            <a:noFill/>
            <a:ln cap="flat" cmpd="sng" w="9525">
              <a:solidFill>
                <a:srgbClr val="070F3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6"/>
            <p:cNvSpPr txBox="1"/>
            <p:nvPr/>
          </p:nvSpPr>
          <p:spPr>
            <a:xfrm>
              <a:off x="2251107" y="2483422"/>
              <a:ext cx="4315200" cy="2232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Fira Sans Extra Condensed"/>
                  <a:ea typeface="Fira Sans Extra Condensed"/>
                  <a:cs typeface="Fira Sans Extra Condensed"/>
                  <a:sym typeface="Fira Sans Extra Condensed"/>
                </a:rPr>
                <a:t>Nettoyage des données</a:t>
              </a:r>
              <a:endParaRPr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99" name="Google Shape;99;p26"/>
            <p:cNvSpPr/>
            <p:nvPr/>
          </p:nvSpPr>
          <p:spPr>
            <a:xfrm>
              <a:off x="2006856" y="2425552"/>
              <a:ext cx="338889" cy="338920"/>
            </a:xfrm>
            <a:custGeom>
              <a:rect b="b" l="l" r="r" t="t"/>
              <a:pathLst>
                <a:path extrusionOk="0" h="10955" w="10954">
                  <a:moveTo>
                    <a:pt x="0" y="1"/>
                  </a:moveTo>
                  <a:lnTo>
                    <a:pt x="0" y="10955"/>
                  </a:lnTo>
                  <a:lnTo>
                    <a:pt x="10954" y="10955"/>
                  </a:lnTo>
                  <a:lnTo>
                    <a:pt x="10954" y="1"/>
                  </a:lnTo>
                  <a:close/>
                </a:path>
              </a:pathLst>
            </a:cu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600" u="none" cap="none" strike="noStrike">
                  <a:solidFill>
                    <a:srgbClr val="070F33"/>
                  </a:solidFill>
                  <a:latin typeface="Fira Sans Extra Condensed"/>
                  <a:ea typeface="Fira Sans Extra Condensed"/>
                  <a:cs typeface="Fira Sans Extra Condensed"/>
                  <a:sym typeface="Fira Sans Extra Condensed"/>
                </a:rPr>
                <a:t>0</a:t>
              </a:r>
              <a:r>
                <a:rPr b="1" lang="en" sz="1600">
                  <a:solidFill>
                    <a:srgbClr val="070F33"/>
                  </a:solidFill>
                  <a:latin typeface="Fira Sans Extra Condensed"/>
                  <a:ea typeface="Fira Sans Extra Condensed"/>
                  <a:cs typeface="Fira Sans Extra Condensed"/>
                  <a:sym typeface="Fira Sans Extra Condensed"/>
                </a:rPr>
                <a:t>1</a:t>
              </a:r>
              <a:endParaRPr b="1" i="0" sz="1600" u="none" cap="none" strike="noStrike">
                <a:solidFill>
                  <a:srgbClr val="070F33"/>
                </a:solidFill>
                <a:latin typeface="Fira Sans Extra Condensed"/>
                <a:ea typeface="Fira Sans Extra Condensed"/>
                <a:cs typeface="Fira Sans Extra Condensed"/>
                <a:sym typeface="Fira Sans Extra Condensed"/>
              </a:endParaRPr>
            </a:p>
          </p:txBody>
        </p:sp>
      </p:grpSp>
      <p:grpSp>
        <p:nvGrpSpPr>
          <p:cNvPr id="100" name="Google Shape;100;p26"/>
          <p:cNvGrpSpPr/>
          <p:nvPr/>
        </p:nvGrpSpPr>
        <p:grpSpPr>
          <a:xfrm>
            <a:off x="407168" y="2947025"/>
            <a:ext cx="5668471" cy="449100"/>
            <a:chOff x="1326448" y="4015100"/>
            <a:chExt cx="5301600" cy="449100"/>
          </a:xfrm>
        </p:grpSpPr>
        <p:sp>
          <p:nvSpPr>
            <p:cNvPr id="101" name="Google Shape;101;p26"/>
            <p:cNvSpPr/>
            <p:nvPr/>
          </p:nvSpPr>
          <p:spPr>
            <a:xfrm rot="-5400000">
              <a:off x="3752698" y="1588850"/>
              <a:ext cx="449100" cy="5301600"/>
            </a:xfrm>
            <a:prstGeom prst="round2SameRect">
              <a:avLst>
                <a:gd fmla="val 50000" name="adj1"/>
                <a:gd fmla="val 0" name="adj2"/>
              </a:avLst>
            </a:prstGeom>
            <a:noFill/>
            <a:ln cap="flat" cmpd="sng" w="9525">
              <a:solidFill>
                <a:srgbClr val="070F3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txBox="1"/>
            <p:nvPr/>
          </p:nvSpPr>
          <p:spPr>
            <a:xfrm>
              <a:off x="2577577" y="4106888"/>
              <a:ext cx="1929900" cy="2655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Fira Sans Extra Condensed"/>
                  <a:ea typeface="Fira Sans Extra Condensed"/>
                  <a:cs typeface="Fira Sans Extra Condensed"/>
                  <a:sym typeface="Fira Sans Extra Condensed"/>
                </a:rPr>
                <a:t>Modélisation</a:t>
              </a:r>
              <a:endParaRPr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03" name="Google Shape;103;p26"/>
            <p:cNvSpPr/>
            <p:nvPr/>
          </p:nvSpPr>
          <p:spPr>
            <a:xfrm>
              <a:off x="1876904" y="4070199"/>
              <a:ext cx="338889" cy="338920"/>
            </a:xfrm>
            <a:custGeom>
              <a:rect b="b" l="l" r="r" t="t"/>
              <a:pathLst>
                <a:path extrusionOk="0" h="10955" w="10954">
                  <a:moveTo>
                    <a:pt x="0" y="1"/>
                  </a:moveTo>
                  <a:lnTo>
                    <a:pt x="0" y="10955"/>
                  </a:lnTo>
                  <a:lnTo>
                    <a:pt x="10954" y="10955"/>
                  </a:lnTo>
                  <a:lnTo>
                    <a:pt x="10954" y="1"/>
                  </a:lnTo>
                  <a:close/>
                </a:path>
              </a:pathLst>
            </a:cu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600" u="none" cap="none" strike="noStrike">
                  <a:solidFill>
                    <a:srgbClr val="070F33"/>
                  </a:solidFill>
                  <a:latin typeface="Fira Sans Extra Condensed"/>
                  <a:ea typeface="Fira Sans Extra Condensed"/>
                  <a:cs typeface="Fira Sans Extra Condensed"/>
                  <a:sym typeface="Fira Sans Extra Condensed"/>
                </a:rPr>
                <a:t>0</a:t>
              </a:r>
              <a:r>
                <a:rPr b="1" lang="en" sz="1600">
                  <a:solidFill>
                    <a:srgbClr val="070F33"/>
                  </a:solidFill>
                  <a:latin typeface="Fira Sans Extra Condensed"/>
                  <a:ea typeface="Fira Sans Extra Condensed"/>
                  <a:cs typeface="Fira Sans Extra Condensed"/>
                  <a:sym typeface="Fira Sans Extra Condensed"/>
                </a:rPr>
                <a:t>3</a:t>
              </a:r>
              <a:endParaRPr b="1" i="0" sz="1600" u="none" cap="none" strike="noStrike">
                <a:solidFill>
                  <a:srgbClr val="070F33"/>
                </a:solidFill>
                <a:latin typeface="Fira Sans Extra Condensed"/>
                <a:ea typeface="Fira Sans Extra Condensed"/>
                <a:cs typeface="Fira Sans Extra Condensed"/>
                <a:sym typeface="Fira Sans Extra Condensed"/>
              </a:endParaRPr>
            </a:p>
          </p:txBody>
        </p:sp>
      </p:grpSp>
      <p:grpSp>
        <p:nvGrpSpPr>
          <p:cNvPr id="104" name="Google Shape;104;p26"/>
          <p:cNvGrpSpPr/>
          <p:nvPr/>
        </p:nvGrpSpPr>
        <p:grpSpPr>
          <a:xfrm>
            <a:off x="407165" y="2169075"/>
            <a:ext cx="5668471" cy="458100"/>
            <a:chOff x="1328998" y="1543313"/>
            <a:chExt cx="5301600" cy="458100"/>
          </a:xfrm>
        </p:grpSpPr>
        <p:sp>
          <p:nvSpPr>
            <p:cNvPr id="105" name="Google Shape;105;p26"/>
            <p:cNvSpPr/>
            <p:nvPr/>
          </p:nvSpPr>
          <p:spPr>
            <a:xfrm rot="5400000">
              <a:off x="3750748" y="-878437"/>
              <a:ext cx="458100" cy="5301600"/>
            </a:xfrm>
            <a:prstGeom prst="round2SameRect">
              <a:avLst>
                <a:gd fmla="val 50000" name="adj1"/>
                <a:gd fmla="val 0" name="adj2"/>
              </a:avLst>
            </a:prstGeom>
            <a:noFill/>
            <a:ln cap="flat" cmpd="sng" w="9525">
              <a:solidFill>
                <a:srgbClr val="070F3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a:off x="1879488" y="1602899"/>
              <a:ext cx="338889" cy="338920"/>
            </a:xfrm>
            <a:custGeom>
              <a:rect b="b" l="l" r="r" t="t"/>
              <a:pathLst>
                <a:path extrusionOk="0" h="10955" w="10954">
                  <a:moveTo>
                    <a:pt x="0" y="1"/>
                  </a:moveTo>
                  <a:lnTo>
                    <a:pt x="0" y="10955"/>
                  </a:lnTo>
                  <a:lnTo>
                    <a:pt x="10954" y="10955"/>
                  </a:lnTo>
                  <a:lnTo>
                    <a:pt x="10954" y="1"/>
                  </a:lnTo>
                  <a:close/>
                </a:path>
              </a:pathLst>
            </a:cu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600" u="none" cap="none" strike="noStrike">
                  <a:solidFill>
                    <a:srgbClr val="070F33"/>
                  </a:solidFill>
                  <a:latin typeface="Fira Sans Extra Condensed"/>
                  <a:ea typeface="Fira Sans Extra Condensed"/>
                  <a:cs typeface="Fira Sans Extra Condensed"/>
                  <a:sym typeface="Fira Sans Extra Condensed"/>
                </a:rPr>
                <a:t>0</a:t>
              </a:r>
              <a:r>
                <a:rPr b="1" lang="en" sz="1600">
                  <a:solidFill>
                    <a:srgbClr val="070F33"/>
                  </a:solidFill>
                  <a:latin typeface="Fira Sans Extra Condensed"/>
                  <a:ea typeface="Fira Sans Extra Condensed"/>
                  <a:cs typeface="Fira Sans Extra Condensed"/>
                  <a:sym typeface="Fira Sans Extra Condensed"/>
                </a:rPr>
                <a:t>2</a:t>
              </a:r>
              <a:endParaRPr b="1" i="0" sz="1600" u="none" cap="none" strike="noStrike">
                <a:solidFill>
                  <a:srgbClr val="070F33"/>
                </a:solidFill>
                <a:latin typeface="Fira Sans Extra Condensed"/>
                <a:ea typeface="Fira Sans Extra Condensed"/>
                <a:cs typeface="Fira Sans Extra Condensed"/>
                <a:sym typeface="Fira Sans Extra Condensed"/>
              </a:endParaRPr>
            </a:p>
          </p:txBody>
        </p:sp>
        <p:sp>
          <p:nvSpPr>
            <p:cNvPr id="107" name="Google Shape;107;p26"/>
            <p:cNvSpPr txBox="1"/>
            <p:nvPr/>
          </p:nvSpPr>
          <p:spPr>
            <a:xfrm>
              <a:off x="2431201" y="1673363"/>
              <a:ext cx="3097200" cy="198000"/>
            </a:xfrm>
            <a:prstGeom prst="rect">
              <a:avLst/>
            </a:prstGeom>
            <a:noFill/>
            <a:ln>
              <a:noFill/>
            </a:ln>
          </p:spPr>
          <p:txBody>
            <a:bodyPr anchorCtr="0" anchor="ctr" bIns="91425" lIns="0"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Fira Sans Extra Condensed"/>
                  <a:ea typeface="Fira Sans Extra Condensed"/>
                  <a:cs typeface="Fira Sans Extra Condensed"/>
                  <a:sym typeface="Fira Sans Extra Condensed"/>
                </a:rPr>
                <a:t> </a:t>
              </a:r>
              <a:r>
                <a:rPr i="0" lang="en" sz="1800" u="none" cap="none" strike="noStrike">
                  <a:solidFill>
                    <a:srgbClr val="000000"/>
                  </a:solidFill>
                  <a:latin typeface="Fira Sans Extra Condensed"/>
                  <a:ea typeface="Fira Sans Extra Condensed"/>
                  <a:cs typeface="Fira Sans Extra Condensed"/>
                  <a:sym typeface="Fira Sans Extra Condensed"/>
                </a:rPr>
                <a:t>Visualisation des données</a:t>
              </a:r>
              <a:endParaRPr i="0" sz="1800" u="none" cap="none" strike="noStrike">
                <a:solidFill>
                  <a:srgbClr val="000000"/>
                </a:solidFill>
                <a:latin typeface="Fira Sans Extra Condensed"/>
                <a:ea typeface="Fira Sans Extra Condensed"/>
                <a:cs typeface="Fira Sans Extra Condensed"/>
                <a:sym typeface="Fira Sans Extra Condensed"/>
              </a:endParaRPr>
            </a:p>
          </p:txBody>
        </p:sp>
      </p:grpSp>
      <p:grpSp>
        <p:nvGrpSpPr>
          <p:cNvPr id="108" name="Google Shape;108;p26"/>
          <p:cNvGrpSpPr/>
          <p:nvPr/>
        </p:nvGrpSpPr>
        <p:grpSpPr>
          <a:xfrm>
            <a:off x="407081" y="3775574"/>
            <a:ext cx="5668650" cy="458101"/>
            <a:chOff x="1797243" y="1602911"/>
            <a:chExt cx="5335200" cy="458101"/>
          </a:xfrm>
        </p:grpSpPr>
        <p:sp>
          <p:nvSpPr>
            <p:cNvPr id="109" name="Google Shape;109;p26"/>
            <p:cNvSpPr txBox="1"/>
            <p:nvPr/>
          </p:nvSpPr>
          <p:spPr>
            <a:xfrm>
              <a:off x="3483970" y="1673350"/>
              <a:ext cx="2893200" cy="1980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 </a:t>
              </a:r>
              <a:r>
                <a:rPr lang="en" sz="1800">
                  <a:latin typeface="Fira Sans Extra Condensed"/>
                  <a:ea typeface="Fira Sans Extra Condensed"/>
                  <a:cs typeface="Fira Sans Extra Condensed"/>
                  <a:sym typeface="Fira Sans Extra Condensed"/>
                </a:rPr>
                <a:t>Conclusion</a:t>
              </a:r>
              <a:endParaRPr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10" name="Google Shape;110;p26"/>
            <p:cNvSpPr/>
            <p:nvPr/>
          </p:nvSpPr>
          <p:spPr>
            <a:xfrm>
              <a:off x="2311692" y="1602911"/>
              <a:ext cx="338889" cy="338920"/>
            </a:xfrm>
            <a:custGeom>
              <a:rect b="b" l="l" r="r" t="t"/>
              <a:pathLst>
                <a:path extrusionOk="0" h="10955" w="10954">
                  <a:moveTo>
                    <a:pt x="0" y="1"/>
                  </a:moveTo>
                  <a:lnTo>
                    <a:pt x="0" y="10955"/>
                  </a:lnTo>
                  <a:lnTo>
                    <a:pt x="10954" y="10955"/>
                  </a:lnTo>
                  <a:lnTo>
                    <a:pt x="10954" y="1"/>
                  </a:lnTo>
                  <a:close/>
                </a:path>
              </a:pathLst>
            </a:custGeom>
            <a:noFill/>
            <a:ln cap="flat" cmpd="sng" w="952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600" u="none" cap="none" strike="noStrike">
                  <a:solidFill>
                    <a:srgbClr val="070F33"/>
                  </a:solidFill>
                  <a:latin typeface="Fira Sans Extra Condensed"/>
                  <a:ea typeface="Fira Sans Extra Condensed"/>
                  <a:cs typeface="Fira Sans Extra Condensed"/>
                  <a:sym typeface="Fira Sans Extra Condensed"/>
                </a:rPr>
                <a:t>0</a:t>
              </a:r>
              <a:r>
                <a:rPr b="1" lang="en" sz="1600">
                  <a:solidFill>
                    <a:srgbClr val="070F33"/>
                  </a:solidFill>
                  <a:latin typeface="Fira Sans Extra Condensed"/>
                  <a:ea typeface="Fira Sans Extra Condensed"/>
                  <a:cs typeface="Fira Sans Extra Condensed"/>
                  <a:sym typeface="Fira Sans Extra Condensed"/>
                </a:rPr>
                <a:t>4</a:t>
              </a:r>
              <a:endParaRPr b="1" i="0" sz="1600" u="none" cap="none" strike="noStrike">
                <a:solidFill>
                  <a:srgbClr val="070F33"/>
                </a:solidFill>
                <a:latin typeface="Fira Sans Extra Condensed"/>
                <a:ea typeface="Fira Sans Extra Condensed"/>
                <a:cs typeface="Fira Sans Extra Condensed"/>
                <a:sym typeface="Fira Sans Extra Condensed"/>
              </a:endParaRPr>
            </a:p>
          </p:txBody>
        </p:sp>
        <p:sp>
          <p:nvSpPr>
            <p:cNvPr id="111" name="Google Shape;111;p26"/>
            <p:cNvSpPr/>
            <p:nvPr/>
          </p:nvSpPr>
          <p:spPr>
            <a:xfrm rot="5400000">
              <a:off x="4235793" y="-835637"/>
              <a:ext cx="458100" cy="5335200"/>
            </a:xfrm>
            <a:prstGeom prst="round2SameRect">
              <a:avLst>
                <a:gd fmla="val 50000" name="adj1"/>
                <a:gd fmla="val 0" name="adj2"/>
              </a:avLst>
            </a:prstGeom>
            <a:noFill/>
            <a:ln cap="flat" cmpd="sng" w="9525">
              <a:solidFill>
                <a:srgbClr val="070F3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26"/>
          <p:cNvSpPr/>
          <p:nvPr/>
        </p:nvSpPr>
        <p:spPr>
          <a:xfrm>
            <a:off x="8450775" y="3822075"/>
            <a:ext cx="1392000" cy="1392000"/>
          </a:xfrm>
          <a:prstGeom prst="diamond">
            <a:avLst/>
          </a:prstGeom>
          <a:solidFill>
            <a:srgbClr val="070F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6"/>
          <p:cNvSpPr/>
          <p:nvPr/>
        </p:nvSpPr>
        <p:spPr>
          <a:xfrm>
            <a:off x="7631625" y="4474550"/>
            <a:ext cx="1392000" cy="1392000"/>
          </a:xfrm>
          <a:prstGeom prst="diamond">
            <a:avLst/>
          </a:prstGeom>
          <a:solidFill>
            <a:srgbClr val="9F08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F33"/>
        </a:solidFill>
      </p:bgPr>
    </p:bg>
    <p:spTree>
      <p:nvGrpSpPr>
        <p:cNvPr id="117" name="Shape 117"/>
        <p:cNvGrpSpPr/>
        <p:nvPr/>
      </p:nvGrpSpPr>
      <p:grpSpPr>
        <a:xfrm>
          <a:off x="0" y="0"/>
          <a:ext cx="0" cy="0"/>
          <a:chOff x="0" y="0"/>
          <a:chExt cx="0" cy="0"/>
        </a:xfrm>
      </p:grpSpPr>
      <p:sp>
        <p:nvSpPr>
          <p:cNvPr id="118" name="Google Shape;118;p27"/>
          <p:cNvSpPr txBox="1"/>
          <p:nvPr/>
        </p:nvSpPr>
        <p:spPr>
          <a:xfrm>
            <a:off x="1492350" y="1817550"/>
            <a:ext cx="61593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5200"/>
              <a:buFont typeface="Arial"/>
              <a:buNone/>
            </a:pPr>
            <a:r>
              <a:rPr lang="en" sz="3900">
                <a:solidFill>
                  <a:schemeClr val="lt1"/>
                </a:solidFill>
                <a:latin typeface="Fira Sans Extra Condensed SemiBold"/>
                <a:ea typeface="Fira Sans Extra Condensed SemiBold"/>
                <a:cs typeface="Fira Sans Extra Condensed SemiBold"/>
                <a:sym typeface="Fira Sans Extra Condensed SemiBold"/>
              </a:rPr>
              <a:t>Nettoyage des données</a:t>
            </a:r>
            <a:r>
              <a:rPr lang="en" sz="6100">
                <a:solidFill>
                  <a:schemeClr val="lt1"/>
                </a:solidFill>
                <a:latin typeface="Fira Sans Extra Condensed SemiBold"/>
                <a:ea typeface="Fira Sans Extra Condensed SemiBold"/>
                <a:cs typeface="Fira Sans Extra Condensed SemiBold"/>
                <a:sym typeface="Fira Sans Extra Condensed SemiBold"/>
              </a:rPr>
              <a:t> </a:t>
            </a:r>
            <a:endParaRPr sz="6100">
              <a:solidFill>
                <a:schemeClr val="lt1"/>
              </a:solidFill>
              <a:latin typeface="Fira Sans Extra Condensed SemiBold"/>
              <a:ea typeface="Fira Sans Extra Condensed SemiBold"/>
              <a:cs typeface="Fira Sans Extra Condensed SemiBold"/>
              <a:sym typeface="Fira Sans Extra Condensed SemiBold"/>
            </a:endParaRPr>
          </a:p>
          <a:p>
            <a:pPr indent="0" lvl="0" marL="0" rtl="0" algn="l">
              <a:spcBef>
                <a:spcPts val="0"/>
              </a:spcBef>
              <a:spcAft>
                <a:spcPts val="0"/>
              </a:spcAft>
              <a:buNone/>
            </a:pPr>
            <a:r>
              <a:t/>
            </a:r>
            <a:endParaRPr sz="25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txBox="1"/>
          <p:nvPr/>
        </p:nvSpPr>
        <p:spPr>
          <a:xfrm>
            <a:off x="0" y="-218100"/>
            <a:ext cx="2700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Nettoyage des données</a:t>
            </a:r>
            <a:r>
              <a:rPr lang="en" sz="3800">
                <a:solidFill>
                  <a:schemeClr val="lt1"/>
                </a:solidFill>
                <a:latin typeface="Fira Sans Extra Condensed SemiBold"/>
                <a:ea typeface="Fira Sans Extra Condensed SemiBold"/>
                <a:cs typeface="Fira Sans Extra Condensed SemiBold"/>
                <a:sym typeface="Fira Sans Extra Condensed SemiBold"/>
              </a:rPr>
              <a:t> </a:t>
            </a:r>
            <a:endParaRPr sz="100">
              <a:latin typeface="Roboto"/>
              <a:ea typeface="Roboto"/>
              <a:cs typeface="Roboto"/>
              <a:sym typeface="Roboto"/>
            </a:endParaRPr>
          </a:p>
        </p:txBody>
      </p:sp>
      <p:sp>
        <p:nvSpPr>
          <p:cNvPr id="125" name="Google Shape;125;p28"/>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8"/>
          <p:cNvSpPr txBox="1"/>
          <p:nvPr/>
        </p:nvSpPr>
        <p:spPr>
          <a:xfrm>
            <a:off x="8602750" y="4617175"/>
            <a:ext cx="15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3</a:t>
            </a:r>
            <a:endParaRPr sz="1200">
              <a:solidFill>
                <a:schemeClr val="lt1"/>
              </a:solidFill>
              <a:latin typeface="Roboto"/>
              <a:ea typeface="Roboto"/>
              <a:cs typeface="Roboto"/>
              <a:sym typeface="Roboto"/>
            </a:endParaRPr>
          </a:p>
        </p:txBody>
      </p:sp>
      <p:pic>
        <p:nvPicPr>
          <p:cNvPr id="127" name="Google Shape;127;p28"/>
          <p:cNvPicPr preferRelativeResize="0"/>
          <p:nvPr/>
        </p:nvPicPr>
        <p:blipFill>
          <a:blip r:embed="rId3">
            <a:alphaModFix/>
          </a:blip>
          <a:stretch>
            <a:fillRect/>
          </a:stretch>
        </p:blipFill>
        <p:spPr>
          <a:xfrm>
            <a:off x="468850" y="1513000"/>
            <a:ext cx="8393101" cy="2994475"/>
          </a:xfrm>
          <a:prstGeom prst="rect">
            <a:avLst/>
          </a:prstGeom>
          <a:noFill/>
          <a:ln>
            <a:noFill/>
          </a:ln>
        </p:spPr>
      </p:pic>
      <p:sp>
        <p:nvSpPr>
          <p:cNvPr id="128" name="Google Shape;128;p28"/>
          <p:cNvSpPr txBox="1"/>
          <p:nvPr/>
        </p:nvSpPr>
        <p:spPr>
          <a:xfrm>
            <a:off x="468850" y="676100"/>
            <a:ext cx="664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highlight>
                  <a:schemeClr val="lt1"/>
                </a:highlight>
                <a:latin typeface="Fira Sans Extra Condensed"/>
                <a:ea typeface="Fira Sans Extra Condensed"/>
                <a:cs typeface="Fira Sans Extra Condensed"/>
                <a:sym typeface="Fira Sans Extra Condensed"/>
              </a:rPr>
              <a:t>Jeu de données</a:t>
            </a:r>
            <a:r>
              <a:rPr b="1" lang="en" sz="3000">
                <a:highlight>
                  <a:schemeClr val="lt1"/>
                </a:highlight>
                <a:latin typeface="Fira Sans Extra Condensed"/>
                <a:ea typeface="Fira Sans Extra Condensed"/>
                <a:cs typeface="Fira Sans Extra Condensed"/>
                <a:sym typeface="Fira Sans Extra Condensed"/>
              </a:rPr>
              <a:t> </a:t>
            </a:r>
            <a:endParaRPr b="1" sz="3000">
              <a:highlight>
                <a:schemeClr val="lt1"/>
              </a:highlight>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nvSpPr>
        <p:spPr>
          <a:xfrm>
            <a:off x="492550" y="923463"/>
            <a:ext cx="7406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Le nettoyage des données est une étape essentielle pour améliorer la qualité des données avant leur utilisation dans le modèle.</a:t>
            </a:r>
            <a:endParaRPr>
              <a:solidFill>
                <a:schemeClr val="dk1"/>
              </a:solidFill>
            </a:endParaRPr>
          </a:p>
        </p:txBody>
      </p:sp>
      <p:pic>
        <p:nvPicPr>
          <p:cNvPr id="134" name="Google Shape;134;p29"/>
          <p:cNvPicPr preferRelativeResize="0"/>
          <p:nvPr/>
        </p:nvPicPr>
        <p:blipFill rotWithShape="1">
          <a:blip r:embed="rId3">
            <a:alphaModFix/>
          </a:blip>
          <a:srcRect b="0" l="0" r="0" t="23994"/>
          <a:stretch/>
        </p:blipFill>
        <p:spPr>
          <a:xfrm>
            <a:off x="339425" y="1776175"/>
            <a:ext cx="4750401" cy="1258250"/>
          </a:xfrm>
          <a:prstGeom prst="rect">
            <a:avLst/>
          </a:prstGeom>
          <a:noFill/>
          <a:ln>
            <a:noFill/>
          </a:ln>
        </p:spPr>
      </p:pic>
      <p:sp>
        <p:nvSpPr>
          <p:cNvPr id="135" name="Google Shape;135;p29"/>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txBox="1"/>
          <p:nvPr/>
        </p:nvSpPr>
        <p:spPr>
          <a:xfrm>
            <a:off x="0" y="-207600"/>
            <a:ext cx="2700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Nettoyage</a:t>
            </a:r>
            <a:r>
              <a:rPr lang="en" sz="1600">
                <a:solidFill>
                  <a:schemeClr val="lt1"/>
                </a:solidFill>
                <a:latin typeface="Fira Sans Extra Condensed SemiBold"/>
                <a:ea typeface="Fira Sans Extra Condensed SemiBold"/>
                <a:cs typeface="Fira Sans Extra Condensed SemiBold"/>
                <a:sym typeface="Fira Sans Extra Condensed SemiBold"/>
              </a:rPr>
              <a:t> des données</a:t>
            </a:r>
            <a:r>
              <a:rPr lang="en" sz="3800">
                <a:solidFill>
                  <a:schemeClr val="lt1"/>
                </a:solidFill>
                <a:latin typeface="Fira Sans Extra Condensed SemiBold"/>
                <a:ea typeface="Fira Sans Extra Condensed SemiBold"/>
                <a:cs typeface="Fira Sans Extra Condensed SemiBold"/>
                <a:sym typeface="Fira Sans Extra Condensed SemiBold"/>
              </a:rPr>
              <a:t> </a:t>
            </a:r>
            <a:endParaRPr sz="100">
              <a:latin typeface="Roboto"/>
              <a:ea typeface="Roboto"/>
              <a:cs typeface="Roboto"/>
              <a:sym typeface="Roboto"/>
            </a:endParaRPr>
          </a:p>
        </p:txBody>
      </p:sp>
      <p:pic>
        <p:nvPicPr>
          <p:cNvPr id="137" name="Google Shape;137;p29"/>
          <p:cNvPicPr preferRelativeResize="0"/>
          <p:nvPr/>
        </p:nvPicPr>
        <p:blipFill rotWithShape="1">
          <a:blip r:embed="rId4">
            <a:alphaModFix/>
          </a:blip>
          <a:srcRect b="0" l="0" r="62941" t="31801"/>
          <a:stretch/>
        </p:blipFill>
        <p:spPr>
          <a:xfrm>
            <a:off x="4952950" y="2423500"/>
            <a:ext cx="3075300" cy="610925"/>
          </a:xfrm>
          <a:prstGeom prst="rect">
            <a:avLst/>
          </a:prstGeom>
          <a:noFill/>
          <a:ln>
            <a:noFill/>
          </a:ln>
        </p:spPr>
      </p:pic>
      <p:pic>
        <p:nvPicPr>
          <p:cNvPr id="138" name="Google Shape;138;p29"/>
          <p:cNvPicPr preferRelativeResize="0"/>
          <p:nvPr/>
        </p:nvPicPr>
        <p:blipFill>
          <a:blip r:embed="rId5">
            <a:alphaModFix/>
          </a:blip>
          <a:stretch>
            <a:fillRect/>
          </a:stretch>
        </p:blipFill>
        <p:spPr>
          <a:xfrm>
            <a:off x="339425" y="3334300"/>
            <a:ext cx="4352925" cy="990600"/>
          </a:xfrm>
          <a:prstGeom prst="rect">
            <a:avLst/>
          </a:prstGeom>
          <a:noFill/>
          <a:ln>
            <a:noFill/>
          </a:ln>
        </p:spPr>
      </p:pic>
      <p:sp>
        <p:nvSpPr>
          <p:cNvPr id="139" name="Google Shape;139;p29"/>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9"/>
          <p:cNvPicPr preferRelativeResize="0"/>
          <p:nvPr/>
        </p:nvPicPr>
        <p:blipFill>
          <a:blip r:embed="rId6">
            <a:alphaModFix/>
          </a:blip>
          <a:stretch>
            <a:fillRect/>
          </a:stretch>
        </p:blipFill>
        <p:spPr>
          <a:xfrm>
            <a:off x="2049963" y="4013938"/>
            <a:ext cx="5381625" cy="752475"/>
          </a:xfrm>
          <a:prstGeom prst="rect">
            <a:avLst/>
          </a:prstGeom>
          <a:noFill/>
          <a:ln>
            <a:noFill/>
          </a:ln>
        </p:spPr>
      </p:pic>
      <p:sp>
        <p:nvSpPr>
          <p:cNvPr id="141" name="Google Shape;141;p29"/>
          <p:cNvSpPr txBox="1"/>
          <p:nvPr/>
        </p:nvSpPr>
        <p:spPr>
          <a:xfrm>
            <a:off x="8602750" y="4617175"/>
            <a:ext cx="15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4</a:t>
            </a:r>
            <a:endParaRPr sz="12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F33"/>
        </a:solidFill>
      </p:bgPr>
    </p:bg>
    <p:spTree>
      <p:nvGrpSpPr>
        <p:cNvPr id="145" name="Shape 145"/>
        <p:cNvGrpSpPr/>
        <p:nvPr/>
      </p:nvGrpSpPr>
      <p:grpSpPr>
        <a:xfrm>
          <a:off x="0" y="0"/>
          <a:ext cx="0" cy="0"/>
          <a:chOff x="0" y="0"/>
          <a:chExt cx="0" cy="0"/>
        </a:xfrm>
      </p:grpSpPr>
      <p:sp>
        <p:nvSpPr>
          <p:cNvPr id="146" name="Google Shape;146;p30"/>
          <p:cNvSpPr txBox="1"/>
          <p:nvPr/>
        </p:nvSpPr>
        <p:spPr>
          <a:xfrm>
            <a:off x="1492350" y="1817550"/>
            <a:ext cx="61593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5200"/>
              <a:buFont typeface="Arial"/>
              <a:buNone/>
            </a:pPr>
            <a:r>
              <a:rPr lang="en" sz="3900">
                <a:solidFill>
                  <a:schemeClr val="lt1"/>
                </a:solidFill>
                <a:latin typeface="Fira Sans Extra Condensed SemiBold"/>
                <a:ea typeface="Fira Sans Extra Condensed SemiBold"/>
                <a:cs typeface="Fira Sans Extra Condensed SemiBold"/>
                <a:sym typeface="Fira Sans Extra Condensed SemiBold"/>
              </a:rPr>
              <a:t>Visualisation</a:t>
            </a:r>
            <a:r>
              <a:rPr lang="en" sz="3900">
                <a:solidFill>
                  <a:schemeClr val="lt1"/>
                </a:solidFill>
                <a:latin typeface="Fira Sans Extra Condensed SemiBold"/>
                <a:ea typeface="Fira Sans Extra Condensed SemiBold"/>
                <a:cs typeface="Fira Sans Extra Condensed SemiBold"/>
                <a:sym typeface="Fira Sans Extra Condensed SemiBold"/>
              </a:rPr>
              <a:t> des données</a:t>
            </a:r>
            <a:r>
              <a:rPr lang="en" sz="6100">
                <a:solidFill>
                  <a:schemeClr val="lt1"/>
                </a:solidFill>
                <a:latin typeface="Fira Sans Extra Condensed SemiBold"/>
                <a:ea typeface="Fira Sans Extra Condensed SemiBold"/>
                <a:cs typeface="Fira Sans Extra Condensed SemiBold"/>
                <a:sym typeface="Fira Sans Extra Condensed SemiBold"/>
              </a:rPr>
              <a:t> </a:t>
            </a:r>
            <a:endParaRPr sz="6100">
              <a:solidFill>
                <a:schemeClr val="lt1"/>
              </a:solidFill>
              <a:latin typeface="Fira Sans Extra Condensed SemiBold"/>
              <a:ea typeface="Fira Sans Extra Condensed SemiBold"/>
              <a:cs typeface="Fira Sans Extra Condensed SemiBold"/>
              <a:sym typeface="Fira Sans Extra Condensed SemiBold"/>
            </a:endParaRPr>
          </a:p>
          <a:p>
            <a:pPr indent="0" lvl="0" marL="0" rtl="0" algn="l">
              <a:spcBef>
                <a:spcPts val="0"/>
              </a:spcBef>
              <a:spcAft>
                <a:spcPts val="0"/>
              </a:spcAft>
              <a:buNone/>
            </a:pPr>
            <a:r>
              <a:t/>
            </a:r>
            <a:endParaRPr sz="2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1"/>
          <p:cNvSpPr txBox="1"/>
          <p:nvPr/>
        </p:nvSpPr>
        <p:spPr>
          <a:xfrm>
            <a:off x="-194325" y="-231975"/>
            <a:ext cx="2700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Visualisation </a:t>
            </a:r>
            <a:r>
              <a:rPr lang="en" sz="1600">
                <a:solidFill>
                  <a:schemeClr val="lt1"/>
                </a:solidFill>
                <a:latin typeface="Fira Sans Extra Condensed SemiBold"/>
                <a:ea typeface="Fira Sans Extra Condensed SemiBold"/>
                <a:cs typeface="Fira Sans Extra Condensed SemiBold"/>
                <a:sym typeface="Fira Sans Extra Condensed SemiBold"/>
              </a:rPr>
              <a:t> des données</a:t>
            </a:r>
            <a:r>
              <a:rPr lang="en" sz="3800">
                <a:solidFill>
                  <a:schemeClr val="lt1"/>
                </a:solidFill>
                <a:latin typeface="Fira Sans Extra Condensed SemiBold"/>
                <a:ea typeface="Fira Sans Extra Condensed SemiBold"/>
                <a:cs typeface="Fira Sans Extra Condensed SemiBold"/>
                <a:sym typeface="Fira Sans Extra Condensed SemiBold"/>
              </a:rPr>
              <a:t> </a:t>
            </a:r>
            <a:endParaRPr sz="100">
              <a:latin typeface="Roboto"/>
              <a:ea typeface="Roboto"/>
              <a:cs typeface="Roboto"/>
              <a:sym typeface="Roboto"/>
            </a:endParaRPr>
          </a:p>
        </p:txBody>
      </p:sp>
      <p:sp>
        <p:nvSpPr>
          <p:cNvPr id="153" name="Google Shape;153;p31"/>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1"/>
          <p:cNvSpPr txBox="1"/>
          <p:nvPr/>
        </p:nvSpPr>
        <p:spPr>
          <a:xfrm>
            <a:off x="8602750" y="461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5</a:t>
            </a:r>
            <a:endParaRPr>
              <a:solidFill>
                <a:schemeClr val="lt1"/>
              </a:solidFill>
              <a:latin typeface="Roboto"/>
              <a:ea typeface="Roboto"/>
              <a:cs typeface="Roboto"/>
              <a:sym typeface="Roboto"/>
            </a:endParaRPr>
          </a:p>
        </p:txBody>
      </p:sp>
      <p:sp>
        <p:nvSpPr>
          <p:cNvPr id="155" name="Google Shape;155;p31"/>
          <p:cNvSpPr txBox="1"/>
          <p:nvPr/>
        </p:nvSpPr>
        <p:spPr>
          <a:xfrm>
            <a:off x="502750" y="889475"/>
            <a:ext cx="7986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La visualisation et l'analyse exploratoire des données sont des étapes cruciales dans le processus de prétraitement des données. Dans notre étude, nous avons utilisé diverses techniques de visualisation pour mieux comprendre la distribution des données et identifier des tendances intéressantes.</a:t>
            </a:r>
            <a:endParaRPr>
              <a:latin typeface="Roboto"/>
              <a:ea typeface="Roboto"/>
              <a:cs typeface="Roboto"/>
              <a:sym typeface="Roboto"/>
            </a:endParaRPr>
          </a:p>
        </p:txBody>
      </p:sp>
      <p:pic>
        <p:nvPicPr>
          <p:cNvPr id="156" name="Google Shape;156;p31"/>
          <p:cNvPicPr preferRelativeResize="0"/>
          <p:nvPr/>
        </p:nvPicPr>
        <p:blipFill>
          <a:blip r:embed="rId3">
            <a:alphaModFix/>
          </a:blip>
          <a:stretch>
            <a:fillRect/>
          </a:stretch>
        </p:blipFill>
        <p:spPr>
          <a:xfrm>
            <a:off x="1709075" y="2033088"/>
            <a:ext cx="2700300" cy="2972041"/>
          </a:xfrm>
          <a:prstGeom prst="rect">
            <a:avLst/>
          </a:prstGeom>
          <a:noFill/>
          <a:ln>
            <a:noFill/>
          </a:ln>
        </p:spPr>
      </p:pic>
      <p:pic>
        <p:nvPicPr>
          <p:cNvPr id="157" name="Google Shape;157;p31"/>
          <p:cNvPicPr preferRelativeResize="0"/>
          <p:nvPr/>
        </p:nvPicPr>
        <p:blipFill>
          <a:blip r:embed="rId4">
            <a:alphaModFix/>
          </a:blip>
          <a:stretch>
            <a:fillRect/>
          </a:stretch>
        </p:blipFill>
        <p:spPr>
          <a:xfrm>
            <a:off x="5596550" y="2033100"/>
            <a:ext cx="1926910" cy="297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p:nvPr/>
        </p:nvSpPr>
        <p:spPr>
          <a:xfrm>
            <a:off x="0" y="0"/>
            <a:ext cx="9144000" cy="485700"/>
          </a:xfrm>
          <a:prstGeom prst="rect">
            <a:avLst/>
          </a:prstGeom>
          <a:solidFill>
            <a:srgbClr val="070F3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2"/>
          <p:cNvSpPr txBox="1"/>
          <p:nvPr/>
        </p:nvSpPr>
        <p:spPr>
          <a:xfrm>
            <a:off x="-194325" y="-231975"/>
            <a:ext cx="2700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Visualisation  des données</a:t>
            </a:r>
            <a:r>
              <a:rPr lang="en" sz="3800">
                <a:solidFill>
                  <a:schemeClr val="lt1"/>
                </a:solidFill>
                <a:latin typeface="Fira Sans Extra Condensed SemiBold"/>
                <a:ea typeface="Fira Sans Extra Condensed SemiBold"/>
                <a:cs typeface="Fira Sans Extra Condensed SemiBold"/>
                <a:sym typeface="Fira Sans Extra Condensed SemiBold"/>
              </a:rPr>
              <a:t> </a:t>
            </a:r>
            <a:endParaRPr sz="100">
              <a:latin typeface="Roboto"/>
              <a:ea typeface="Roboto"/>
              <a:cs typeface="Roboto"/>
              <a:sym typeface="Roboto"/>
            </a:endParaRPr>
          </a:p>
        </p:txBody>
      </p:sp>
      <p:sp>
        <p:nvSpPr>
          <p:cNvPr id="164" name="Google Shape;164;p32"/>
          <p:cNvSpPr/>
          <p:nvPr/>
        </p:nvSpPr>
        <p:spPr>
          <a:xfrm>
            <a:off x="8602750" y="4690075"/>
            <a:ext cx="259200" cy="254400"/>
          </a:xfrm>
          <a:prstGeom prst="ellipse">
            <a:avLst/>
          </a:prstGeom>
          <a:solidFill>
            <a:srgbClr val="9F080C"/>
          </a:solidFill>
          <a:ln cap="flat" cmpd="sng" w="9525">
            <a:solidFill>
              <a:srgbClr val="9F08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txBox="1"/>
          <p:nvPr/>
        </p:nvSpPr>
        <p:spPr>
          <a:xfrm>
            <a:off x="8602750" y="4617175"/>
            <a:ext cx="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6</a:t>
            </a:r>
            <a:endParaRPr>
              <a:solidFill>
                <a:schemeClr val="lt1"/>
              </a:solidFill>
              <a:latin typeface="Roboto"/>
              <a:ea typeface="Roboto"/>
              <a:cs typeface="Roboto"/>
              <a:sym typeface="Roboto"/>
            </a:endParaRPr>
          </a:p>
        </p:txBody>
      </p:sp>
      <p:pic>
        <p:nvPicPr>
          <p:cNvPr id="166" name="Google Shape;166;p32"/>
          <p:cNvPicPr preferRelativeResize="0"/>
          <p:nvPr/>
        </p:nvPicPr>
        <p:blipFill rotWithShape="1">
          <a:blip r:embed="rId3">
            <a:alphaModFix/>
          </a:blip>
          <a:srcRect b="-62593" l="-158242" r="116498" t="20850"/>
          <a:stretch/>
        </p:blipFill>
        <p:spPr>
          <a:xfrm>
            <a:off x="758625" y="1068150"/>
            <a:ext cx="4577461" cy="3549025"/>
          </a:xfrm>
          <a:prstGeom prst="rect">
            <a:avLst/>
          </a:prstGeom>
          <a:noFill/>
          <a:ln>
            <a:noFill/>
          </a:ln>
        </p:spPr>
      </p:pic>
      <p:pic>
        <p:nvPicPr>
          <p:cNvPr id="167" name="Google Shape;167;p32"/>
          <p:cNvPicPr preferRelativeResize="0"/>
          <p:nvPr/>
        </p:nvPicPr>
        <p:blipFill>
          <a:blip r:embed="rId4">
            <a:alphaModFix/>
          </a:blip>
          <a:stretch>
            <a:fillRect/>
          </a:stretch>
        </p:blipFill>
        <p:spPr>
          <a:xfrm>
            <a:off x="377227" y="971885"/>
            <a:ext cx="3671925" cy="3199726"/>
          </a:xfrm>
          <a:prstGeom prst="rect">
            <a:avLst/>
          </a:prstGeom>
          <a:noFill/>
          <a:ln>
            <a:noFill/>
          </a:ln>
        </p:spPr>
      </p:pic>
      <p:pic>
        <p:nvPicPr>
          <p:cNvPr id="168" name="Google Shape;168;p32"/>
          <p:cNvPicPr preferRelativeResize="0"/>
          <p:nvPr/>
        </p:nvPicPr>
        <p:blipFill>
          <a:blip r:embed="rId5">
            <a:alphaModFix/>
          </a:blip>
          <a:stretch>
            <a:fillRect/>
          </a:stretch>
        </p:blipFill>
        <p:spPr>
          <a:xfrm>
            <a:off x="4651472" y="1353600"/>
            <a:ext cx="4236303" cy="2521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F33"/>
        </a:solidFill>
      </p:bgPr>
    </p:bg>
    <p:spTree>
      <p:nvGrpSpPr>
        <p:cNvPr id="172" name="Shape 172"/>
        <p:cNvGrpSpPr/>
        <p:nvPr/>
      </p:nvGrpSpPr>
      <p:grpSpPr>
        <a:xfrm>
          <a:off x="0" y="0"/>
          <a:ext cx="0" cy="0"/>
          <a:chOff x="0" y="0"/>
          <a:chExt cx="0" cy="0"/>
        </a:xfrm>
      </p:grpSpPr>
      <p:sp>
        <p:nvSpPr>
          <p:cNvPr id="173" name="Google Shape;173;p33"/>
          <p:cNvSpPr txBox="1"/>
          <p:nvPr/>
        </p:nvSpPr>
        <p:spPr>
          <a:xfrm>
            <a:off x="1492350" y="1817550"/>
            <a:ext cx="61593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5200"/>
              <a:buFont typeface="Arial"/>
              <a:buNone/>
            </a:pPr>
            <a:r>
              <a:rPr lang="en" sz="6100">
                <a:solidFill>
                  <a:schemeClr val="lt1"/>
                </a:solidFill>
                <a:latin typeface="Fira Sans Extra Condensed SemiBold"/>
                <a:ea typeface="Fira Sans Extra Condensed SemiBold"/>
                <a:cs typeface="Fira Sans Extra Condensed SemiBold"/>
                <a:sym typeface="Fira Sans Extra Condensed SemiBold"/>
              </a:rPr>
              <a:t>Modélisation </a:t>
            </a:r>
            <a:endParaRPr sz="6100">
              <a:solidFill>
                <a:schemeClr val="lt1"/>
              </a:solidFill>
              <a:latin typeface="Fira Sans Extra Condensed SemiBold"/>
              <a:ea typeface="Fira Sans Extra Condensed SemiBold"/>
              <a:cs typeface="Fira Sans Extra Condensed SemiBold"/>
              <a:sym typeface="Fira Sans Extra Condensed SemiBold"/>
            </a:endParaRPr>
          </a:p>
          <a:p>
            <a:pPr indent="0" lvl="0" marL="0" rtl="0" algn="l">
              <a:spcBef>
                <a:spcPts val="0"/>
              </a:spcBef>
              <a:spcAft>
                <a:spcPts val="0"/>
              </a:spcAft>
              <a:buNone/>
            </a:pPr>
            <a:r>
              <a:t/>
            </a:r>
            <a:endParaRPr sz="2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