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Montserrat"/>
      <p:bold r:id="rId34"/>
      <p:boldItalic r:id="rId35"/>
    </p:embeddedFont>
    <p:embeddedFont>
      <p:font typeface="Open Sans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ontserrat-boldItalic.fntdata"/><Relationship Id="rId12" Type="http://schemas.openxmlformats.org/officeDocument/2006/relationships/slide" Target="slides/slide6.xml"/><Relationship Id="rId34" Type="http://schemas.openxmlformats.org/officeDocument/2006/relationships/font" Target="fonts/Montserrat-bold.fntdata"/><Relationship Id="rId15" Type="http://schemas.openxmlformats.org/officeDocument/2006/relationships/slide" Target="slides/slide9.xml"/><Relationship Id="rId37" Type="http://schemas.openxmlformats.org/officeDocument/2006/relationships/font" Target="fonts/OpenSansExtraBold-boldItalic.fntdata"/><Relationship Id="rId14" Type="http://schemas.openxmlformats.org/officeDocument/2006/relationships/slide" Target="slides/slide8.xml"/><Relationship Id="rId36" Type="http://schemas.openxmlformats.org/officeDocument/2006/relationships/font" Target="fonts/OpenSansExtra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9e2f551e24_2_7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27" name="Google Shape;127;g29e2f551e24_2_7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128" name="Google Shape;128;g29e2f551e24_2_7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29e2f551e24_2_7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Bonjour à tous,</a:t>
            </a:r>
            <a:endParaRPr/>
          </a:p>
          <a:p>
            <a:pPr indent="0" lvl="0" marL="0" rtl="0" algn="l">
              <a:spcBef>
                <a:spcPts val="0"/>
              </a:spcBef>
              <a:spcAft>
                <a:spcPts val="0"/>
              </a:spcAft>
              <a:buNone/>
            </a:pPr>
            <a:r>
              <a:rPr lang="fr"/>
              <a:t>C'est avec plaisir que je vous présente notre projet de machine learning en NLP axé sur la classification de la santé mentale. Notre objectif est simple : exploiter les techniques de traitement automatique du langage naturel pour créer un modèle capable de classifier les données textuelles</a:t>
            </a:r>
            <a:endParaRPr/>
          </a:p>
        </p:txBody>
      </p:sp>
      <p:sp>
        <p:nvSpPr>
          <p:cNvPr id="130" name="Google Shape;130;g29e2f551e24_2_7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31" name="Google Shape;131;g29e2f551e24_2_7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9e2f551e24_2_19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56" name="Google Shape;256;g29e2f551e24_2_19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257" name="Google Shape;257;g29e2f551e24_2_19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29e2f551e24_2_19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ici le code de generation de n-grams bigrams apres on a l'affichage des 5 premier ligne de la dataframe  avec les tokens genere et le lemmatized text .tous  Ces étapes visent à nettoyer le texte et à réduire sa dimensionnalité.</a:t>
            </a:r>
            <a:endParaRPr/>
          </a:p>
        </p:txBody>
      </p:sp>
      <p:sp>
        <p:nvSpPr>
          <p:cNvPr id="259" name="Google Shape;259;g29e2f551e24_2_19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60" name="Google Shape;260;g29e2f551e24_2_19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e2f551e24_2_208: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9e2f551e24_2_20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e2f551e24_2_2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78" name="Google Shape;278;g29e2f551e24_2_2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279" name="Google Shape;279;g29e2f551e24_2_21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29e2f551e24_2_2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pour la Vectorisation des Textes :</a:t>
            </a:r>
            <a:endParaRPr/>
          </a:p>
          <a:p>
            <a:pPr indent="0" lvl="0" marL="0" rtl="0" algn="l">
              <a:spcBef>
                <a:spcPts val="0"/>
              </a:spcBef>
              <a:spcAft>
                <a:spcPts val="0"/>
              </a:spcAft>
              <a:buNone/>
            </a:pPr>
            <a:r>
              <a:rPr lang="fr"/>
              <a:t>j'ai utiliser Deux approches distinctes de vectorisation des textes pour représenter le contenu textuel de manière numérique.</a:t>
            </a:r>
            <a:endParaRPr/>
          </a:p>
          <a:p>
            <a:pPr indent="0" lvl="0" marL="0" rtl="0" algn="l">
              <a:spcBef>
                <a:spcPts val="0"/>
              </a:spcBef>
              <a:spcAft>
                <a:spcPts val="0"/>
              </a:spcAft>
              <a:buNone/>
            </a:pPr>
            <a:r>
              <a:rPr lang="fr"/>
              <a:t>La vectorisation TF-IDF a été réalisée sans spécifier de paramètres particuliers, laissant le modèle utiliser les paramètres par défaut.</a:t>
            </a:r>
            <a:endParaRPr/>
          </a:p>
          <a:p>
            <a:pPr indent="0" lvl="0" marL="0" rtl="0" algn="l">
              <a:spcBef>
                <a:spcPts val="0"/>
              </a:spcBef>
              <a:spcAft>
                <a:spcPts val="0"/>
              </a:spcAft>
              <a:buNone/>
            </a:pPr>
            <a:r>
              <a:rPr lang="fr"/>
              <a:t>TF-IDF Vectorisation avec N-grams (1,2) :</a:t>
            </a:r>
            <a:endParaRPr/>
          </a:p>
          <a:p>
            <a:pPr indent="0" lvl="0" marL="0" rtl="0" algn="l">
              <a:spcBef>
                <a:spcPts val="0"/>
              </a:spcBef>
              <a:spcAft>
                <a:spcPts val="0"/>
              </a:spcAft>
              <a:buNone/>
            </a:pPr>
            <a:r>
              <a:rPr lang="fr"/>
              <a:t>En utilisant la technique des N-grams avec le modèle a pu capturer les relations entre les mots adjacents, fournissant une représentation plus contextuelle du texte.</a:t>
            </a:r>
            <a:endParaRPr/>
          </a:p>
          <a:p>
            <a:pPr indent="0" lvl="0" marL="0" rtl="0" algn="l">
              <a:spcBef>
                <a:spcPts val="0"/>
              </a:spcBef>
              <a:spcAft>
                <a:spcPts val="0"/>
              </a:spcAft>
              <a:buNone/>
            </a:pPr>
            <a:r>
              <a:rPr lang="fr"/>
              <a:t>5.3.3 Word Embeddings (Word2Vec) :</a:t>
            </a:r>
            <a:endParaRPr/>
          </a:p>
          <a:p>
            <a:pPr indent="0" lvl="0" marL="0" rtl="0" algn="l">
              <a:spcBef>
                <a:spcPts val="0"/>
              </a:spcBef>
              <a:spcAft>
                <a:spcPts val="0"/>
              </a:spcAft>
              <a:buNone/>
            </a:pPr>
            <a:r>
              <a:rPr lang="fr"/>
              <a:t>Les plongements de mots (Word Embeddings) ont été générés à l'aide du modèle pré-entrainé Word2Vec de Google News.</a:t>
            </a:r>
            <a:endParaRPr/>
          </a:p>
        </p:txBody>
      </p:sp>
      <p:sp>
        <p:nvSpPr>
          <p:cNvPr id="281" name="Google Shape;281;g29e2f551e24_2_2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82" name="Google Shape;282;g29e2f551e24_2_2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9e2f551e24_2_23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5" name="Google Shape;295;g29e2f551e24_2_23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296" name="Google Shape;296;g29e2f551e24_2_23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9e2f551e24_2_23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Notre projet se concentre sur la classification de textes avec des étiquettes binaires, distinguées par les valeurs 0 et 1. Pour cette tâche, nous avons opté pour une approche polyvalente en employant trois modèles distincts : le Support Vector Classifier (SVC), réputé pour son efficacité avec des données complexes ; Adaboost; et Random Forest,Cette sélection stratégique vise à exploiter les forces spécifiques de chaque modèle pour maximiser la précision de notre classification. </a:t>
            </a:r>
            <a:endParaRPr/>
          </a:p>
        </p:txBody>
      </p:sp>
      <p:sp>
        <p:nvSpPr>
          <p:cNvPr id="298" name="Google Shape;298;g29e2f551e24_2_23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9" name="Google Shape;299;g29e2f551e24_2_23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e2f551e24_2_24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09" name="Google Shape;309;g29e2f551e24_2_24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310" name="Google Shape;310;g29e2f551e24_2_24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9e2f551e24_2_24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 sz="1200">
                <a:solidFill>
                  <a:srgbClr val="0F0F0F"/>
                </a:solidFill>
                <a:latin typeface="Roboto"/>
                <a:ea typeface="Roboto"/>
                <a:cs typeface="Roboto"/>
                <a:sym typeface="Roboto"/>
              </a:rPr>
              <a:t>Il est observé que les taux de vrais négatifs</a:t>
            </a:r>
            <a:r>
              <a:rPr b="1" lang="fr" sz="1200">
                <a:solidFill>
                  <a:srgbClr val="A64D79"/>
                </a:solidFill>
                <a:latin typeface="Roboto"/>
                <a:ea typeface="Roboto"/>
                <a:cs typeface="Roboto"/>
                <a:sym typeface="Roboto"/>
              </a:rPr>
              <a:t> (TN) </a:t>
            </a:r>
            <a:r>
              <a:rPr lang="fr" sz="1200">
                <a:solidFill>
                  <a:srgbClr val="0F0F0F"/>
                </a:solidFill>
                <a:latin typeface="Roboto"/>
                <a:ea typeface="Roboto"/>
                <a:cs typeface="Roboto"/>
                <a:sym typeface="Roboto"/>
              </a:rPr>
              <a:t>et de vrais positifs </a:t>
            </a:r>
            <a:r>
              <a:rPr b="1" lang="fr" sz="1200">
                <a:solidFill>
                  <a:srgbClr val="A64D79"/>
                </a:solidFill>
                <a:latin typeface="Roboto"/>
                <a:ea typeface="Roboto"/>
                <a:cs typeface="Roboto"/>
                <a:sym typeface="Roboto"/>
              </a:rPr>
              <a:t>(TP) </a:t>
            </a:r>
            <a:r>
              <a:rPr lang="fr" sz="1200">
                <a:solidFill>
                  <a:srgbClr val="0F0F0F"/>
                </a:solidFill>
                <a:latin typeface="Roboto"/>
                <a:ea typeface="Roboto"/>
                <a:cs typeface="Roboto"/>
                <a:sym typeface="Roboto"/>
              </a:rPr>
              <a:t>sont les </a:t>
            </a:r>
            <a:r>
              <a:rPr b="1" lang="fr" sz="1200">
                <a:solidFill>
                  <a:srgbClr val="A64D79"/>
                </a:solidFill>
                <a:latin typeface="Roboto"/>
                <a:ea typeface="Roboto"/>
                <a:cs typeface="Roboto"/>
                <a:sym typeface="Roboto"/>
              </a:rPr>
              <a:t>plus élevés pour le bi-gramme</a:t>
            </a:r>
            <a:r>
              <a:rPr lang="fr" sz="1200">
                <a:solidFill>
                  <a:srgbClr val="0F0F0F"/>
                </a:solidFill>
                <a:latin typeface="Roboto"/>
                <a:ea typeface="Roboto"/>
                <a:cs typeface="Roboto"/>
                <a:sym typeface="Roboto"/>
              </a:rPr>
              <a:t>, </a:t>
            </a:r>
            <a:r>
              <a:rPr b="1" lang="fr" sz="1200">
                <a:solidFill>
                  <a:srgbClr val="A64D79"/>
                </a:solidFill>
                <a:latin typeface="Roboto"/>
                <a:ea typeface="Roboto"/>
                <a:cs typeface="Roboto"/>
                <a:sym typeface="Roboto"/>
              </a:rPr>
              <a:t>suivis du TF-IDF, puis du Word2Vec</a:t>
            </a:r>
            <a:r>
              <a:rPr lang="fr" sz="1200">
                <a:solidFill>
                  <a:srgbClr val="0F0F0F"/>
                </a:solidFill>
                <a:latin typeface="Roboto"/>
                <a:ea typeface="Roboto"/>
                <a:cs typeface="Roboto"/>
                <a:sym typeface="Roboto"/>
              </a:rPr>
              <a:t>. De plus, il est noté que, pour le </a:t>
            </a:r>
            <a:r>
              <a:rPr b="1" lang="fr" sz="1200">
                <a:solidFill>
                  <a:srgbClr val="A64D79"/>
                </a:solidFill>
                <a:latin typeface="Roboto"/>
                <a:ea typeface="Roboto"/>
                <a:cs typeface="Roboto"/>
                <a:sym typeface="Roboto"/>
              </a:rPr>
              <a:t>Word2Vec</a:t>
            </a:r>
            <a:r>
              <a:rPr lang="fr" sz="1200">
                <a:solidFill>
                  <a:srgbClr val="0F0F0F"/>
                </a:solidFill>
                <a:latin typeface="Roboto"/>
                <a:ea typeface="Roboto"/>
                <a:cs typeface="Roboto"/>
                <a:sym typeface="Roboto"/>
              </a:rPr>
              <a:t>, le modèle SVM présente une </a:t>
            </a:r>
            <a:r>
              <a:rPr b="1" lang="fr" sz="1200">
                <a:solidFill>
                  <a:srgbClr val="A64D79"/>
                </a:solidFill>
                <a:latin typeface="Roboto"/>
                <a:ea typeface="Roboto"/>
                <a:cs typeface="Roboto"/>
                <a:sym typeface="Roboto"/>
              </a:rPr>
              <a:t>confusion significative</a:t>
            </a:r>
            <a:r>
              <a:rPr lang="fr" sz="1200">
                <a:solidFill>
                  <a:srgbClr val="0F0F0F"/>
                </a:solidFill>
                <a:latin typeface="Roboto"/>
                <a:ea typeface="Roboto"/>
                <a:cs typeface="Roboto"/>
                <a:sym typeface="Roboto"/>
              </a:rPr>
              <a:t> entre les deux classes en ce qui concerne les faux positifs</a:t>
            </a:r>
            <a:r>
              <a:rPr b="1" lang="fr" sz="1200">
                <a:solidFill>
                  <a:srgbClr val="A64D79"/>
                </a:solidFill>
                <a:latin typeface="Roboto"/>
                <a:ea typeface="Roboto"/>
                <a:cs typeface="Roboto"/>
                <a:sym typeface="Roboto"/>
              </a:rPr>
              <a:t> (FP) </a:t>
            </a:r>
            <a:r>
              <a:rPr lang="fr" sz="1200">
                <a:solidFill>
                  <a:srgbClr val="0F0F0F"/>
                </a:solidFill>
                <a:latin typeface="Roboto"/>
                <a:ea typeface="Roboto"/>
                <a:cs typeface="Roboto"/>
                <a:sym typeface="Roboto"/>
              </a:rPr>
              <a:t>et les faux négatifs </a:t>
            </a:r>
            <a:r>
              <a:rPr b="1" lang="fr" sz="1200">
                <a:solidFill>
                  <a:srgbClr val="A64D79"/>
                </a:solidFill>
                <a:latin typeface="Roboto"/>
                <a:ea typeface="Roboto"/>
                <a:cs typeface="Roboto"/>
                <a:sym typeface="Roboto"/>
              </a:rPr>
              <a:t>(FN) </a:t>
            </a:r>
            <a:r>
              <a:rPr lang="fr" sz="1200">
                <a:solidFill>
                  <a:srgbClr val="0F0F0F"/>
                </a:solidFill>
                <a:latin typeface="Roboto"/>
                <a:ea typeface="Roboto"/>
                <a:cs typeface="Roboto"/>
                <a:sym typeface="Roboto"/>
              </a:rPr>
              <a:t>par rapport au bi-gramme et au TF-IDF.</a:t>
            </a:r>
            <a:endParaRPr/>
          </a:p>
        </p:txBody>
      </p:sp>
      <p:sp>
        <p:nvSpPr>
          <p:cNvPr id="312" name="Google Shape;312;g29e2f551e24_2_24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13" name="Google Shape;313;g29e2f551e24_2_24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9e2f551e24_2_26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30" name="Google Shape;330;g29e2f551e24_2_26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331" name="Google Shape;331;g29e2f551e24_2_26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g29e2f551e24_2_26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 sz="1200">
                <a:solidFill>
                  <a:srgbClr val="0F0F0F"/>
                </a:solidFill>
                <a:latin typeface="Roboto"/>
                <a:ea typeface="Roboto"/>
                <a:cs typeface="Roboto"/>
                <a:sym typeface="Roboto"/>
              </a:rPr>
              <a:t>Il est observé que les taux de vrais négatifs</a:t>
            </a:r>
            <a:r>
              <a:rPr b="1" lang="fr" sz="1200">
                <a:solidFill>
                  <a:srgbClr val="A64D79"/>
                </a:solidFill>
                <a:latin typeface="Roboto"/>
                <a:ea typeface="Roboto"/>
                <a:cs typeface="Roboto"/>
                <a:sym typeface="Roboto"/>
              </a:rPr>
              <a:t> (TN) </a:t>
            </a:r>
            <a:r>
              <a:rPr lang="fr" sz="1200">
                <a:solidFill>
                  <a:srgbClr val="0F0F0F"/>
                </a:solidFill>
                <a:latin typeface="Roboto"/>
                <a:ea typeface="Roboto"/>
                <a:cs typeface="Roboto"/>
                <a:sym typeface="Roboto"/>
              </a:rPr>
              <a:t>et de vrais positifs </a:t>
            </a:r>
            <a:r>
              <a:rPr b="1" lang="fr" sz="1200">
                <a:solidFill>
                  <a:srgbClr val="A64D79"/>
                </a:solidFill>
                <a:latin typeface="Roboto"/>
                <a:ea typeface="Roboto"/>
                <a:cs typeface="Roboto"/>
                <a:sym typeface="Roboto"/>
              </a:rPr>
              <a:t>(TP) </a:t>
            </a:r>
            <a:r>
              <a:rPr lang="fr" sz="1200">
                <a:solidFill>
                  <a:srgbClr val="0F0F0F"/>
                </a:solidFill>
                <a:latin typeface="Roboto"/>
                <a:ea typeface="Roboto"/>
                <a:cs typeface="Roboto"/>
                <a:sym typeface="Roboto"/>
              </a:rPr>
              <a:t>sont les </a:t>
            </a:r>
            <a:r>
              <a:rPr b="1" lang="fr" sz="1200">
                <a:solidFill>
                  <a:srgbClr val="A64D79"/>
                </a:solidFill>
                <a:latin typeface="Roboto"/>
                <a:ea typeface="Roboto"/>
                <a:cs typeface="Roboto"/>
                <a:sym typeface="Roboto"/>
              </a:rPr>
              <a:t>plus élevés pour le tfidf</a:t>
            </a:r>
            <a:r>
              <a:rPr lang="fr" sz="1200">
                <a:solidFill>
                  <a:srgbClr val="0F0F0F"/>
                </a:solidFill>
                <a:latin typeface="Roboto"/>
                <a:ea typeface="Roboto"/>
                <a:cs typeface="Roboto"/>
                <a:sym typeface="Roboto"/>
              </a:rPr>
              <a:t>, </a:t>
            </a:r>
            <a:r>
              <a:rPr b="1" lang="fr" sz="1200">
                <a:solidFill>
                  <a:srgbClr val="A64D79"/>
                </a:solidFill>
                <a:latin typeface="Roboto"/>
                <a:ea typeface="Roboto"/>
                <a:cs typeface="Roboto"/>
                <a:sym typeface="Roboto"/>
              </a:rPr>
              <a:t>suivis du bigramet Word2Vec</a:t>
            </a:r>
            <a:r>
              <a:rPr lang="fr" sz="1200">
                <a:solidFill>
                  <a:srgbClr val="0F0F0F"/>
                </a:solidFill>
                <a:latin typeface="Roboto"/>
                <a:ea typeface="Roboto"/>
                <a:cs typeface="Roboto"/>
                <a:sym typeface="Roboto"/>
              </a:rPr>
              <a:t>. De plus, il est noté que, pour le </a:t>
            </a:r>
            <a:r>
              <a:rPr b="1" lang="fr" sz="1200">
                <a:solidFill>
                  <a:srgbClr val="A64D79"/>
                </a:solidFill>
                <a:latin typeface="Roboto"/>
                <a:ea typeface="Roboto"/>
                <a:cs typeface="Roboto"/>
                <a:sym typeface="Roboto"/>
              </a:rPr>
              <a:t>bi-gram</a:t>
            </a:r>
            <a:r>
              <a:rPr lang="fr" sz="1200">
                <a:solidFill>
                  <a:srgbClr val="0F0F0F"/>
                </a:solidFill>
                <a:latin typeface="Roboto"/>
                <a:ea typeface="Roboto"/>
                <a:cs typeface="Roboto"/>
                <a:sym typeface="Roboto"/>
              </a:rPr>
              <a:t>, le modèle Random Forest Classifier présente une </a:t>
            </a:r>
            <a:r>
              <a:rPr b="1" lang="fr" sz="1200">
                <a:solidFill>
                  <a:srgbClr val="A64D79"/>
                </a:solidFill>
                <a:latin typeface="Roboto"/>
                <a:ea typeface="Roboto"/>
                <a:cs typeface="Roboto"/>
                <a:sym typeface="Roboto"/>
              </a:rPr>
              <a:t>confusion significative</a:t>
            </a:r>
            <a:r>
              <a:rPr lang="fr" sz="1200">
                <a:solidFill>
                  <a:srgbClr val="0F0F0F"/>
                </a:solidFill>
                <a:latin typeface="Roboto"/>
                <a:ea typeface="Roboto"/>
                <a:cs typeface="Roboto"/>
                <a:sym typeface="Roboto"/>
              </a:rPr>
              <a:t> entre les deux classes en ce qui concerne les faux positifs</a:t>
            </a:r>
            <a:r>
              <a:rPr b="1" lang="fr" sz="1200">
                <a:solidFill>
                  <a:srgbClr val="A64D79"/>
                </a:solidFill>
                <a:latin typeface="Roboto"/>
                <a:ea typeface="Roboto"/>
                <a:cs typeface="Roboto"/>
                <a:sym typeface="Roboto"/>
              </a:rPr>
              <a:t> (FP) </a:t>
            </a:r>
            <a:r>
              <a:rPr lang="fr" sz="1200">
                <a:solidFill>
                  <a:srgbClr val="0F0F0F"/>
                </a:solidFill>
                <a:latin typeface="Roboto"/>
                <a:ea typeface="Roboto"/>
                <a:cs typeface="Roboto"/>
                <a:sym typeface="Roboto"/>
              </a:rPr>
              <a:t>et les faux négatifs </a:t>
            </a:r>
            <a:r>
              <a:rPr b="1" lang="fr" sz="1200">
                <a:solidFill>
                  <a:srgbClr val="A64D79"/>
                </a:solidFill>
                <a:latin typeface="Roboto"/>
                <a:ea typeface="Roboto"/>
                <a:cs typeface="Roboto"/>
                <a:sym typeface="Roboto"/>
              </a:rPr>
              <a:t>(FN) </a:t>
            </a:r>
            <a:r>
              <a:rPr lang="fr" sz="1200">
                <a:solidFill>
                  <a:srgbClr val="0F0F0F"/>
                </a:solidFill>
                <a:latin typeface="Roboto"/>
                <a:ea typeface="Roboto"/>
                <a:cs typeface="Roboto"/>
                <a:sym typeface="Roboto"/>
              </a:rPr>
              <a:t>par rapport au word2vec et au TF-IDF.</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333" name="Google Shape;333;g29e2f551e24_2_26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34" name="Google Shape;334;g29e2f551e24_2_26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9e2f551e24_2_27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51" name="Google Shape;351;g29e2f551e24_2_27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352" name="Google Shape;352;g29e2f551e24_2_27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g29e2f551e24_2_27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fr" sz="1200">
                <a:solidFill>
                  <a:srgbClr val="0F0F0F"/>
                </a:solidFill>
                <a:latin typeface="Roboto"/>
                <a:ea typeface="Roboto"/>
                <a:cs typeface="Roboto"/>
                <a:sym typeface="Roboto"/>
              </a:rPr>
              <a:t>Il est observé que les taux de vrais négatifs</a:t>
            </a:r>
            <a:r>
              <a:rPr b="1" lang="fr" sz="1200">
                <a:solidFill>
                  <a:srgbClr val="A64D79"/>
                </a:solidFill>
                <a:latin typeface="Roboto"/>
                <a:ea typeface="Roboto"/>
                <a:cs typeface="Roboto"/>
                <a:sym typeface="Roboto"/>
              </a:rPr>
              <a:t> (TN) </a:t>
            </a:r>
            <a:r>
              <a:rPr lang="fr" sz="1200">
                <a:solidFill>
                  <a:srgbClr val="0F0F0F"/>
                </a:solidFill>
                <a:latin typeface="Roboto"/>
                <a:ea typeface="Roboto"/>
                <a:cs typeface="Roboto"/>
                <a:sym typeface="Roboto"/>
              </a:rPr>
              <a:t>et de vrais positifs </a:t>
            </a:r>
            <a:r>
              <a:rPr b="1" lang="fr" sz="1200">
                <a:solidFill>
                  <a:srgbClr val="A64D79"/>
                </a:solidFill>
                <a:latin typeface="Roboto"/>
                <a:ea typeface="Roboto"/>
                <a:cs typeface="Roboto"/>
                <a:sym typeface="Roboto"/>
              </a:rPr>
              <a:t>(TP) </a:t>
            </a:r>
            <a:r>
              <a:rPr lang="fr" sz="1200">
                <a:solidFill>
                  <a:srgbClr val="0F0F0F"/>
                </a:solidFill>
                <a:latin typeface="Roboto"/>
                <a:ea typeface="Roboto"/>
                <a:cs typeface="Roboto"/>
                <a:sym typeface="Roboto"/>
              </a:rPr>
              <a:t>sont les </a:t>
            </a:r>
            <a:r>
              <a:rPr b="1" lang="fr" sz="1200">
                <a:solidFill>
                  <a:srgbClr val="A64D79"/>
                </a:solidFill>
                <a:latin typeface="Roboto"/>
                <a:ea typeface="Roboto"/>
                <a:cs typeface="Roboto"/>
                <a:sym typeface="Roboto"/>
              </a:rPr>
              <a:t>plus élevés pour le bi-gramme</a:t>
            </a:r>
            <a:r>
              <a:rPr lang="fr" sz="1200">
                <a:solidFill>
                  <a:srgbClr val="0F0F0F"/>
                </a:solidFill>
                <a:latin typeface="Roboto"/>
                <a:ea typeface="Roboto"/>
                <a:cs typeface="Roboto"/>
                <a:sym typeface="Roboto"/>
              </a:rPr>
              <a:t>, </a:t>
            </a:r>
            <a:r>
              <a:rPr b="1" lang="fr" sz="1200">
                <a:solidFill>
                  <a:srgbClr val="A64D79"/>
                </a:solidFill>
                <a:latin typeface="Roboto"/>
                <a:ea typeface="Roboto"/>
                <a:cs typeface="Roboto"/>
                <a:sym typeface="Roboto"/>
              </a:rPr>
              <a:t>suivis du TF-IDF et Word2Vec</a:t>
            </a:r>
            <a:r>
              <a:rPr lang="fr" sz="1200">
                <a:solidFill>
                  <a:srgbClr val="0F0F0F"/>
                </a:solidFill>
                <a:latin typeface="Roboto"/>
                <a:ea typeface="Roboto"/>
                <a:cs typeface="Roboto"/>
                <a:sym typeface="Roboto"/>
              </a:rPr>
              <a:t>. De plus, il est noté que, pour le </a:t>
            </a:r>
            <a:r>
              <a:rPr b="1" lang="fr" sz="1200">
                <a:solidFill>
                  <a:srgbClr val="A64D79"/>
                </a:solidFill>
                <a:latin typeface="Roboto"/>
                <a:ea typeface="Roboto"/>
                <a:cs typeface="Roboto"/>
                <a:sym typeface="Roboto"/>
              </a:rPr>
              <a:t>word2vec</a:t>
            </a:r>
            <a:r>
              <a:rPr lang="fr" sz="1200">
                <a:solidFill>
                  <a:srgbClr val="0F0F0F"/>
                </a:solidFill>
                <a:latin typeface="Roboto"/>
                <a:ea typeface="Roboto"/>
                <a:cs typeface="Roboto"/>
                <a:sym typeface="Roboto"/>
              </a:rPr>
              <a:t>, le modèle AdaBoostClassifier</a:t>
            </a:r>
            <a:r>
              <a:rPr lang="fr" sz="700">
                <a:solidFill>
                  <a:schemeClr val="dk1"/>
                </a:solidFill>
              </a:rPr>
              <a:t> </a:t>
            </a:r>
            <a:r>
              <a:rPr lang="fr" sz="1200">
                <a:solidFill>
                  <a:srgbClr val="0F0F0F"/>
                </a:solidFill>
                <a:latin typeface="Roboto"/>
                <a:ea typeface="Roboto"/>
                <a:cs typeface="Roboto"/>
                <a:sym typeface="Roboto"/>
              </a:rPr>
              <a:t>présente une </a:t>
            </a:r>
            <a:r>
              <a:rPr b="1" lang="fr" sz="1200">
                <a:solidFill>
                  <a:srgbClr val="A64D79"/>
                </a:solidFill>
                <a:latin typeface="Roboto"/>
                <a:ea typeface="Roboto"/>
                <a:cs typeface="Roboto"/>
                <a:sym typeface="Roboto"/>
              </a:rPr>
              <a:t>confusion significative</a:t>
            </a:r>
            <a:r>
              <a:rPr lang="fr" sz="1200">
                <a:solidFill>
                  <a:srgbClr val="0F0F0F"/>
                </a:solidFill>
                <a:latin typeface="Roboto"/>
                <a:ea typeface="Roboto"/>
                <a:cs typeface="Roboto"/>
                <a:sym typeface="Roboto"/>
              </a:rPr>
              <a:t> entre les deux classes en ce qui concerne les faux positifs</a:t>
            </a:r>
            <a:r>
              <a:rPr b="1" lang="fr" sz="1200">
                <a:solidFill>
                  <a:srgbClr val="A64D79"/>
                </a:solidFill>
                <a:latin typeface="Roboto"/>
                <a:ea typeface="Roboto"/>
                <a:cs typeface="Roboto"/>
                <a:sym typeface="Roboto"/>
              </a:rPr>
              <a:t> (FP) </a:t>
            </a:r>
            <a:r>
              <a:rPr lang="fr" sz="1200">
                <a:solidFill>
                  <a:srgbClr val="0F0F0F"/>
                </a:solidFill>
                <a:latin typeface="Roboto"/>
                <a:ea typeface="Roboto"/>
                <a:cs typeface="Roboto"/>
                <a:sym typeface="Roboto"/>
              </a:rPr>
              <a:t>et les faux négatifs </a:t>
            </a:r>
            <a:r>
              <a:rPr b="1" lang="fr" sz="1200">
                <a:solidFill>
                  <a:srgbClr val="A64D79"/>
                </a:solidFill>
                <a:latin typeface="Roboto"/>
                <a:ea typeface="Roboto"/>
                <a:cs typeface="Roboto"/>
                <a:sym typeface="Roboto"/>
              </a:rPr>
              <a:t>(FN) </a:t>
            </a:r>
            <a:r>
              <a:rPr lang="fr" sz="1200">
                <a:solidFill>
                  <a:srgbClr val="0F0F0F"/>
                </a:solidFill>
                <a:latin typeface="Roboto"/>
                <a:ea typeface="Roboto"/>
                <a:cs typeface="Roboto"/>
                <a:sym typeface="Roboto"/>
              </a:rPr>
              <a:t>par rapport au bi-gramme et au TF-IDF.</a:t>
            </a:r>
            <a:endParaRPr sz="16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200">
              <a:solidFill>
                <a:srgbClr val="0F0F0F"/>
              </a:solidFill>
              <a:latin typeface="Roboto"/>
              <a:ea typeface="Roboto"/>
              <a:cs typeface="Roboto"/>
              <a:sym typeface="Roboto"/>
            </a:endParaRPr>
          </a:p>
          <a:p>
            <a:pPr indent="0" lvl="0" marL="0" rtl="0" algn="l">
              <a:spcBef>
                <a:spcPts val="0"/>
              </a:spcBef>
              <a:spcAft>
                <a:spcPts val="0"/>
              </a:spcAft>
              <a:buNone/>
            </a:pPr>
            <a:r>
              <a:t/>
            </a:r>
            <a:endParaRPr/>
          </a:p>
        </p:txBody>
      </p:sp>
      <p:sp>
        <p:nvSpPr>
          <p:cNvPr id="354" name="Google Shape;354;g29e2f551e24_2_27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55" name="Google Shape;355;g29e2f551e24_2_27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9e2f551e24_2_29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72" name="Google Shape;372;g29e2f551e24_2_29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373" name="Google Shape;373;g29e2f551e24_2_29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29e2f551e24_2_29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Chaque modèle a été évalué en utilisant des mesures de performance standard telles que l'exactitude, la précision, le rappel et le score F1. Les performances ont été comparées pour identifier le modèle optimal pour la tâche.</a:t>
            </a:r>
            <a:endParaRPr/>
          </a:p>
          <a:p>
            <a:pPr indent="0" lvl="0" marL="0" rtl="0" algn="l">
              <a:spcBef>
                <a:spcPts val="0"/>
              </a:spcBef>
              <a:spcAft>
                <a:spcPts val="0"/>
              </a:spcAft>
              <a:buNone/>
            </a:pPr>
            <a:r>
              <a:rPr lang="fr"/>
              <a:t>Les résultats des modèles SVM basés sur la vectorisation TF-IDF standard, les embeddings Word2Vec et la vectorisation TF-IDF avec des bigrams démontrent une performance remarquable dans la classification des problèmes de santé mentale. Le modèle TF-IDF a particulièrement excédé, atteignant une précision, un rappel et un score F1 de 92%.</a:t>
            </a:r>
            <a:endParaRPr/>
          </a:p>
        </p:txBody>
      </p:sp>
      <p:sp>
        <p:nvSpPr>
          <p:cNvPr id="375" name="Google Shape;375;g29e2f551e24_2_29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76" name="Google Shape;376;g29e2f551e24_2_29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9e2f551e24_2_3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92" name="Google Shape;392;g29e2f551e24_2_3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393" name="Google Shape;393;g29e2f551e24_2_31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29e2f551e24_2_3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Les performances des modèles Random Forest, évaluées avec la vectorisation TF-IDF standard, les embeddings Word2Vec et la vectorisation TF-IDF, confirment la robustesse de l'approche dans la classification des problèmes de santé mentale. La version TF-IDF  a démontré une précision et un rappel de 89%, illustrant une meilleure compréhension du contexte avec l'utilisation de</a:t>
            </a:r>
            <a:r>
              <a:rPr lang="fr"/>
              <a:t> tfidf</a:t>
            </a:r>
            <a:r>
              <a:rPr lang="fr"/>
              <a:t>.</a:t>
            </a:r>
            <a:endParaRPr/>
          </a:p>
        </p:txBody>
      </p:sp>
      <p:sp>
        <p:nvSpPr>
          <p:cNvPr id="395" name="Google Shape;395;g29e2f551e24_2_3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96" name="Google Shape;396;g29e2f551e24_2_3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e2f551e24_2_33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12" name="Google Shape;412;g29e2f551e24_2_33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413" name="Google Shape;413;g29e2f551e24_2_33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29e2f551e24_2_33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Les résultats des modèles AdaBoost, évalués avec différentes approches de vectorisation, continuent de démontrer une performance solide dans la classification des problèmes de santé mentale. Le modèle AdaBoost avec la vectorisation TF-IDF et des bigrams a affiché une précision globale de </a:t>
            </a:r>
            <a:r>
              <a:rPr lang="fr"/>
              <a:t>87</a:t>
            </a:r>
            <a:r>
              <a:rPr lang="fr"/>
              <a:t>%, montrant sa capacité à bien généraliser sur l'ensemble de données. </a:t>
            </a:r>
            <a:endParaRPr/>
          </a:p>
        </p:txBody>
      </p:sp>
      <p:sp>
        <p:nvSpPr>
          <p:cNvPr id="415" name="Google Shape;415;g29e2f551e24_2_33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16" name="Google Shape;416;g29e2f551e24_2_33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e2f551e24_2_9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44" name="Google Shape;144;g29e2f551e24_2_9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145" name="Google Shape;145;g29e2f551e24_2_9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9e2f551e24_2_9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Dans cette présentation, nous allons vous expliquer notre approche pour créer ce modèle, les données que nous avons utilisées, les étapes de prétraitement et d'analyse des données, le choix de l'algorithme de machine learning et les résultats de notre modèle</a:t>
            </a:r>
            <a:endParaRPr/>
          </a:p>
        </p:txBody>
      </p:sp>
      <p:sp>
        <p:nvSpPr>
          <p:cNvPr id="147" name="Google Shape;147;g29e2f551e24_2_9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48" name="Google Shape;148;g29e2f551e24_2_9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9e2f551e24_2_35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32" name="Google Shape;432;g29e2f551e24_2_35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433" name="Google Shape;433;g29e2f551e24_2_35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g29e2f551e24_2_35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Lors de la comparaison des performances des modèles, la vectorisation TF-IDF a démontré une légère amélioration par rapport à la version TF-IDF bigram et aux embeddings Word2Vec. Le modèle SVM a particulièrement bien performé avec la vectorisation TF-IDF, atteignant une précision de 91.87%. Cependant, il est important de noter que tous les modèles ont affiché des résultats solides, confirmant la robustesse de l'approche sur l'ensemble de données de classification des problèmes de santé mentale.</a:t>
            </a:r>
            <a:endParaRPr/>
          </a:p>
        </p:txBody>
      </p:sp>
      <p:sp>
        <p:nvSpPr>
          <p:cNvPr id="435" name="Google Shape;435;g29e2f551e24_2_35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36" name="Google Shape;436;g29e2f551e24_2_35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9e2f551e24_2_366: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29e2f551e24_2_36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9e2f551e24_2_37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58" name="Google Shape;458;g29e2f551e24_2_37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459" name="Google Shape;459;g29e2f551e24_2_37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g29e2f551e24_2_37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Notre projet axé sur la détection de problèmes mentaux à l'aide du traitement automatique du langage naturel a connu un succès notable. La phase de nettoyage et de prétraitement des données a considérablement amélioré leur qualité. L'analyse comparative des approches TF-IDF, Word2Vec et des bigrammes a révélé des perspectives intéressantes, suggérant que "TF-IDF" pourrait être la plus adaptée à notre tâche spécifique. Il est crucial de noter que chaque approche présente ses avantages et limites, et le choix dépend fortement de la nature des données et des objectifs du projet. Ces résultats ouvrent la voie à des améliorations futures, telles que l'exploration de modèles de deep learning avancés et l'intégration de données multimodales pour une compréhension plus complète.</a:t>
            </a:r>
            <a:endParaRPr/>
          </a:p>
        </p:txBody>
      </p:sp>
      <p:sp>
        <p:nvSpPr>
          <p:cNvPr id="461" name="Google Shape;461;g29e2f551e24_2_37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62" name="Google Shape;462;g29e2f551e24_2_37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9e2f551e24_10_28:notes"/>
          <p:cNvSpPr txBox="1"/>
          <p:nvPr>
            <p:ph idx="1" type="body"/>
          </p:nvPr>
        </p:nvSpPr>
        <p:spPr>
          <a:xfrm>
            <a:off x="914400" y="3251200"/>
            <a:ext cx="7315200" cy="30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g29e2f551e24_10_28: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e2f551e24_2_118: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9e2f551e24_2_11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e2f551e24_2_1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80" name="Google Shape;180;g29e2f551e24_2_1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181" name="Google Shape;181;g29e2f551e24_2_12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9e2f551e24_2_1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Les données exploitées dans cette étude proviennent du Kaggle Mental Health Corpus, comprenant 27,977 entrées avec deux colonnes distinctes : "text" pour les expressions textuelles et "label" pour les classifications associées  avec des étiquettes binaires.</a:t>
            </a:r>
            <a:endParaRPr/>
          </a:p>
          <a:p>
            <a:pPr indent="0" lvl="0" marL="0" rtl="0" algn="l">
              <a:spcBef>
                <a:spcPts val="0"/>
              </a:spcBef>
              <a:spcAft>
                <a:spcPts val="0"/>
              </a:spcAft>
              <a:buNone/>
            </a:pPr>
            <a:r>
              <a:rPr lang="fr"/>
              <a:t>Notre objectif principal est de transcender ces données pour classifier les textes, déterminant ainsi si une personne présente des signes de problèmes de santé mentale ou non.</a:t>
            </a:r>
            <a:endParaRPr/>
          </a:p>
        </p:txBody>
      </p:sp>
      <p:sp>
        <p:nvSpPr>
          <p:cNvPr id="183" name="Google Shape;183;g29e2f551e24_2_1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84" name="Google Shape;184;g29e2f551e24_2_1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e2f551e24_2_137:notes"/>
          <p:cNvSpPr txBox="1"/>
          <p:nvPr>
            <p:ph idx="1" type="body"/>
          </p:nvPr>
        </p:nvSpPr>
        <p:spPr>
          <a:xfrm>
            <a:off x="914400" y="3251200"/>
            <a:ext cx="7315200" cy="30813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29e2f551e24_2_13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9e2f551e24_2_14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1" name="Google Shape;201;g29e2f551e24_2_14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202" name="Google Shape;202;g29e2f551e24_2_14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9e2f551e24_2_14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Le nettoyage des données est une étape essentielle pour améliorer la qualité des données avant leur utilisation dans le modèle.</a:t>
            </a:r>
            <a:endParaRPr/>
          </a:p>
          <a:p>
            <a:pPr indent="0" lvl="0" marL="0" rtl="0" algn="l">
              <a:spcBef>
                <a:spcPts val="0"/>
              </a:spcBef>
              <a:spcAft>
                <a:spcPts val="0"/>
              </a:spcAft>
              <a:buNone/>
            </a:pPr>
            <a:r>
              <a:rPr lang="fr"/>
              <a:t>Étant donné que les doublons dans les données peuvent causer des erreurs dans l'analyse, la première étape consiste à les détecter et à les supprimer.</a:t>
            </a:r>
            <a:endParaRPr/>
          </a:p>
          <a:p>
            <a:pPr indent="0" lvl="0" marL="0" rtl="0" algn="l">
              <a:spcBef>
                <a:spcPts val="0"/>
              </a:spcBef>
              <a:spcAft>
                <a:spcPts val="0"/>
              </a:spcAft>
              <a:buNone/>
            </a:pPr>
            <a:r>
              <a:rPr lang="fr"/>
              <a:t>Ensuite, on a vérifié les valeurs manquantes Cependant, dans le cas présent, aucune valeur manquante n'a été identifiée dans les données.</a:t>
            </a:r>
            <a:endParaRPr/>
          </a:p>
        </p:txBody>
      </p:sp>
      <p:sp>
        <p:nvSpPr>
          <p:cNvPr id="204" name="Google Shape;204;g29e2f551e24_2_14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05" name="Google Shape;205;g29e2f551e24_2_14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9e2f551e24_2_15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15" name="Google Shape;215;g29e2f551e24_2_15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216" name="Google Shape;216;g29e2f551e24_2_15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9e2f551e24_2_15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La visualisation et l'analyse exploratoire des données sont des étapes cruciales dans le processus de prétraitement des données. En regardant de près comment les étiquettes sont distribuées, on a utilisé des graphiques pour montrer clairement que toutes les catégories dans notre ensemble de données sont bien équilibrées.</a:t>
            </a:r>
            <a:endParaRPr/>
          </a:p>
        </p:txBody>
      </p:sp>
      <p:sp>
        <p:nvSpPr>
          <p:cNvPr id="218" name="Google Shape;218;g29e2f551e24_2_15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19" name="Google Shape;219;g29e2f551e24_2_15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e2f551e24_2_17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29" name="Google Shape;229;g29e2f551e24_2_17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230" name="Google Shape;230;g29e2f551e24_2_17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9e2f551e24_2_17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Cette diapositive met en avant deux graphiques à barres illustrant les mots les plus fréquents. Le premier graphique détaille les mots les plus utilisés dans les textes classifiés comme présentant des problèmes mentaux, tandis que le second se concentre sur les textes considérés comme non problématiques. Ces visualisations offrent un aperçu immédiat des différences linguistiques entre les deux catégories.</a:t>
            </a:r>
            <a:endParaRPr/>
          </a:p>
        </p:txBody>
      </p:sp>
      <p:sp>
        <p:nvSpPr>
          <p:cNvPr id="232" name="Google Shape;232;g29e2f551e24_2_17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33" name="Google Shape;233;g29e2f551e24_2_17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e2f551e24_2_18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42" name="Google Shape;242;g29e2f551e24_2_18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1.7.2013</a:t>
            </a:r>
            <a:endParaRPr/>
          </a:p>
        </p:txBody>
      </p:sp>
      <p:sp>
        <p:nvSpPr>
          <p:cNvPr id="243" name="Google Shape;243;g29e2f551e24_2_18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29e2f551e24_2_18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
              <a:t>ensuite on a le prétraitement textuelles.  Nous avons appliqué plusieurs étapes de prétraitement des textes, notamment la suppression des stopwords ,la réduction de chaque mot à sa forme racine (lemmatization) et la tokenization.</a:t>
            </a:r>
            <a:endParaRPr/>
          </a:p>
        </p:txBody>
      </p:sp>
      <p:sp>
        <p:nvSpPr>
          <p:cNvPr id="245" name="Google Shape;245;g29e2f551e24_2_18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46" name="Google Shape;246;g29e2f551e24_2_18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fr"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36.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6.png"/><Relationship Id="rId5" Type="http://schemas.openxmlformats.org/officeDocument/2006/relationships/image" Target="../media/image25.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2.png"/><Relationship Id="rId5" Type="http://schemas.openxmlformats.org/officeDocument/2006/relationships/image" Target="../media/image30.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7.png"/><Relationship Id="rId9" Type="http://schemas.openxmlformats.org/officeDocument/2006/relationships/image" Target="../media/image38.png"/><Relationship Id="rId5" Type="http://schemas.openxmlformats.org/officeDocument/2006/relationships/image" Target="../media/image26.png"/><Relationship Id="rId6" Type="http://schemas.openxmlformats.org/officeDocument/2006/relationships/image" Target="../media/image37.png"/><Relationship Id="rId7" Type="http://schemas.openxmlformats.org/officeDocument/2006/relationships/image" Target="../media/image46.png"/><Relationship Id="rId8"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3.png"/><Relationship Id="rId9" Type="http://schemas.openxmlformats.org/officeDocument/2006/relationships/image" Target="../media/image49.png"/><Relationship Id="rId5" Type="http://schemas.openxmlformats.org/officeDocument/2006/relationships/image" Target="../media/image34.png"/><Relationship Id="rId6" Type="http://schemas.openxmlformats.org/officeDocument/2006/relationships/image" Target="../media/image31.png"/><Relationship Id="rId7" Type="http://schemas.openxmlformats.org/officeDocument/2006/relationships/image" Target="../media/image45.png"/><Relationship Id="rId8"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1.png"/><Relationship Id="rId9" Type="http://schemas.openxmlformats.org/officeDocument/2006/relationships/image" Target="../media/image39.png"/><Relationship Id="rId5" Type="http://schemas.openxmlformats.org/officeDocument/2006/relationships/image" Target="../media/image35.png"/><Relationship Id="rId6" Type="http://schemas.openxmlformats.org/officeDocument/2006/relationships/image" Target="../media/image47.png"/><Relationship Id="rId7" Type="http://schemas.openxmlformats.org/officeDocument/2006/relationships/image" Target="../media/image40.png"/><Relationship Id="rId8"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4.png"/><Relationship Id="rId5" Type="http://schemas.openxmlformats.org/officeDocument/2006/relationships/image" Target="../media/image43.png"/><Relationship Id="rId6"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p:nvPr/>
        </p:nvSpPr>
        <p:spPr>
          <a:xfrm rot="-1898322">
            <a:off x="6436105" y="-1388233"/>
            <a:ext cx="4387089" cy="4398085"/>
          </a:xfrm>
          <a:custGeom>
            <a:rect b="b" l="l" r="r" t="t"/>
            <a:pathLst>
              <a:path extrusionOk="0" h="8796169" w="8774178">
                <a:moveTo>
                  <a:pt x="0" y="0"/>
                </a:moveTo>
                <a:lnTo>
                  <a:pt x="8774178" y="0"/>
                </a:lnTo>
                <a:lnTo>
                  <a:pt x="8774178" y="8796168"/>
                </a:lnTo>
                <a:lnTo>
                  <a:pt x="0" y="8796168"/>
                </a:lnTo>
                <a:lnTo>
                  <a:pt x="0" y="0"/>
                </a:lnTo>
                <a:close/>
              </a:path>
            </a:pathLst>
          </a:custGeom>
          <a:blipFill rotWithShape="1">
            <a:blip r:embed="rId3">
              <a:alphaModFix/>
            </a:blip>
            <a:stretch>
              <a:fillRect b="0" l="0" r="0" t="0"/>
            </a:stretch>
          </a:blipFill>
          <a:ln>
            <a:noFill/>
          </a:ln>
        </p:spPr>
      </p:sp>
      <p:grpSp>
        <p:nvGrpSpPr>
          <p:cNvPr id="134" name="Google Shape;134;p25"/>
          <p:cNvGrpSpPr/>
          <p:nvPr/>
        </p:nvGrpSpPr>
        <p:grpSpPr>
          <a:xfrm>
            <a:off x="5231813" y="810808"/>
            <a:ext cx="376781" cy="376780"/>
            <a:chOff x="0" y="0"/>
            <a:chExt cx="812800" cy="812800"/>
          </a:xfrm>
        </p:grpSpPr>
        <p:sp>
          <p:nvSpPr>
            <p:cNvPr id="135" name="Google Shape;135;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6" name="Google Shape;136;p25"/>
            <p:cNvSpPr txBox="1"/>
            <p:nvPr/>
          </p:nvSpPr>
          <p:spPr>
            <a:xfrm>
              <a:off x="76200" y="38100"/>
              <a:ext cx="660400" cy="698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37" name="Google Shape;137;p25"/>
          <p:cNvSpPr txBox="1"/>
          <p:nvPr/>
        </p:nvSpPr>
        <p:spPr>
          <a:xfrm>
            <a:off x="383936" y="1456078"/>
            <a:ext cx="5036267" cy="1846497"/>
          </a:xfrm>
          <a:prstGeom prst="rect">
            <a:avLst/>
          </a:prstGeom>
          <a:noFill/>
          <a:ln>
            <a:noFill/>
          </a:ln>
        </p:spPr>
        <p:txBody>
          <a:bodyPr anchorCtr="0" anchor="t" bIns="0" lIns="0" spcFirstLastPara="1" rIns="0" wrap="square" tIns="0">
            <a:spAutoFit/>
          </a:bodyPr>
          <a:lstStyle/>
          <a:p>
            <a:pPr indent="0" lvl="0" marL="0" marR="0" rtl="0" algn="l">
              <a:lnSpc>
                <a:spcPct val="140008"/>
              </a:lnSpc>
              <a:spcBef>
                <a:spcPts val="0"/>
              </a:spcBef>
              <a:spcAft>
                <a:spcPts val="0"/>
              </a:spcAft>
              <a:buNone/>
            </a:pPr>
            <a:r>
              <a:rPr b="1" i="0" lang="fr" sz="3700" u="none" cap="none" strike="noStrike">
                <a:solidFill>
                  <a:srgbClr val="000000"/>
                </a:solidFill>
                <a:latin typeface="Montserrat"/>
                <a:ea typeface="Montserrat"/>
                <a:cs typeface="Montserrat"/>
                <a:sym typeface="Montserrat"/>
              </a:rPr>
              <a:t>Analyse de la santé mentale</a:t>
            </a:r>
            <a:endParaRPr sz="700"/>
          </a:p>
          <a:p>
            <a:pPr indent="0" lvl="0" marL="0" marR="0" rtl="0" algn="l">
              <a:lnSpc>
                <a:spcPct val="122762"/>
              </a:lnSpc>
              <a:spcBef>
                <a:spcPts val="0"/>
              </a:spcBef>
              <a:spcAft>
                <a:spcPts val="0"/>
              </a:spcAft>
              <a:buNone/>
            </a:pPr>
            <a:r>
              <a:t/>
            </a:r>
            <a:endParaRPr b="1" i="0" sz="3700" u="none" cap="none" strike="noStrike">
              <a:solidFill>
                <a:srgbClr val="000000"/>
              </a:solidFill>
              <a:latin typeface="Montserrat"/>
              <a:ea typeface="Montserrat"/>
              <a:cs typeface="Montserrat"/>
              <a:sym typeface="Montserrat"/>
            </a:endParaRPr>
          </a:p>
        </p:txBody>
      </p:sp>
      <p:grpSp>
        <p:nvGrpSpPr>
          <p:cNvPr id="138" name="Google Shape;138;p25"/>
          <p:cNvGrpSpPr/>
          <p:nvPr/>
        </p:nvGrpSpPr>
        <p:grpSpPr>
          <a:xfrm>
            <a:off x="7389355" y="3833661"/>
            <a:ext cx="789460" cy="789461"/>
            <a:chOff x="0" y="0"/>
            <a:chExt cx="812800" cy="812800"/>
          </a:xfrm>
        </p:grpSpPr>
        <p:sp>
          <p:nvSpPr>
            <p:cNvPr id="139" name="Google Shape;139;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0" name="Google Shape;140;p25"/>
            <p:cNvSpPr txBox="1"/>
            <p:nvPr/>
          </p:nvSpPr>
          <p:spPr>
            <a:xfrm>
              <a:off x="76200" y="38100"/>
              <a:ext cx="660400" cy="698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41" name="Google Shape;141;p25"/>
          <p:cNvSpPr txBox="1"/>
          <p:nvPr/>
        </p:nvSpPr>
        <p:spPr>
          <a:xfrm>
            <a:off x="695990" y="3274000"/>
            <a:ext cx="3586769" cy="277317"/>
          </a:xfrm>
          <a:prstGeom prst="rect">
            <a:avLst/>
          </a:prstGeom>
          <a:noFill/>
          <a:ln>
            <a:noFill/>
          </a:ln>
        </p:spPr>
        <p:txBody>
          <a:bodyPr anchorCtr="0" anchor="t" bIns="0" lIns="0" spcFirstLastPara="1" rIns="0" wrap="square" tIns="0">
            <a:spAutoFit/>
          </a:bodyPr>
          <a:lstStyle/>
          <a:p>
            <a:pPr indent="0" lvl="0" marL="0" marR="0" rtl="0" algn="l">
              <a:lnSpc>
                <a:spcPct val="140024"/>
              </a:lnSpc>
              <a:spcBef>
                <a:spcPts val="0"/>
              </a:spcBef>
              <a:spcAft>
                <a:spcPts val="0"/>
              </a:spcAft>
              <a:buNone/>
            </a:pPr>
            <a:r>
              <a:rPr b="0" i="0" lang="fr" sz="1700" u="none" cap="none" strike="noStrike">
                <a:solidFill>
                  <a:srgbClr val="000000"/>
                </a:solidFill>
                <a:latin typeface="Montserrat"/>
                <a:ea typeface="Montserrat"/>
                <a:cs typeface="Montserrat"/>
                <a:sym typeface="Montserrat"/>
              </a:rPr>
              <a:t>Présenté  par Rihem Berrahal</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p:nvPr/>
        </p:nvSpPr>
        <p:spPr>
          <a:xfrm rot="-1898322">
            <a:off x="8200083" y="3388688"/>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63" name="Google Shape;263;p34"/>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64" name="Google Shape;264;p34"/>
          <p:cNvSpPr/>
          <p:nvPr/>
        </p:nvSpPr>
        <p:spPr>
          <a:xfrm>
            <a:off x="966395" y="845372"/>
            <a:ext cx="4746513" cy="1816709"/>
          </a:xfrm>
          <a:custGeom>
            <a:rect b="b" l="l" r="r" t="t"/>
            <a:pathLst>
              <a:path extrusionOk="0" h="3633418" w="9493026">
                <a:moveTo>
                  <a:pt x="0" y="0"/>
                </a:moveTo>
                <a:lnTo>
                  <a:pt x="9493026" y="0"/>
                </a:lnTo>
                <a:lnTo>
                  <a:pt x="9493026" y="3633418"/>
                </a:lnTo>
                <a:lnTo>
                  <a:pt x="0" y="3633418"/>
                </a:lnTo>
                <a:lnTo>
                  <a:pt x="0" y="0"/>
                </a:lnTo>
                <a:close/>
              </a:path>
            </a:pathLst>
          </a:custGeom>
          <a:blipFill rotWithShape="1">
            <a:blip r:embed="rId4">
              <a:alphaModFix/>
            </a:blip>
            <a:stretch>
              <a:fillRect b="0" l="0" r="0" t="0"/>
            </a:stretch>
          </a:blipFill>
          <a:ln>
            <a:noFill/>
          </a:ln>
        </p:spPr>
      </p:sp>
      <p:sp>
        <p:nvSpPr>
          <p:cNvPr id="265" name="Google Shape;265;p34"/>
          <p:cNvSpPr txBox="1"/>
          <p:nvPr/>
        </p:nvSpPr>
        <p:spPr>
          <a:xfrm>
            <a:off x="514350" y="317182"/>
            <a:ext cx="3558557"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Prétraitement des Textes</a:t>
            </a:r>
            <a:endParaRPr sz="700"/>
          </a:p>
        </p:txBody>
      </p:sp>
      <p:pic>
        <p:nvPicPr>
          <p:cNvPr id="266" name="Google Shape;266;p34"/>
          <p:cNvPicPr preferRelativeResize="0"/>
          <p:nvPr/>
        </p:nvPicPr>
        <p:blipFill>
          <a:blip r:embed="rId5">
            <a:alphaModFix/>
          </a:blip>
          <a:stretch>
            <a:fillRect/>
          </a:stretch>
        </p:blipFill>
        <p:spPr>
          <a:xfrm>
            <a:off x="467350" y="2834026"/>
            <a:ext cx="8209290" cy="181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p:nvPr/>
        </p:nvSpPr>
        <p:spPr>
          <a:xfrm rot="7536833">
            <a:off x="-2214107" y="-1458252"/>
            <a:ext cx="4813773" cy="4825837"/>
          </a:xfrm>
          <a:custGeom>
            <a:rect b="b" l="l" r="r" t="t"/>
            <a:pathLst>
              <a:path extrusionOk="0" h="9651674" w="9627545">
                <a:moveTo>
                  <a:pt x="0" y="0"/>
                </a:moveTo>
                <a:lnTo>
                  <a:pt x="9627545" y="0"/>
                </a:lnTo>
                <a:lnTo>
                  <a:pt x="9627545" y="9651674"/>
                </a:lnTo>
                <a:lnTo>
                  <a:pt x="0" y="9651674"/>
                </a:lnTo>
                <a:lnTo>
                  <a:pt x="0" y="0"/>
                </a:lnTo>
                <a:close/>
              </a:path>
            </a:pathLst>
          </a:custGeom>
          <a:blipFill rotWithShape="1">
            <a:blip r:embed="rId3">
              <a:alphaModFix/>
            </a:blip>
            <a:stretch>
              <a:fillRect b="0" l="0" r="0" t="0"/>
            </a:stretch>
          </a:blipFill>
          <a:ln>
            <a:noFill/>
          </a:ln>
        </p:spPr>
      </p:sp>
      <p:grpSp>
        <p:nvGrpSpPr>
          <p:cNvPr id="272" name="Google Shape;272;p35"/>
          <p:cNvGrpSpPr/>
          <p:nvPr/>
        </p:nvGrpSpPr>
        <p:grpSpPr>
          <a:xfrm rot="7573183">
            <a:off x="615055" y="3577481"/>
            <a:ext cx="506515" cy="506515"/>
            <a:chOff x="0" y="0"/>
            <a:chExt cx="812800" cy="812800"/>
          </a:xfrm>
        </p:grpSpPr>
        <p:sp>
          <p:nvSpPr>
            <p:cNvPr id="273" name="Google Shape;273;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4" name="Google Shape;274;p35"/>
            <p:cNvSpPr txBox="1"/>
            <p:nvPr/>
          </p:nvSpPr>
          <p:spPr>
            <a:xfrm>
              <a:off x="76200" y="38100"/>
              <a:ext cx="660400" cy="698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5" name="Google Shape;275;p35"/>
          <p:cNvSpPr txBox="1"/>
          <p:nvPr/>
        </p:nvSpPr>
        <p:spPr>
          <a:xfrm>
            <a:off x="3868302" y="2195675"/>
            <a:ext cx="4126800" cy="615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fr" sz="4000" u="none" cap="none" strike="noStrike">
                <a:solidFill>
                  <a:srgbClr val="000000"/>
                </a:solidFill>
                <a:latin typeface="Montserrat"/>
                <a:ea typeface="Montserrat"/>
                <a:cs typeface="Montserrat"/>
                <a:sym typeface="Montserrat"/>
              </a:rPr>
              <a:t>Modélisation</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p:nvPr/>
        </p:nvSpPr>
        <p:spPr>
          <a:xfrm rot="-1898322">
            <a:off x="8200083" y="3388688"/>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85" name="Google Shape;285;p36"/>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86" name="Google Shape;286;p36"/>
          <p:cNvSpPr/>
          <p:nvPr/>
        </p:nvSpPr>
        <p:spPr>
          <a:xfrm>
            <a:off x="251340" y="1196727"/>
            <a:ext cx="4603934" cy="1375024"/>
          </a:xfrm>
          <a:custGeom>
            <a:rect b="b" l="l" r="r" t="t"/>
            <a:pathLst>
              <a:path extrusionOk="0" h="2750047" w="9207868">
                <a:moveTo>
                  <a:pt x="0" y="0"/>
                </a:moveTo>
                <a:lnTo>
                  <a:pt x="9207868" y="0"/>
                </a:lnTo>
                <a:lnTo>
                  <a:pt x="9207868" y="2750047"/>
                </a:lnTo>
                <a:lnTo>
                  <a:pt x="0" y="2750047"/>
                </a:lnTo>
                <a:lnTo>
                  <a:pt x="0" y="0"/>
                </a:lnTo>
                <a:close/>
              </a:path>
            </a:pathLst>
          </a:custGeom>
          <a:blipFill rotWithShape="1">
            <a:blip r:embed="rId4">
              <a:alphaModFix/>
            </a:blip>
            <a:stretch>
              <a:fillRect b="0" l="0" r="0" t="0"/>
            </a:stretch>
          </a:blipFill>
          <a:ln>
            <a:noFill/>
          </a:ln>
        </p:spPr>
      </p:sp>
      <p:sp>
        <p:nvSpPr>
          <p:cNvPr id="287" name="Google Shape;287;p36"/>
          <p:cNvSpPr/>
          <p:nvPr/>
        </p:nvSpPr>
        <p:spPr>
          <a:xfrm>
            <a:off x="152329" y="3742146"/>
            <a:ext cx="4129820" cy="663859"/>
          </a:xfrm>
          <a:custGeom>
            <a:rect b="b" l="l" r="r" t="t"/>
            <a:pathLst>
              <a:path extrusionOk="0" h="1327718" w="8259640">
                <a:moveTo>
                  <a:pt x="0" y="0"/>
                </a:moveTo>
                <a:lnTo>
                  <a:pt x="8259640" y="0"/>
                </a:lnTo>
                <a:lnTo>
                  <a:pt x="8259640" y="1327718"/>
                </a:lnTo>
                <a:lnTo>
                  <a:pt x="0" y="1327718"/>
                </a:lnTo>
                <a:lnTo>
                  <a:pt x="0" y="0"/>
                </a:lnTo>
                <a:close/>
              </a:path>
            </a:pathLst>
          </a:custGeom>
          <a:blipFill rotWithShape="1">
            <a:blip r:embed="rId5">
              <a:alphaModFix/>
            </a:blip>
            <a:stretch>
              <a:fillRect b="0" l="0" r="0" t="0"/>
            </a:stretch>
          </a:blipFill>
          <a:ln>
            <a:noFill/>
          </a:ln>
        </p:spPr>
      </p:sp>
      <p:sp>
        <p:nvSpPr>
          <p:cNvPr id="288" name="Google Shape;288;p36"/>
          <p:cNvSpPr/>
          <p:nvPr/>
        </p:nvSpPr>
        <p:spPr>
          <a:xfrm>
            <a:off x="4365288" y="2633663"/>
            <a:ext cx="4611001" cy="2187657"/>
          </a:xfrm>
          <a:custGeom>
            <a:rect b="b" l="l" r="r" t="t"/>
            <a:pathLst>
              <a:path extrusionOk="0" h="4375314" w="9222001">
                <a:moveTo>
                  <a:pt x="0" y="0"/>
                </a:moveTo>
                <a:lnTo>
                  <a:pt x="9222000" y="0"/>
                </a:lnTo>
                <a:lnTo>
                  <a:pt x="9222000" y="4375314"/>
                </a:lnTo>
                <a:lnTo>
                  <a:pt x="0" y="4375314"/>
                </a:lnTo>
                <a:lnTo>
                  <a:pt x="0" y="0"/>
                </a:lnTo>
                <a:close/>
              </a:path>
            </a:pathLst>
          </a:custGeom>
          <a:blipFill rotWithShape="1">
            <a:blip r:embed="rId6">
              <a:alphaModFix/>
            </a:blip>
            <a:stretch>
              <a:fillRect b="0" l="0" r="0" t="0"/>
            </a:stretch>
          </a:blipFill>
          <a:ln>
            <a:noFill/>
          </a:ln>
        </p:spPr>
      </p:sp>
      <p:sp>
        <p:nvSpPr>
          <p:cNvPr id="289" name="Google Shape;289;p36"/>
          <p:cNvSpPr txBox="1"/>
          <p:nvPr/>
        </p:nvSpPr>
        <p:spPr>
          <a:xfrm>
            <a:off x="251340" y="317313"/>
            <a:ext cx="4600155" cy="355974"/>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fr" sz="2100" u="none" cap="none" strike="noStrike">
                <a:solidFill>
                  <a:srgbClr val="000000"/>
                </a:solidFill>
                <a:latin typeface="Arial"/>
                <a:ea typeface="Arial"/>
                <a:cs typeface="Arial"/>
                <a:sym typeface="Arial"/>
              </a:rPr>
              <a:t>Vectorisation des Textes :</a:t>
            </a:r>
            <a:endParaRPr sz="700"/>
          </a:p>
        </p:txBody>
      </p:sp>
      <p:sp>
        <p:nvSpPr>
          <p:cNvPr id="290" name="Google Shape;290;p36"/>
          <p:cNvSpPr txBox="1"/>
          <p:nvPr/>
        </p:nvSpPr>
        <p:spPr>
          <a:xfrm>
            <a:off x="251340" y="873194"/>
            <a:ext cx="4129820" cy="2606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fr" sz="1600" u="none" cap="none" strike="noStrike">
                <a:solidFill>
                  <a:srgbClr val="000000"/>
                </a:solidFill>
                <a:latin typeface="Arial"/>
                <a:ea typeface="Arial"/>
                <a:cs typeface="Arial"/>
                <a:sym typeface="Arial"/>
              </a:rPr>
              <a:t>TF-IDF Vectorisation</a:t>
            </a:r>
            <a:endParaRPr sz="700"/>
          </a:p>
        </p:txBody>
      </p:sp>
      <p:sp>
        <p:nvSpPr>
          <p:cNvPr id="291" name="Google Shape;291;p36"/>
          <p:cNvSpPr txBox="1"/>
          <p:nvPr/>
        </p:nvSpPr>
        <p:spPr>
          <a:xfrm>
            <a:off x="152329" y="3393863"/>
            <a:ext cx="4129820" cy="2606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fr" sz="1600" u="none" cap="none" strike="noStrike">
                <a:solidFill>
                  <a:srgbClr val="000000"/>
                </a:solidFill>
                <a:latin typeface="Arial"/>
                <a:ea typeface="Arial"/>
                <a:cs typeface="Arial"/>
                <a:sym typeface="Arial"/>
              </a:rPr>
              <a:t>TF-IDF Vectorisation avec N-grams (1,2)</a:t>
            </a:r>
            <a:endParaRPr sz="700"/>
          </a:p>
        </p:txBody>
      </p:sp>
      <p:sp>
        <p:nvSpPr>
          <p:cNvPr id="292" name="Google Shape;292;p36"/>
          <p:cNvSpPr txBox="1"/>
          <p:nvPr/>
        </p:nvSpPr>
        <p:spPr>
          <a:xfrm>
            <a:off x="4605879" y="2204694"/>
            <a:ext cx="4129820" cy="26066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fr" sz="1600" u="none" cap="none" strike="noStrike">
                <a:solidFill>
                  <a:srgbClr val="000000"/>
                </a:solidFill>
                <a:latin typeface="Arial"/>
                <a:ea typeface="Arial"/>
                <a:cs typeface="Arial"/>
                <a:sym typeface="Arial"/>
              </a:rPr>
              <a:t>Word Embeddings (Word2Vec)</a:t>
            </a:r>
            <a:endParaRPr sz="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p:nvPr/>
        </p:nvSpPr>
        <p:spPr>
          <a:xfrm rot="-1898322">
            <a:off x="8200083" y="3388688"/>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02" name="Google Shape;302;p37"/>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03" name="Google Shape;303;p37"/>
          <p:cNvSpPr/>
          <p:nvPr/>
        </p:nvSpPr>
        <p:spPr>
          <a:xfrm>
            <a:off x="463692" y="1312590"/>
            <a:ext cx="4015186" cy="1284860"/>
          </a:xfrm>
          <a:custGeom>
            <a:rect b="b" l="l" r="r" t="t"/>
            <a:pathLst>
              <a:path extrusionOk="0" h="2569719" w="8030371">
                <a:moveTo>
                  <a:pt x="0" y="0"/>
                </a:moveTo>
                <a:lnTo>
                  <a:pt x="8030371" y="0"/>
                </a:lnTo>
                <a:lnTo>
                  <a:pt x="8030371" y="2569718"/>
                </a:lnTo>
                <a:lnTo>
                  <a:pt x="0" y="2569718"/>
                </a:lnTo>
                <a:lnTo>
                  <a:pt x="0" y="0"/>
                </a:lnTo>
                <a:close/>
              </a:path>
            </a:pathLst>
          </a:custGeom>
          <a:blipFill rotWithShape="1">
            <a:blip r:embed="rId4">
              <a:alphaModFix/>
            </a:blip>
            <a:stretch>
              <a:fillRect b="0" l="0" r="0" t="0"/>
            </a:stretch>
          </a:blipFill>
          <a:ln>
            <a:noFill/>
          </a:ln>
        </p:spPr>
      </p:sp>
      <p:sp>
        <p:nvSpPr>
          <p:cNvPr id="304" name="Google Shape;304;p37"/>
          <p:cNvSpPr/>
          <p:nvPr/>
        </p:nvSpPr>
        <p:spPr>
          <a:xfrm>
            <a:off x="463692" y="3127410"/>
            <a:ext cx="4015186" cy="1239843"/>
          </a:xfrm>
          <a:custGeom>
            <a:rect b="b" l="l" r="r" t="t"/>
            <a:pathLst>
              <a:path extrusionOk="0" h="2479687" w="8030371">
                <a:moveTo>
                  <a:pt x="0" y="0"/>
                </a:moveTo>
                <a:lnTo>
                  <a:pt x="8030371" y="0"/>
                </a:lnTo>
                <a:lnTo>
                  <a:pt x="8030371" y="2479687"/>
                </a:lnTo>
                <a:lnTo>
                  <a:pt x="0" y="2479687"/>
                </a:lnTo>
                <a:lnTo>
                  <a:pt x="0" y="0"/>
                </a:lnTo>
                <a:close/>
              </a:path>
            </a:pathLst>
          </a:custGeom>
          <a:blipFill rotWithShape="1">
            <a:blip r:embed="rId5">
              <a:alphaModFix/>
            </a:blip>
            <a:stretch>
              <a:fillRect b="0" l="0" r="0" t="0"/>
            </a:stretch>
          </a:blipFill>
          <a:ln>
            <a:noFill/>
          </a:ln>
        </p:spPr>
      </p:sp>
      <p:sp>
        <p:nvSpPr>
          <p:cNvPr id="305" name="Google Shape;305;p37"/>
          <p:cNvSpPr/>
          <p:nvPr/>
        </p:nvSpPr>
        <p:spPr>
          <a:xfrm>
            <a:off x="4665122" y="2338050"/>
            <a:ext cx="4015186" cy="1194212"/>
          </a:xfrm>
          <a:custGeom>
            <a:rect b="b" l="l" r="r" t="t"/>
            <a:pathLst>
              <a:path extrusionOk="0" h="2388424" w="8030371">
                <a:moveTo>
                  <a:pt x="0" y="0"/>
                </a:moveTo>
                <a:lnTo>
                  <a:pt x="8030371" y="0"/>
                </a:lnTo>
                <a:lnTo>
                  <a:pt x="8030371" y="2388424"/>
                </a:lnTo>
                <a:lnTo>
                  <a:pt x="0" y="2388424"/>
                </a:lnTo>
                <a:lnTo>
                  <a:pt x="0" y="0"/>
                </a:lnTo>
                <a:close/>
              </a:path>
            </a:pathLst>
          </a:custGeom>
          <a:blipFill rotWithShape="1">
            <a:blip r:embed="rId6">
              <a:alphaModFix/>
            </a:blip>
            <a:stretch>
              <a:fillRect b="0" l="0" r="0" t="0"/>
            </a:stretch>
          </a:blipFill>
          <a:ln>
            <a:noFill/>
          </a:ln>
        </p:spPr>
      </p:sp>
      <p:sp>
        <p:nvSpPr>
          <p:cNvPr id="306" name="Google Shape;306;p37"/>
          <p:cNvSpPr txBox="1"/>
          <p:nvPr/>
        </p:nvSpPr>
        <p:spPr>
          <a:xfrm>
            <a:off x="819908" y="317182"/>
            <a:ext cx="3558557"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Modèles de Classification</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p:nvPr/>
        </p:nvSpPr>
        <p:spPr>
          <a:xfrm rot="-1902086">
            <a:off x="8565593" y="3456937"/>
            <a:ext cx="4346410" cy="4357303"/>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16" name="Google Shape;316;p38"/>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17" name="Google Shape;317;p38"/>
          <p:cNvSpPr/>
          <p:nvPr/>
        </p:nvSpPr>
        <p:spPr>
          <a:xfrm>
            <a:off x="80138" y="2064646"/>
            <a:ext cx="2850347" cy="2369514"/>
          </a:xfrm>
          <a:custGeom>
            <a:rect b="b" l="l" r="r" t="t"/>
            <a:pathLst>
              <a:path extrusionOk="0" h="4739027" w="5700694">
                <a:moveTo>
                  <a:pt x="0" y="0"/>
                </a:moveTo>
                <a:lnTo>
                  <a:pt x="5700694" y="0"/>
                </a:lnTo>
                <a:lnTo>
                  <a:pt x="5700694" y="4739026"/>
                </a:lnTo>
                <a:lnTo>
                  <a:pt x="0" y="4739026"/>
                </a:lnTo>
                <a:lnTo>
                  <a:pt x="0" y="0"/>
                </a:lnTo>
                <a:close/>
              </a:path>
            </a:pathLst>
          </a:custGeom>
          <a:blipFill rotWithShape="1">
            <a:blip r:embed="rId4">
              <a:alphaModFix/>
            </a:blip>
            <a:stretch>
              <a:fillRect b="0" l="0" r="0" t="0"/>
            </a:stretch>
          </a:blipFill>
          <a:ln>
            <a:noFill/>
          </a:ln>
        </p:spPr>
      </p:sp>
      <p:sp>
        <p:nvSpPr>
          <p:cNvPr id="318" name="Google Shape;318;p38"/>
          <p:cNvSpPr/>
          <p:nvPr/>
        </p:nvSpPr>
        <p:spPr>
          <a:xfrm>
            <a:off x="3216169" y="2221065"/>
            <a:ext cx="2769104" cy="2301975"/>
          </a:xfrm>
          <a:custGeom>
            <a:rect b="b" l="l" r="r" t="t"/>
            <a:pathLst>
              <a:path extrusionOk="0" h="4603950" w="5538207">
                <a:moveTo>
                  <a:pt x="0" y="0"/>
                </a:moveTo>
                <a:lnTo>
                  <a:pt x="5538207" y="0"/>
                </a:lnTo>
                <a:lnTo>
                  <a:pt x="5538207" y="4603950"/>
                </a:lnTo>
                <a:lnTo>
                  <a:pt x="0" y="4603950"/>
                </a:lnTo>
                <a:lnTo>
                  <a:pt x="0" y="0"/>
                </a:lnTo>
                <a:close/>
              </a:path>
            </a:pathLst>
          </a:custGeom>
          <a:blipFill rotWithShape="1">
            <a:blip r:embed="rId5">
              <a:alphaModFix/>
            </a:blip>
            <a:stretch>
              <a:fillRect b="0" l="0" r="0" t="0"/>
            </a:stretch>
          </a:blipFill>
          <a:ln>
            <a:noFill/>
          </a:ln>
        </p:spPr>
      </p:sp>
      <p:sp>
        <p:nvSpPr>
          <p:cNvPr id="319" name="Google Shape;319;p38"/>
          <p:cNvSpPr/>
          <p:nvPr/>
        </p:nvSpPr>
        <p:spPr>
          <a:xfrm>
            <a:off x="6270986" y="2248184"/>
            <a:ext cx="2703876" cy="2247752"/>
          </a:xfrm>
          <a:custGeom>
            <a:rect b="b" l="l" r="r" t="t"/>
            <a:pathLst>
              <a:path extrusionOk="0" h="4495503" w="5407753">
                <a:moveTo>
                  <a:pt x="0" y="0"/>
                </a:moveTo>
                <a:lnTo>
                  <a:pt x="5407753" y="0"/>
                </a:lnTo>
                <a:lnTo>
                  <a:pt x="5407753" y="4495503"/>
                </a:lnTo>
                <a:lnTo>
                  <a:pt x="0" y="4495503"/>
                </a:lnTo>
                <a:lnTo>
                  <a:pt x="0" y="0"/>
                </a:lnTo>
                <a:close/>
              </a:path>
            </a:pathLst>
          </a:custGeom>
          <a:blipFill rotWithShape="1">
            <a:blip r:embed="rId6">
              <a:alphaModFix/>
            </a:blip>
            <a:stretch>
              <a:fillRect b="0" l="-606" r="-606" t="0"/>
            </a:stretch>
          </a:blipFill>
          <a:ln>
            <a:noFill/>
          </a:ln>
        </p:spPr>
      </p:sp>
      <p:sp>
        <p:nvSpPr>
          <p:cNvPr id="320" name="Google Shape;320;p38"/>
          <p:cNvSpPr txBox="1"/>
          <p:nvPr/>
        </p:nvSpPr>
        <p:spPr>
          <a:xfrm>
            <a:off x="361571" y="317182"/>
            <a:ext cx="6987633"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 Évaluation Données d'Entraînement: SVM</a:t>
            </a:r>
            <a:endParaRPr sz="700"/>
          </a:p>
        </p:txBody>
      </p:sp>
      <p:sp>
        <p:nvSpPr>
          <p:cNvPr id="321" name="Google Shape;321;p38"/>
          <p:cNvSpPr txBox="1"/>
          <p:nvPr/>
        </p:nvSpPr>
        <p:spPr>
          <a:xfrm>
            <a:off x="-237882" y="714356"/>
            <a:ext cx="33228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fr" sz="1700"/>
              <a:t>résultat</a:t>
            </a:r>
            <a:r>
              <a:rPr b="0" i="0" lang="fr" sz="1700" u="none" cap="none" strike="noStrike">
                <a:solidFill>
                  <a:srgbClr val="000000"/>
                </a:solidFill>
                <a:latin typeface="Arial"/>
                <a:ea typeface="Arial"/>
                <a:cs typeface="Arial"/>
                <a:sym typeface="Arial"/>
              </a:rPr>
              <a:t> avec TF-IDF</a:t>
            </a:r>
            <a:endParaRPr sz="700"/>
          </a:p>
        </p:txBody>
      </p:sp>
      <p:sp>
        <p:nvSpPr>
          <p:cNvPr id="322" name="Google Shape;322;p38"/>
          <p:cNvSpPr txBox="1"/>
          <p:nvPr/>
        </p:nvSpPr>
        <p:spPr>
          <a:xfrm>
            <a:off x="2883553" y="714356"/>
            <a:ext cx="33228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fr" sz="1700"/>
              <a:t>résultat</a:t>
            </a:r>
            <a:r>
              <a:rPr b="0" i="0" lang="fr" sz="1700" u="none" cap="none" strike="noStrike">
                <a:solidFill>
                  <a:srgbClr val="000000"/>
                </a:solidFill>
                <a:latin typeface="Arial"/>
                <a:ea typeface="Arial"/>
                <a:cs typeface="Arial"/>
                <a:sym typeface="Arial"/>
              </a:rPr>
              <a:t> avec Word2Vec</a:t>
            </a:r>
            <a:endParaRPr sz="700"/>
          </a:p>
        </p:txBody>
      </p:sp>
      <p:sp>
        <p:nvSpPr>
          <p:cNvPr id="323" name="Google Shape;323;p38"/>
          <p:cNvSpPr txBox="1"/>
          <p:nvPr/>
        </p:nvSpPr>
        <p:spPr>
          <a:xfrm>
            <a:off x="5933815" y="714356"/>
            <a:ext cx="33228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fr" sz="1700"/>
              <a:t>résultat</a:t>
            </a:r>
            <a:r>
              <a:rPr b="0" i="0" lang="fr" sz="1700" u="none" cap="none" strike="noStrike">
                <a:solidFill>
                  <a:srgbClr val="000000"/>
                </a:solidFill>
                <a:latin typeface="Arial"/>
                <a:ea typeface="Arial"/>
                <a:cs typeface="Arial"/>
                <a:sym typeface="Arial"/>
              </a:rPr>
              <a:t> avec bi-gram</a:t>
            </a:r>
            <a:endParaRPr sz="700"/>
          </a:p>
        </p:txBody>
      </p:sp>
      <p:sp>
        <p:nvSpPr>
          <p:cNvPr id="324" name="Google Shape;324;p38"/>
          <p:cNvSpPr txBox="1"/>
          <p:nvPr/>
        </p:nvSpPr>
        <p:spPr>
          <a:xfrm>
            <a:off x="1008200" y="4929850"/>
            <a:ext cx="7227000" cy="8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25" name="Google Shape;325;p38"/>
          <p:cNvSpPr txBox="1"/>
          <p:nvPr/>
        </p:nvSpPr>
        <p:spPr>
          <a:xfrm>
            <a:off x="84925" y="1614625"/>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50">
                <a:solidFill>
                  <a:schemeClr val="dk1"/>
                </a:solidFill>
                <a:highlight>
                  <a:schemeClr val="lt1"/>
                </a:highlight>
              </a:rPr>
              <a:t>Train Accuracy: 0.98</a:t>
            </a:r>
            <a:endParaRPr sz="2000">
              <a:solidFill>
                <a:schemeClr val="dk1"/>
              </a:solidFill>
              <a:highlight>
                <a:schemeClr val="lt1"/>
              </a:highlight>
            </a:endParaRPr>
          </a:p>
        </p:txBody>
      </p:sp>
      <p:sp>
        <p:nvSpPr>
          <p:cNvPr id="326" name="Google Shape;326;p38"/>
          <p:cNvSpPr txBox="1"/>
          <p:nvPr/>
        </p:nvSpPr>
        <p:spPr>
          <a:xfrm>
            <a:off x="3072000" y="1614625"/>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50">
                <a:solidFill>
                  <a:schemeClr val="dk1"/>
                </a:solidFill>
                <a:highlight>
                  <a:schemeClr val="lt1"/>
                </a:highlight>
              </a:rPr>
              <a:t>Train Accuracy: 0.73</a:t>
            </a:r>
            <a:endParaRPr sz="2000">
              <a:solidFill>
                <a:schemeClr val="dk1"/>
              </a:solidFill>
              <a:highlight>
                <a:schemeClr val="lt1"/>
              </a:highlight>
            </a:endParaRPr>
          </a:p>
        </p:txBody>
      </p:sp>
      <p:sp>
        <p:nvSpPr>
          <p:cNvPr id="327" name="Google Shape;327;p38"/>
          <p:cNvSpPr txBox="1"/>
          <p:nvPr/>
        </p:nvSpPr>
        <p:spPr>
          <a:xfrm>
            <a:off x="5933825" y="1614625"/>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50">
                <a:solidFill>
                  <a:schemeClr val="dk1"/>
                </a:solidFill>
                <a:highlight>
                  <a:schemeClr val="lt1"/>
                </a:highlight>
              </a:rPr>
              <a:t>Train Accuracy: 0.99</a:t>
            </a:r>
            <a:endParaRPr sz="2000">
              <a:solidFill>
                <a:schemeClr val="dk1"/>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p:nvPr/>
        </p:nvSpPr>
        <p:spPr>
          <a:xfrm rot="-1898322">
            <a:off x="8415757" y="3489803"/>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37" name="Google Shape;337;p39"/>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38" name="Google Shape;338;p39"/>
          <p:cNvSpPr/>
          <p:nvPr/>
        </p:nvSpPr>
        <p:spPr>
          <a:xfrm>
            <a:off x="119238" y="2025409"/>
            <a:ext cx="2850347" cy="2369514"/>
          </a:xfrm>
          <a:custGeom>
            <a:rect b="b" l="l" r="r" t="t"/>
            <a:pathLst>
              <a:path extrusionOk="0" h="4739027" w="5700694">
                <a:moveTo>
                  <a:pt x="0" y="0"/>
                </a:moveTo>
                <a:lnTo>
                  <a:pt x="5700694" y="0"/>
                </a:lnTo>
                <a:lnTo>
                  <a:pt x="5700694" y="4739026"/>
                </a:lnTo>
                <a:lnTo>
                  <a:pt x="0" y="4739026"/>
                </a:lnTo>
                <a:lnTo>
                  <a:pt x="0" y="0"/>
                </a:lnTo>
                <a:close/>
              </a:path>
            </a:pathLst>
          </a:custGeom>
          <a:blipFill rotWithShape="1">
            <a:blip r:embed="rId4">
              <a:alphaModFix/>
            </a:blip>
            <a:stretch>
              <a:fillRect b="0" l="0" r="0" t="0"/>
            </a:stretch>
          </a:blipFill>
          <a:ln>
            <a:noFill/>
          </a:ln>
        </p:spPr>
      </p:sp>
      <p:sp>
        <p:nvSpPr>
          <p:cNvPr id="339" name="Google Shape;339;p39"/>
          <p:cNvSpPr/>
          <p:nvPr/>
        </p:nvSpPr>
        <p:spPr>
          <a:xfrm>
            <a:off x="3301132" y="2059178"/>
            <a:ext cx="2769104" cy="2301975"/>
          </a:xfrm>
          <a:custGeom>
            <a:rect b="b" l="l" r="r" t="t"/>
            <a:pathLst>
              <a:path extrusionOk="0" h="4603950" w="5538207">
                <a:moveTo>
                  <a:pt x="0" y="0"/>
                </a:moveTo>
                <a:lnTo>
                  <a:pt x="5538207" y="0"/>
                </a:lnTo>
                <a:lnTo>
                  <a:pt x="5538207" y="4603950"/>
                </a:lnTo>
                <a:lnTo>
                  <a:pt x="0" y="4603950"/>
                </a:lnTo>
                <a:lnTo>
                  <a:pt x="0" y="0"/>
                </a:lnTo>
                <a:close/>
              </a:path>
            </a:pathLst>
          </a:custGeom>
          <a:blipFill rotWithShape="1">
            <a:blip r:embed="rId4">
              <a:alphaModFix/>
            </a:blip>
            <a:stretch>
              <a:fillRect b="0" l="0" r="0" t="0"/>
            </a:stretch>
          </a:blipFill>
          <a:ln>
            <a:noFill/>
          </a:ln>
        </p:spPr>
      </p:sp>
      <p:sp>
        <p:nvSpPr>
          <p:cNvPr id="340" name="Google Shape;340;p39"/>
          <p:cNvSpPr/>
          <p:nvPr/>
        </p:nvSpPr>
        <p:spPr>
          <a:xfrm>
            <a:off x="6320886" y="2025409"/>
            <a:ext cx="2703876" cy="2247752"/>
          </a:xfrm>
          <a:custGeom>
            <a:rect b="b" l="l" r="r" t="t"/>
            <a:pathLst>
              <a:path extrusionOk="0" h="4495503" w="5407753">
                <a:moveTo>
                  <a:pt x="0" y="0"/>
                </a:moveTo>
                <a:lnTo>
                  <a:pt x="5407753" y="0"/>
                </a:lnTo>
                <a:lnTo>
                  <a:pt x="5407753" y="4495503"/>
                </a:lnTo>
                <a:lnTo>
                  <a:pt x="0" y="4495503"/>
                </a:lnTo>
                <a:lnTo>
                  <a:pt x="0" y="0"/>
                </a:lnTo>
                <a:close/>
              </a:path>
            </a:pathLst>
          </a:custGeom>
          <a:blipFill rotWithShape="1">
            <a:blip r:embed="rId5">
              <a:alphaModFix/>
            </a:blip>
            <a:stretch>
              <a:fillRect b="0" l="-606" r="-606" t="0"/>
            </a:stretch>
          </a:blipFill>
          <a:ln>
            <a:noFill/>
          </a:ln>
        </p:spPr>
      </p:sp>
      <p:sp>
        <p:nvSpPr>
          <p:cNvPr id="341" name="Google Shape;341;p39"/>
          <p:cNvSpPr txBox="1"/>
          <p:nvPr/>
        </p:nvSpPr>
        <p:spPr>
          <a:xfrm>
            <a:off x="361571" y="317182"/>
            <a:ext cx="8268080"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 Évaluation Données d'Entraînement: RandomForestClassifier</a:t>
            </a:r>
            <a:endParaRPr sz="700"/>
          </a:p>
        </p:txBody>
      </p:sp>
      <p:sp>
        <p:nvSpPr>
          <p:cNvPr id="342" name="Google Shape;342;p39"/>
          <p:cNvSpPr txBox="1"/>
          <p:nvPr/>
        </p:nvSpPr>
        <p:spPr>
          <a:xfrm>
            <a:off x="-237882" y="714356"/>
            <a:ext cx="33228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fr" sz="1700"/>
              <a:t>résultat</a:t>
            </a:r>
            <a:r>
              <a:rPr b="0" i="0" lang="fr" sz="1700" u="none" cap="none" strike="noStrike">
                <a:solidFill>
                  <a:srgbClr val="000000"/>
                </a:solidFill>
                <a:latin typeface="Arial"/>
                <a:ea typeface="Arial"/>
                <a:cs typeface="Arial"/>
                <a:sym typeface="Arial"/>
              </a:rPr>
              <a:t> avec TF-IDF</a:t>
            </a:r>
            <a:endParaRPr sz="700"/>
          </a:p>
        </p:txBody>
      </p:sp>
      <p:sp>
        <p:nvSpPr>
          <p:cNvPr id="343" name="Google Shape;343;p39"/>
          <p:cNvSpPr txBox="1"/>
          <p:nvPr/>
        </p:nvSpPr>
        <p:spPr>
          <a:xfrm>
            <a:off x="2883553" y="714356"/>
            <a:ext cx="33228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fr" sz="1700"/>
              <a:t>résultat</a:t>
            </a:r>
            <a:r>
              <a:rPr b="0" i="0" lang="fr" sz="1700" u="none" cap="none" strike="noStrike">
                <a:solidFill>
                  <a:srgbClr val="000000"/>
                </a:solidFill>
                <a:latin typeface="Arial"/>
                <a:ea typeface="Arial"/>
                <a:cs typeface="Arial"/>
                <a:sym typeface="Arial"/>
              </a:rPr>
              <a:t> avec Word2Vec</a:t>
            </a:r>
            <a:endParaRPr sz="700"/>
          </a:p>
        </p:txBody>
      </p:sp>
      <p:sp>
        <p:nvSpPr>
          <p:cNvPr id="344" name="Google Shape;344;p39"/>
          <p:cNvSpPr txBox="1"/>
          <p:nvPr/>
        </p:nvSpPr>
        <p:spPr>
          <a:xfrm>
            <a:off x="5933815" y="714356"/>
            <a:ext cx="33228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fr" sz="1700"/>
              <a:t>résultat</a:t>
            </a:r>
            <a:r>
              <a:rPr b="0" i="0" lang="fr" sz="1700" u="none" cap="none" strike="noStrike">
                <a:solidFill>
                  <a:srgbClr val="000000"/>
                </a:solidFill>
                <a:latin typeface="Arial"/>
                <a:ea typeface="Arial"/>
                <a:cs typeface="Arial"/>
                <a:sym typeface="Arial"/>
              </a:rPr>
              <a:t> avec bi-gram</a:t>
            </a:r>
            <a:endParaRPr sz="700"/>
          </a:p>
        </p:txBody>
      </p:sp>
      <p:sp>
        <p:nvSpPr>
          <p:cNvPr id="345" name="Google Shape;345;p39"/>
          <p:cNvSpPr txBox="1"/>
          <p:nvPr/>
        </p:nvSpPr>
        <p:spPr>
          <a:xfrm>
            <a:off x="1207950" y="3972400"/>
            <a:ext cx="7227000" cy="8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346" name="Google Shape;346;p39"/>
          <p:cNvSpPr txBox="1"/>
          <p:nvPr/>
        </p:nvSpPr>
        <p:spPr>
          <a:xfrm>
            <a:off x="84925" y="1614625"/>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50">
                <a:solidFill>
                  <a:schemeClr val="dk1"/>
                </a:solidFill>
                <a:highlight>
                  <a:schemeClr val="lt1"/>
                </a:highlight>
              </a:rPr>
              <a:t>Train Accuracy: 0.99</a:t>
            </a:r>
            <a:endParaRPr sz="2000">
              <a:solidFill>
                <a:schemeClr val="dk1"/>
              </a:solidFill>
              <a:highlight>
                <a:schemeClr val="lt1"/>
              </a:highlight>
            </a:endParaRPr>
          </a:p>
        </p:txBody>
      </p:sp>
      <p:sp>
        <p:nvSpPr>
          <p:cNvPr id="347" name="Google Shape;347;p39"/>
          <p:cNvSpPr txBox="1"/>
          <p:nvPr/>
        </p:nvSpPr>
        <p:spPr>
          <a:xfrm>
            <a:off x="3202900" y="1614625"/>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50">
                <a:solidFill>
                  <a:schemeClr val="dk1"/>
                </a:solidFill>
                <a:highlight>
                  <a:schemeClr val="lt1"/>
                </a:highlight>
              </a:rPr>
              <a:t>Train Accuracy: 0.99</a:t>
            </a:r>
            <a:endParaRPr sz="2000">
              <a:solidFill>
                <a:schemeClr val="dk1"/>
              </a:solidFill>
              <a:highlight>
                <a:schemeClr val="lt1"/>
              </a:highlight>
            </a:endParaRPr>
          </a:p>
        </p:txBody>
      </p:sp>
      <p:sp>
        <p:nvSpPr>
          <p:cNvPr id="348" name="Google Shape;348;p39"/>
          <p:cNvSpPr txBox="1"/>
          <p:nvPr/>
        </p:nvSpPr>
        <p:spPr>
          <a:xfrm>
            <a:off x="6095225" y="1586800"/>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50">
                <a:solidFill>
                  <a:schemeClr val="dk1"/>
                </a:solidFill>
                <a:highlight>
                  <a:schemeClr val="lt1"/>
                </a:highlight>
              </a:rPr>
              <a:t>Train Accuracy: 0.99</a:t>
            </a:r>
            <a:endParaRPr sz="2000">
              <a:solidFill>
                <a:schemeClr val="dk1"/>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p:nvPr/>
        </p:nvSpPr>
        <p:spPr>
          <a:xfrm rot="-1898322">
            <a:off x="8415757" y="3489803"/>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58" name="Google Shape;358;p40"/>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59" name="Google Shape;359;p40"/>
          <p:cNvSpPr/>
          <p:nvPr/>
        </p:nvSpPr>
        <p:spPr>
          <a:xfrm>
            <a:off x="158063" y="1893534"/>
            <a:ext cx="2850347" cy="2369514"/>
          </a:xfrm>
          <a:custGeom>
            <a:rect b="b" l="l" r="r" t="t"/>
            <a:pathLst>
              <a:path extrusionOk="0" h="4739027" w="5700694">
                <a:moveTo>
                  <a:pt x="0" y="0"/>
                </a:moveTo>
                <a:lnTo>
                  <a:pt x="5700694" y="0"/>
                </a:lnTo>
                <a:lnTo>
                  <a:pt x="5700694" y="4739026"/>
                </a:lnTo>
                <a:lnTo>
                  <a:pt x="0" y="4739026"/>
                </a:lnTo>
                <a:lnTo>
                  <a:pt x="0" y="0"/>
                </a:lnTo>
                <a:close/>
              </a:path>
            </a:pathLst>
          </a:custGeom>
          <a:blipFill rotWithShape="1">
            <a:blip r:embed="rId4">
              <a:alphaModFix/>
            </a:blip>
            <a:stretch>
              <a:fillRect b="0" l="0" r="0" t="0"/>
            </a:stretch>
          </a:blipFill>
          <a:ln>
            <a:noFill/>
          </a:ln>
        </p:spPr>
      </p:sp>
      <p:sp>
        <p:nvSpPr>
          <p:cNvPr id="360" name="Google Shape;360;p40"/>
          <p:cNvSpPr/>
          <p:nvPr/>
        </p:nvSpPr>
        <p:spPr>
          <a:xfrm>
            <a:off x="3299507" y="1927303"/>
            <a:ext cx="2769104" cy="2301975"/>
          </a:xfrm>
          <a:custGeom>
            <a:rect b="b" l="l" r="r" t="t"/>
            <a:pathLst>
              <a:path extrusionOk="0" h="4603950" w="5538207">
                <a:moveTo>
                  <a:pt x="0" y="0"/>
                </a:moveTo>
                <a:lnTo>
                  <a:pt x="5538207" y="0"/>
                </a:lnTo>
                <a:lnTo>
                  <a:pt x="5538207" y="4603950"/>
                </a:lnTo>
                <a:lnTo>
                  <a:pt x="0" y="4603950"/>
                </a:lnTo>
                <a:lnTo>
                  <a:pt x="0" y="0"/>
                </a:lnTo>
                <a:close/>
              </a:path>
            </a:pathLst>
          </a:custGeom>
          <a:blipFill rotWithShape="1">
            <a:blip r:embed="rId5">
              <a:alphaModFix/>
            </a:blip>
            <a:stretch>
              <a:fillRect b="0" l="0" r="0" t="0"/>
            </a:stretch>
          </a:blipFill>
          <a:ln>
            <a:noFill/>
          </a:ln>
        </p:spPr>
      </p:sp>
      <p:sp>
        <p:nvSpPr>
          <p:cNvPr id="361" name="Google Shape;361;p40"/>
          <p:cNvSpPr/>
          <p:nvPr/>
        </p:nvSpPr>
        <p:spPr>
          <a:xfrm>
            <a:off x="6282048" y="1954421"/>
            <a:ext cx="2703876" cy="2247752"/>
          </a:xfrm>
          <a:custGeom>
            <a:rect b="b" l="l" r="r" t="t"/>
            <a:pathLst>
              <a:path extrusionOk="0" h="4495503" w="5407753">
                <a:moveTo>
                  <a:pt x="0" y="0"/>
                </a:moveTo>
                <a:lnTo>
                  <a:pt x="5407753" y="0"/>
                </a:lnTo>
                <a:lnTo>
                  <a:pt x="5407753" y="4495503"/>
                </a:lnTo>
                <a:lnTo>
                  <a:pt x="0" y="4495503"/>
                </a:lnTo>
                <a:lnTo>
                  <a:pt x="0" y="0"/>
                </a:lnTo>
                <a:close/>
              </a:path>
            </a:pathLst>
          </a:custGeom>
          <a:blipFill rotWithShape="1">
            <a:blip r:embed="rId6">
              <a:alphaModFix/>
            </a:blip>
            <a:stretch>
              <a:fillRect b="0" l="-606" r="-606" t="0"/>
            </a:stretch>
          </a:blipFill>
          <a:ln>
            <a:noFill/>
          </a:ln>
        </p:spPr>
      </p:sp>
      <p:sp>
        <p:nvSpPr>
          <p:cNvPr id="362" name="Google Shape;362;p40"/>
          <p:cNvSpPr txBox="1"/>
          <p:nvPr/>
        </p:nvSpPr>
        <p:spPr>
          <a:xfrm>
            <a:off x="361571" y="317182"/>
            <a:ext cx="7832476"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 Évaluation Données d'Entraînement: AdaBoostClassifier</a:t>
            </a:r>
            <a:endParaRPr sz="700"/>
          </a:p>
        </p:txBody>
      </p:sp>
      <p:sp>
        <p:nvSpPr>
          <p:cNvPr id="363" name="Google Shape;363;p40"/>
          <p:cNvSpPr txBox="1"/>
          <p:nvPr/>
        </p:nvSpPr>
        <p:spPr>
          <a:xfrm>
            <a:off x="-237882" y="714356"/>
            <a:ext cx="33228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fr" sz="1700"/>
              <a:t>résultat</a:t>
            </a:r>
            <a:r>
              <a:rPr b="0" i="0" lang="fr" sz="1700" u="none" cap="none" strike="noStrike">
                <a:solidFill>
                  <a:srgbClr val="000000"/>
                </a:solidFill>
                <a:latin typeface="Arial"/>
                <a:ea typeface="Arial"/>
                <a:cs typeface="Arial"/>
                <a:sym typeface="Arial"/>
              </a:rPr>
              <a:t> avec TF-IDF</a:t>
            </a:r>
            <a:endParaRPr sz="700"/>
          </a:p>
        </p:txBody>
      </p:sp>
      <p:sp>
        <p:nvSpPr>
          <p:cNvPr id="364" name="Google Shape;364;p40"/>
          <p:cNvSpPr txBox="1"/>
          <p:nvPr/>
        </p:nvSpPr>
        <p:spPr>
          <a:xfrm>
            <a:off x="2883553" y="714356"/>
            <a:ext cx="33228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fr" sz="1700"/>
              <a:t>résultat</a:t>
            </a:r>
            <a:r>
              <a:rPr b="0" i="0" lang="fr" sz="1700" u="none" cap="none" strike="noStrike">
                <a:solidFill>
                  <a:srgbClr val="000000"/>
                </a:solidFill>
                <a:latin typeface="Arial"/>
                <a:ea typeface="Arial"/>
                <a:cs typeface="Arial"/>
                <a:sym typeface="Arial"/>
              </a:rPr>
              <a:t> avec Word2Vec</a:t>
            </a:r>
            <a:endParaRPr sz="700"/>
          </a:p>
        </p:txBody>
      </p:sp>
      <p:sp>
        <p:nvSpPr>
          <p:cNvPr id="365" name="Google Shape;365;p40"/>
          <p:cNvSpPr txBox="1"/>
          <p:nvPr/>
        </p:nvSpPr>
        <p:spPr>
          <a:xfrm>
            <a:off x="5933815" y="714356"/>
            <a:ext cx="3322800" cy="2616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lang="fr" sz="1700"/>
              <a:t>résultat</a:t>
            </a:r>
            <a:r>
              <a:rPr b="0" i="0" lang="fr" sz="1700" u="none" cap="none" strike="noStrike">
                <a:solidFill>
                  <a:srgbClr val="000000"/>
                </a:solidFill>
                <a:latin typeface="Arial"/>
                <a:ea typeface="Arial"/>
                <a:cs typeface="Arial"/>
                <a:sym typeface="Arial"/>
              </a:rPr>
              <a:t> avec bi-gram</a:t>
            </a:r>
            <a:endParaRPr sz="700"/>
          </a:p>
        </p:txBody>
      </p:sp>
      <p:sp>
        <p:nvSpPr>
          <p:cNvPr id="366" name="Google Shape;366;p40"/>
          <p:cNvSpPr txBox="1"/>
          <p:nvPr/>
        </p:nvSpPr>
        <p:spPr>
          <a:xfrm>
            <a:off x="1207950" y="3972400"/>
            <a:ext cx="7227000" cy="8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rgbClr val="0F0F0F"/>
              </a:solidFill>
              <a:latin typeface="Roboto"/>
              <a:ea typeface="Roboto"/>
              <a:cs typeface="Roboto"/>
              <a:sym typeface="Roboto"/>
            </a:endParaRPr>
          </a:p>
        </p:txBody>
      </p:sp>
      <p:sp>
        <p:nvSpPr>
          <p:cNvPr id="367" name="Google Shape;367;p40"/>
          <p:cNvSpPr txBox="1"/>
          <p:nvPr/>
        </p:nvSpPr>
        <p:spPr>
          <a:xfrm>
            <a:off x="-76475" y="1515825"/>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50">
                <a:solidFill>
                  <a:schemeClr val="dk1"/>
                </a:solidFill>
                <a:highlight>
                  <a:schemeClr val="lt1"/>
                </a:highlight>
              </a:rPr>
              <a:t>Train Accuracy: 0.87</a:t>
            </a:r>
            <a:endParaRPr sz="2000">
              <a:solidFill>
                <a:schemeClr val="dk1"/>
              </a:solidFill>
              <a:highlight>
                <a:schemeClr val="lt1"/>
              </a:highlight>
            </a:endParaRPr>
          </a:p>
        </p:txBody>
      </p:sp>
      <p:sp>
        <p:nvSpPr>
          <p:cNvPr id="368" name="Google Shape;368;p40"/>
          <p:cNvSpPr txBox="1"/>
          <p:nvPr/>
        </p:nvSpPr>
        <p:spPr>
          <a:xfrm>
            <a:off x="3044950" y="1515825"/>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50">
                <a:solidFill>
                  <a:schemeClr val="dk1"/>
                </a:solidFill>
                <a:highlight>
                  <a:schemeClr val="lt1"/>
                </a:highlight>
              </a:rPr>
              <a:t>Train Accuracy: 0.77</a:t>
            </a:r>
            <a:endParaRPr sz="2000">
              <a:solidFill>
                <a:schemeClr val="dk1"/>
              </a:solidFill>
              <a:highlight>
                <a:schemeClr val="lt1"/>
              </a:highlight>
            </a:endParaRPr>
          </a:p>
        </p:txBody>
      </p:sp>
      <p:sp>
        <p:nvSpPr>
          <p:cNvPr id="369" name="Google Shape;369;p40"/>
          <p:cNvSpPr txBox="1"/>
          <p:nvPr/>
        </p:nvSpPr>
        <p:spPr>
          <a:xfrm>
            <a:off x="6044950" y="1515825"/>
            <a:ext cx="30000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650">
                <a:solidFill>
                  <a:schemeClr val="dk1"/>
                </a:solidFill>
                <a:highlight>
                  <a:schemeClr val="lt1"/>
                </a:highlight>
              </a:rPr>
              <a:t>Train Accuracy: 0.99</a:t>
            </a:r>
            <a:endParaRPr sz="2000">
              <a:solidFill>
                <a:schemeClr val="dk1"/>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p:nvPr/>
        </p:nvSpPr>
        <p:spPr>
          <a:xfrm rot="-1898322">
            <a:off x="8415757" y="3489803"/>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79" name="Google Shape;379;p41"/>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80" name="Google Shape;380;p41"/>
          <p:cNvSpPr/>
          <p:nvPr/>
        </p:nvSpPr>
        <p:spPr>
          <a:xfrm>
            <a:off x="78553" y="1078828"/>
            <a:ext cx="3006233" cy="1172315"/>
          </a:xfrm>
          <a:custGeom>
            <a:rect b="b" l="l" r="r" t="t"/>
            <a:pathLst>
              <a:path extrusionOk="0" h="2344629" w="6012465">
                <a:moveTo>
                  <a:pt x="0" y="0"/>
                </a:moveTo>
                <a:lnTo>
                  <a:pt x="6012465" y="0"/>
                </a:lnTo>
                <a:lnTo>
                  <a:pt x="6012465" y="2344630"/>
                </a:lnTo>
                <a:lnTo>
                  <a:pt x="0" y="2344630"/>
                </a:lnTo>
                <a:lnTo>
                  <a:pt x="0" y="0"/>
                </a:lnTo>
                <a:close/>
              </a:path>
            </a:pathLst>
          </a:custGeom>
          <a:blipFill rotWithShape="1">
            <a:blip r:embed="rId4">
              <a:alphaModFix/>
            </a:blip>
            <a:stretch>
              <a:fillRect b="0" l="0" r="0" t="0"/>
            </a:stretch>
          </a:blipFill>
          <a:ln>
            <a:noFill/>
          </a:ln>
        </p:spPr>
      </p:sp>
      <p:sp>
        <p:nvSpPr>
          <p:cNvPr id="381" name="Google Shape;381;p41"/>
          <p:cNvSpPr/>
          <p:nvPr/>
        </p:nvSpPr>
        <p:spPr>
          <a:xfrm>
            <a:off x="3260447" y="2407991"/>
            <a:ext cx="2769104" cy="2301975"/>
          </a:xfrm>
          <a:custGeom>
            <a:rect b="b" l="l" r="r" t="t"/>
            <a:pathLst>
              <a:path extrusionOk="0" h="4603950" w="5538207">
                <a:moveTo>
                  <a:pt x="0" y="0"/>
                </a:moveTo>
                <a:lnTo>
                  <a:pt x="5538207" y="0"/>
                </a:lnTo>
                <a:lnTo>
                  <a:pt x="5538207" y="4603950"/>
                </a:lnTo>
                <a:lnTo>
                  <a:pt x="0" y="4603950"/>
                </a:lnTo>
                <a:lnTo>
                  <a:pt x="0" y="0"/>
                </a:lnTo>
                <a:close/>
              </a:path>
            </a:pathLst>
          </a:custGeom>
          <a:blipFill rotWithShape="1">
            <a:blip r:embed="rId5">
              <a:alphaModFix/>
            </a:blip>
            <a:stretch>
              <a:fillRect b="0" l="0" r="0" t="0"/>
            </a:stretch>
          </a:blipFill>
          <a:ln>
            <a:noFill/>
          </a:ln>
        </p:spPr>
      </p:sp>
      <p:sp>
        <p:nvSpPr>
          <p:cNvPr id="382" name="Google Shape;382;p41"/>
          <p:cNvSpPr/>
          <p:nvPr/>
        </p:nvSpPr>
        <p:spPr>
          <a:xfrm>
            <a:off x="6206220" y="1130313"/>
            <a:ext cx="2777857" cy="1085353"/>
          </a:xfrm>
          <a:custGeom>
            <a:rect b="b" l="l" r="r" t="t"/>
            <a:pathLst>
              <a:path extrusionOk="0" h="2170705" w="5555714">
                <a:moveTo>
                  <a:pt x="0" y="0"/>
                </a:moveTo>
                <a:lnTo>
                  <a:pt x="5555715" y="0"/>
                </a:lnTo>
                <a:lnTo>
                  <a:pt x="5555715" y="2170705"/>
                </a:lnTo>
                <a:lnTo>
                  <a:pt x="0" y="2170705"/>
                </a:lnTo>
                <a:lnTo>
                  <a:pt x="0" y="0"/>
                </a:lnTo>
                <a:close/>
              </a:path>
            </a:pathLst>
          </a:custGeom>
          <a:blipFill rotWithShape="1">
            <a:blip r:embed="rId6">
              <a:alphaModFix/>
            </a:blip>
            <a:stretch>
              <a:fillRect b="0" l="0" r="0" t="0"/>
            </a:stretch>
          </a:blipFill>
          <a:ln>
            <a:noFill/>
          </a:ln>
        </p:spPr>
      </p:sp>
      <p:sp>
        <p:nvSpPr>
          <p:cNvPr id="383" name="Google Shape;383;p41"/>
          <p:cNvSpPr/>
          <p:nvPr/>
        </p:nvSpPr>
        <p:spPr>
          <a:xfrm>
            <a:off x="6280201" y="2374221"/>
            <a:ext cx="2703876" cy="2247752"/>
          </a:xfrm>
          <a:custGeom>
            <a:rect b="b" l="l" r="r" t="t"/>
            <a:pathLst>
              <a:path extrusionOk="0" h="4495503" w="5407753">
                <a:moveTo>
                  <a:pt x="0" y="0"/>
                </a:moveTo>
                <a:lnTo>
                  <a:pt x="5407753" y="0"/>
                </a:lnTo>
                <a:lnTo>
                  <a:pt x="5407753" y="4495503"/>
                </a:lnTo>
                <a:lnTo>
                  <a:pt x="0" y="4495503"/>
                </a:lnTo>
                <a:lnTo>
                  <a:pt x="0" y="0"/>
                </a:lnTo>
                <a:close/>
              </a:path>
            </a:pathLst>
          </a:custGeom>
          <a:blipFill rotWithShape="1">
            <a:blip r:embed="rId7">
              <a:alphaModFix/>
            </a:blip>
            <a:stretch>
              <a:fillRect b="0" l="0" r="0" t="0"/>
            </a:stretch>
          </a:blipFill>
          <a:ln>
            <a:noFill/>
          </a:ln>
        </p:spPr>
      </p:sp>
      <p:sp>
        <p:nvSpPr>
          <p:cNvPr id="384" name="Google Shape;384;p41"/>
          <p:cNvSpPr txBox="1"/>
          <p:nvPr/>
        </p:nvSpPr>
        <p:spPr>
          <a:xfrm>
            <a:off x="361571" y="317182"/>
            <a:ext cx="4589818"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Évaluation des Modèles: SVM</a:t>
            </a:r>
            <a:endParaRPr sz="700"/>
          </a:p>
        </p:txBody>
      </p:sp>
      <p:sp>
        <p:nvSpPr>
          <p:cNvPr id="385" name="Google Shape;385;p41"/>
          <p:cNvSpPr txBox="1"/>
          <p:nvPr/>
        </p:nvSpPr>
        <p:spPr>
          <a:xfrm>
            <a:off x="-237882" y="714356"/>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resultat avec TF-IDF</a:t>
            </a:r>
            <a:endParaRPr sz="700"/>
          </a:p>
        </p:txBody>
      </p:sp>
      <p:sp>
        <p:nvSpPr>
          <p:cNvPr id="386" name="Google Shape;386;p41"/>
          <p:cNvSpPr txBox="1"/>
          <p:nvPr/>
        </p:nvSpPr>
        <p:spPr>
          <a:xfrm>
            <a:off x="2883553" y="714356"/>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resultat avec Word2Vec</a:t>
            </a:r>
            <a:endParaRPr sz="700"/>
          </a:p>
        </p:txBody>
      </p:sp>
      <p:sp>
        <p:nvSpPr>
          <p:cNvPr id="387" name="Google Shape;387;p41"/>
          <p:cNvSpPr txBox="1"/>
          <p:nvPr/>
        </p:nvSpPr>
        <p:spPr>
          <a:xfrm>
            <a:off x="5933815" y="714356"/>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resultat avec bi-gram</a:t>
            </a:r>
            <a:endParaRPr sz="700"/>
          </a:p>
        </p:txBody>
      </p:sp>
      <p:pic>
        <p:nvPicPr>
          <p:cNvPr id="388" name="Google Shape;388;p41"/>
          <p:cNvPicPr preferRelativeResize="0"/>
          <p:nvPr/>
        </p:nvPicPr>
        <p:blipFill>
          <a:blip r:embed="rId8">
            <a:alphaModFix/>
          </a:blip>
          <a:stretch>
            <a:fillRect/>
          </a:stretch>
        </p:blipFill>
        <p:spPr>
          <a:xfrm>
            <a:off x="250525" y="2384702"/>
            <a:ext cx="2834247" cy="2348574"/>
          </a:xfrm>
          <a:prstGeom prst="rect">
            <a:avLst/>
          </a:prstGeom>
          <a:noFill/>
          <a:ln>
            <a:noFill/>
          </a:ln>
        </p:spPr>
      </p:pic>
      <p:pic>
        <p:nvPicPr>
          <p:cNvPr id="389" name="Google Shape;389;p41"/>
          <p:cNvPicPr preferRelativeResize="0"/>
          <p:nvPr/>
        </p:nvPicPr>
        <p:blipFill>
          <a:blip r:embed="rId9">
            <a:alphaModFix/>
          </a:blip>
          <a:stretch>
            <a:fillRect/>
          </a:stretch>
        </p:blipFill>
        <p:spPr>
          <a:xfrm>
            <a:off x="3142386" y="1129036"/>
            <a:ext cx="3006225" cy="115447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2"/>
          <p:cNvSpPr/>
          <p:nvPr/>
        </p:nvSpPr>
        <p:spPr>
          <a:xfrm rot="-1898322">
            <a:off x="8415757" y="3489803"/>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399" name="Google Shape;399;p42"/>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400" name="Google Shape;400;p42"/>
          <p:cNvSpPr/>
          <p:nvPr/>
        </p:nvSpPr>
        <p:spPr>
          <a:xfrm>
            <a:off x="3260447" y="2407991"/>
            <a:ext cx="2769104" cy="2301975"/>
          </a:xfrm>
          <a:custGeom>
            <a:rect b="b" l="l" r="r" t="t"/>
            <a:pathLst>
              <a:path extrusionOk="0" h="4603950" w="5538207">
                <a:moveTo>
                  <a:pt x="0" y="0"/>
                </a:moveTo>
                <a:lnTo>
                  <a:pt x="5538207" y="0"/>
                </a:lnTo>
                <a:lnTo>
                  <a:pt x="5538207" y="4603950"/>
                </a:lnTo>
                <a:lnTo>
                  <a:pt x="0" y="4603950"/>
                </a:lnTo>
                <a:lnTo>
                  <a:pt x="0" y="0"/>
                </a:lnTo>
                <a:close/>
              </a:path>
            </a:pathLst>
          </a:custGeom>
          <a:blipFill rotWithShape="1">
            <a:blip r:embed="rId4">
              <a:alphaModFix/>
            </a:blip>
            <a:stretch>
              <a:fillRect b="0" l="0" r="0" t="0"/>
            </a:stretch>
          </a:blipFill>
          <a:ln>
            <a:noFill/>
          </a:ln>
        </p:spPr>
      </p:sp>
      <p:sp>
        <p:nvSpPr>
          <p:cNvPr id="401" name="Google Shape;401;p42"/>
          <p:cNvSpPr/>
          <p:nvPr/>
        </p:nvSpPr>
        <p:spPr>
          <a:xfrm>
            <a:off x="6280201" y="2374221"/>
            <a:ext cx="2703876" cy="2247752"/>
          </a:xfrm>
          <a:custGeom>
            <a:rect b="b" l="l" r="r" t="t"/>
            <a:pathLst>
              <a:path extrusionOk="0" h="4495503" w="5407753">
                <a:moveTo>
                  <a:pt x="0" y="0"/>
                </a:moveTo>
                <a:lnTo>
                  <a:pt x="5407753" y="0"/>
                </a:lnTo>
                <a:lnTo>
                  <a:pt x="5407753" y="4495503"/>
                </a:lnTo>
                <a:lnTo>
                  <a:pt x="0" y="4495503"/>
                </a:lnTo>
                <a:lnTo>
                  <a:pt x="0" y="0"/>
                </a:lnTo>
                <a:close/>
              </a:path>
            </a:pathLst>
          </a:custGeom>
          <a:blipFill rotWithShape="1">
            <a:blip r:embed="rId5">
              <a:alphaModFix/>
            </a:blip>
            <a:stretch>
              <a:fillRect b="0" l="0" r="0" t="0"/>
            </a:stretch>
          </a:blipFill>
          <a:ln>
            <a:noFill/>
          </a:ln>
        </p:spPr>
      </p:sp>
      <p:sp>
        <p:nvSpPr>
          <p:cNvPr id="402" name="Google Shape;402;p42"/>
          <p:cNvSpPr txBox="1"/>
          <p:nvPr/>
        </p:nvSpPr>
        <p:spPr>
          <a:xfrm>
            <a:off x="412497" y="317182"/>
            <a:ext cx="6843312"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Évaluation des Modèles: RandomForestClassifier</a:t>
            </a:r>
            <a:endParaRPr sz="700"/>
          </a:p>
        </p:txBody>
      </p:sp>
      <p:sp>
        <p:nvSpPr>
          <p:cNvPr id="403" name="Google Shape;403;p42"/>
          <p:cNvSpPr txBox="1"/>
          <p:nvPr/>
        </p:nvSpPr>
        <p:spPr>
          <a:xfrm>
            <a:off x="-237882" y="714356"/>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resultat avec TF-IDF</a:t>
            </a:r>
            <a:endParaRPr sz="700"/>
          </a:p>
        </p:txBody>
      </p:sp>
      <p:sp>
        <p:nvSpPr>
          <p:cNvPr id="404" name="Google Shape;404;p42"/>
          <p:cNvSpPr txBox="1"/>
          <p:nvPr/>
        </p:nvSpPr>
        <p:spPr>
          <a:xfrm>
            <a:off x="2883553" y="714356"/>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resultat avec Word2Vec</a:t>
            </a:r>
            <a:endParaRPr sz="700"/>
          </a:p>
        </p:txBody>
      </p:sp>
      <p:sp>
        <p:nvSpPr>
          <p:cNvPr id="405" name="Google Shape;405;p42"/>
          <p:cNvSpPr txBox="1"/>
          <p:nvPr/>
        </p:nvSpPr>
        <p:spPr>
          <a:xfrm>
            <a:off x="5933815" y="714356"/>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resultat avec bi-gram</a:t>
            </a:r>
            <a:endParaRPr sz="700"/>
          </a:p>
        </p:txBody>
      </p:sp>
      <p:pic>
        <p:nvPicPr>
          <p:cNvPr id="406" name="Google Shape;406;p42"/>
          <p:cNvPicPr preferRelativeResize="0"/>
          <p:nvPr/>
        </p:nvPicPr>
        <p:blipFill>
          <a:blip r:embed="rId6">
            <a:alphaModFix/>
          </a:blip>
          <a:stretch>
            <a:fillRect/>
          </a:stretch>
        </p:blipFill>
        <p:spPr>
          <a:xfrm>
            <a:off x="78550" y="1082475"/>
            <a:ext cx="3006225" cy="1200175"/>
          </a:xfrm>
          <a:prstGeom prst="rect">
            <a:avLst/>
          </a:prstGeom>
          <a:noFill/>
          <a:ln>
            <a:noFill/>
          </a:ln>
        </p:spPr>
      </p:pic>
      <p:pic>
        <p:nvPicPr>
          <p:cNvPr id="407" name="Google Shape;407;p42"/>
          <p:cNvPicPr preferRelativeResize="0"/>
          <p:nvPr/>
        </p:nvPicPr>
        <p:blipFill>
          <a:blip r:embed="rId7">
            <a:alphaModFix/>
          </a:blip>
          <a:stretch>
            <a:fillRect/>
          </a:stretch>
        </p:blipFill>
        <p:spPr>
          <a:xfrm>
            <a:off x="280300" y="2360577"/>
            <a:ext cx="2804473" cy="2348574"/>
          </a:xfrm>
          <a:prstGeom prst="rect">
            <a:avLst/>
          </a:prstGeom>
          <a:noFill/>
          <a:ln>
            <a:noFill/>
          </a:ln>
        </p:spPr>
      </p:pic>
      <p:pic>
        <p:nvPicPr>
          <p:cNvPr id="408" name="Google Shape;408;p42"/>
          <p:cNvPicPr preferRelativeResize="0"/>
          <p:nvPr/>
        </p:nvPicPr>
        <p:blipFill>
          <a:blip r:embed="rId8">
            <a:alphaModFix/>
          </a:blip>
          <a:stretch>
            <a:fillRect/>
          </a:stretch>
        </p:blipFill>
        <p:spPr>
          <a:xfrm>
            <a:off x="3142395" y="1123850"/>
            <a:ext cx="3006224" cy="1164838"/>
          </a:xfrm>
          <a:prstGeom prst="rect">
            <a:avLst/>
          </a:prstGeom>
          <a:noFill/>
          <a:ln>
            <a:noFill/>
          </a:ln>
        </p:spPr>
      </p:pic>
      <p:pic>
        <p:nvPicPr>
          <p:cNvPr id="409" name="Google Shape;409;p42"/>
          <p:cNvPicPr preferRelativeResize="0"/>
          <p:nvPr/>
        </p:nvPicPr>
        <p:blipFill>
          <a:blip r:embed="rId9">
            <a:alphaModFix/>
          </a:blip>
          <a:stretch>
            <a:fillRect/>
          </a:stretch>
        </p:blipFill>
        <p:spPr>
          <a:xfrm>
            <a:off x="6280200" y="1145888"/>
            <a:ext cx="2804475" cy="10870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3"/>
          <p:cNvSpPr/>
          <p:nvPr/>
        </p:nvSpPr>
        <p:spPr>
          <a:xfrm rot="-1898322">
            <a:off x="8415757" y="3489803"/>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419" name="Google Shape;419;p43"/>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420" name="Google Shape;420;p43"/>
          <p:cNvSpPr/>
          <p:nvPr/>
        </p:nvSpPr>
        <p:spPr>
          <a:xfrm>
            <a:off x="78553" y="1078828"/>
            <a:ext cx="3006233" cy="1172315"/>
          </a:xfrm>
          <a:custGeom>
            <a:rect b="b" l="l" r="r" t="t"/>
            <a:pathLst>
              <a:path extrusionOk="0" h="2344629" w="6012465">
                <a:moveTo>
                  <a:pt x="0" y="0"/>
                </a:moveTo>
                <a:lnTo>
                  <a:pt x="6012465" y="0"/>
                </a:lnTo>
                <a:lnTo>
                  <a:pt x="6012465" y="2344630"/>
                </a:lnTo>
                <a:lnTo>
                  <a:pt x="0" y="2344630"/>
                </a:lnTo>
                <a:lnTo>
                  <a:pt x="0" y="0"/>
                </a:lnTo>
                <a:close/>
              </a:path>
            </a:pathLst>
          </a:custGeom>
          <a:blipFill rotWithShape="1">
            <a:blip r:embed="rId4">
              <a:alphaModFix/>
            </a:blip>
            <a:stretch>
              <a:fillRect b="0" l="-3617" r="-3617" t="0"/>
            </a:stretch>
          </a:blipFill>
          <a:ln>
            <a:noFill/>
          </a:ln>
        </p:spPr>
      </p:sp>
      <p:sp>
        <p:nvSpPr>
          <p:cNvPr id="421" name="Google Shape;421;p43"/>
          <p:cNvSpPr/>
          <p:nvPr/>
        </p:nvSpPr>
        <p:spPr>
          <a:xfrm>
            <a:off x="78553" y="2374221"/>
            <a:ext cx="2850347" cy="2369513"/>
          </a:xfrm>
          <a:custGeom>
            <a:rect b="b" l="l" r="r" t="t"/>
            <a:pathLst>
              <a:path extrusionOk="0" h="4739027" w="5700694">
                <a:moveTo>
                  <a:pt x="0" y="0"/>
                </a:moveTo>
                <a:lnTo>
                  <a:pt x="5700693" y="0"/>
                </a:lnTo>
                <a:lnTo>
                  <a:pt x="5700693" y="4739027"/>
                </a:lnTo>
                <a:lnTo>
                  <a:pt x="0" y="4739027"/>
                </a:lnTo>
                <a:lnTo>
                  <a:pt x="0" y="0"/>
                </a:lnTo>
                <a:close/>
              </a:path>
            </a:pathLst>
          </a:custGeom>
          <a:blipFill rotWithShape="1">
            <a:blip r:embed="rId5">
              <a:alphaModFix/>
            </a:blip>
            <a:stretch>
              <a:fillRect b="0" l="0" r="0" t="0"/>
            </a:stretch>
          </a:blipFill>
          <a:ln>
            <a:noFill/>
          </a:ln>
        </p:spPr>
      </p:sp>
      <p:sp>
        <p:nvSpPr>
          <p:cNvPr id="422" name="Google Shape;422;p43"/>
          <p:cNvSpPr/>
          <p:nvPr/>
        </p:nvSpPr>
        <p:spPr>
          <a:xfrm>
            <a:off x="3260447" y="2407991"/>
            <a:ext cx="2769104" cy="2301975"/>
          </a:xfrm>
          <a:custGeom>
            <a:rect b="b" l="l" r="r" t="t"/>
            <a:pathLst>
              <a:path extrusionOk="0" h="4603950" w="5538207">
                <a:moveTo>
                  <a:pt x="0" y="0"/>
                </a:moveTo>
                <a:lnTo>
                  <a:pt x="5538207" y="0"/>
                </a:lnTo>
                <a:lnTo>
                  <a:pt x="5538207" y="4603950"/>
                </a:lnTo>
                <a:lnTo>
                  <a:pt x="0" y="4603950"/>
                </a:lnTo>
                <a:lnTo>
                  <a:pt x="0" y="0"/>
                </a:lnTo>
                <a:close/>
              </a:path>
            </a:pathLst>
          </a:custGeom>
          <a:blipFill rotWithShape="1">
            <a:blip r:embed="rId6">
              <a:alphaModFix/>
            </a:blip>
            <a:stretch>
              <a:fillRect b="0" l="0" r="0" t="0"/>
            </a:stretch>
          </a:blipFill>
          <a:ln>
            <a:noFill/>
          </a:ln>
        </p:spPr>
      </p:sp>
      <p:sp>
        <p:nvSpPr>
          <p:cNvPr id="423" name="Google Shape;423;p43"/>
          <p:cNvSpPr/>
          <p:nvPr/>
        </p:nvSpPr>
        <p:spPr>
          <a:xfrm>
            <a:off x="6280201" y="2374221"/>
            <a:ext cx="2703876" cy="2247752"/>
          </a:xfrm>
          <a:custGeom>
            <a:rect b="b" l="l" r="r" t="t"/>
            <a:pathLst>
              <a:path extrusionOk="0" h="4495503" w="5407753">
                <a:moveTo>
                  <a:pt x="0" y="0"/>
                </a:moveTo>
                <a:lnTo>
                  <a:pt x="5407753" y="0"/>
                </a:lnTo>
                <a:lnTo>
                  <a:pt x="5407753" y="4495503"/>
                </a:lnTo>
                <a:lnTo>
                  <a:pt x="0" y="4495503"/>
                </a:lnTo>
                <a:lnTo>
                  <a:pt x="0" y="0"/>
                </a:lnTo>
                <a:close/>
              </a:path>
            </a:pathLst>
          </a:custGeom>
          <a:blipFill rotWithShape="1">
            <a:blip r:embed="rId7">
              <a:alphaModFix/>
            </a:blip>
            <a:stretch>
              <a:fillRect b="0" l="0" r="0" t="0"/>
            </a:stretch>
          </a:blipFill>
          <a:ln>
            <a:noFill/>
          </a:ln>
        </p:spPr>
      </p:sp>
      <p:sp>
        <p:nvSpPr>
          <p:cNvPr id="424" name="Google Shape;424;p43"/>
          <p:cNvSpPr txBox="1"/>
          <p:nvPr/>
        </p:nvSpPr>
        <p:spPr>
          <a:xfrm>
            <a:off x="514350" y="317182"/>
            <a:ext cx="5905899"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Évaluation des Modèles: AdaBoostClassifier</a:t>
            </a:r>
            <a:endParaRPr sz="700"/>
          </a:p>
        </p:txBody>
      </p:sp>
      <p:sp>
        <p:nvSpPr>
          <p:cNvPr id="425" name="Google Shape;425;p43"/>
          <p:cNvSpPr txBox="1"/>
          <p:nvPr/>
        </p:nvSpPr>
        <p:spPr>
          <a:xfrm>
            <a:off x="-237882" y="714356"/>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resultat avec TF-IDF</a:t>
            </a:r>
            <a:endParaRPr sz="700"/>
          </a:p>
        </p:txBody>
      </p:sp>
      <p:sp>
        <p:nvSpPr>
          <p:cNvPr id="426" name="Google Shape;426;p43"/>
          <p:cNvSpPr txBox="1"/>
          <p:nvPr/>
        </p:nvSpPr>
        <p:spPr>
          <a:xfrm>
            <a:off x="2883553" y="714356"/>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resultat avec Word2Vec</a:t>
            </a:r>
            <a:endParaRPr sz="700"/>
          </a:p>
        </p:txBody>
      </p:sp>
      <p:sp>
        <p:nvSpPr>
          <p:cNvPr id="427" name="Google Shape;427;p43"/>
          <p:cNvSpPr txBox="1"/>
          <p:nvPr/>
        </p:nvSpPr>
        <p:spPr>
          <a:xfrm>
            <a:off x="5933815" y="714356"/>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resultat avec bi-gram</a:t>
            </a:r>
            <a:endParaRPr sz="700"/>
          </a:p>
        </p:txBody>
      </p:sp>
      <p:pic>
        <p:nvPicPr>
          <p:cNvPr id="428" name="Google Shape;428;p43"/>
          <p:cNvPicPr preferRelativeResize="0"/>
          <p:nvPr/>
        </p:nvPicPr>
        <p:blipFill>
          <a:blip r:embed="rId8">
            <a:alphaModFix/>
          </a:blip>
          <a:stretch>
            <a:fillRect/>
          </a:stretch>
        </p:blipFill>
        <p:spPr>
          <a:xfrm>
            <a:off x="3129300" y="1125700"/>
            <a:ext cx="3006225" cy="1106939"/>
          </a:xfrm>
          <a:prstGeom prst="rect">
            <a:avLst/>
          </a:prstGeom>
          <a:noFill/>
          <a:ln>
            <a:noFill/>
          </a:ln>
        </p:spPr>
      </p:pic>
      <p:pic>
        <p:nvPicPr>
          <p:cNvPr id="429" name="Google Shape;429;p43"/>
          <p:cNvPicPr preferRelativeResize="0"/>
          <p:nvPr/>
        </p:nvPicPr>
        <p:blipFill>
          <a:blip r:embed="rId9">
            <a:alphaModFix/>
          </a:blip>
          <a:stretch>
            <a:fillRect/>
          </a:stretch>
        </p:blipFill>
        <p:spPr>
          <a:xfrm>
            <a:off x="6180050" y="1158387"/>
            <a:ext cx="2850349" cy="10620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p:nvPr/>
        </p:nvSpPr>
        <p:spPr>
          <a:xfrm rot="-1898322">
            <a:off x="6950455" y="-2650145"/>
            <a:ext cx="4387089" cy="4398085"/>
          </a:xfrm>
          <a:custGeom>
            <a:rect b="b" l="l" r="r" t="t"/>
            <a:pathLst>
              <a:path extrusionOk="0" h="8796169" w="8774178">
                <a:moveTo>
                  <a:pt x="0" y="0"/>
                </a:moveTo>
                <a:lnTo>
                  <a:pt x="8774178" y="0"/>
                </a:lnTo>
                <a:lnTo>
                  <a:pt x="8774178" y="8796168"/>
                </a:lnTo>
                <a:lnTo>
                  <a:pt x="0" y="8796168"/>
                </a:lnTo>
                <a:lnTo>
                  <a:pt x="0" y="0"/>
                </a:lnTo>
                <a:close/>
              </a:path>
            </a:pathLst>
          </a:custGeom>
          <a:blipFill rotWithShape="1">
            <a:blip r:embed="rId3">
              <a:alphaModFix/>
            </a:blip>
            <a:stretch>
              <a:fillRect b="0" l="0" r="0" t="0"/>
            </a:stretch>
          </a:blipFill>
          <a:ln>
            <a:noFill/>
          </a:ln>
        </p:spPr>
      </p:sp>
      <p:sp>
        <p:nvSpPr>
          <p:cNvPr id="151" name="Google Shape;151;p26"/>
          <p:cNvSpPr/>
          <p:nvPr/>
        </p:nvSpPr>
        <p:spPr>
          <a:xfrm rot="-1898322">
            <a:off x="-993633" y="4047578"/>
            <a:ext cx="2445751" cy="2451881"/>
          </a:xfrm>
          <a:custGeom>
            <a:rect b="b" l="l" r="r" t="t"/>
            <a:pathLst>
              <a:path extrusionOk="0" h="4903762" w="4891502">
                <a:moveTo>
                  <a:pt x="0" y="0"/>
                </a:moveTo>
                <a:lnTo>
                  <a:pt x="4891502" y="0"/>
                </a:lnTo>
                <a:lnTo>
                  <a:pt x="4891502" y="4903762"/>
                </a:lnTo>
                <a:lnTo>
                  <a:pt x="0" y="4903762"/>
                </a:lnTo>
                <a:lnTo>
                  <a:pt x="0" y="0"/>
                </a:lnTo>
                <a:close/>
              </a:path>
            </a:pathLst>
          </a:custGeom>
          <a:blipFill rotWithShape="1">
            <a:blip r:embed="rId3">
              <a:alphaModFix/>
            </a:blip>
            <a:stretch>
              <a:fillRect b="0" l="0" r="0" t="0"/>
            </a:stretch>
          </a:blipFill>
          <a:ln>
            <a:noFill/>
          </a:ln>
        </p:spPr>
      </p:sp>
      <p:grpSp>
        <p:nvGrpSpPr>
          <p:cNvPr id="152" name="Google Shape;152;p26"/>
          <p:cNvGrpSpPr/>
          <p:nvPr/>
        </p:nvGrpSpPr>
        <p:grpSpPr>
          <a:xfrm>
            <a:off x="2476388" y="1076776"/>
            <a:ext cx="4191224" cy="843855"/>
            <a:chOff x="0" y="-38100"/>
            <a:chExt cx="2207723" cy="444500"/>
          </a:xfrm>
        </p:grpSpPr>
        <p:sp>
          <p:nvSpPr>
            <p:cNvPr id="153" name="Google Shape;153;p26"/>
            <p:cNvSpPr/>
            <p:nvPr/>
          </p:nvSpPr>
          <p:spPr>
            <a:xfrm>
              <a:off x="0" y="0"/>
              <a:ext cx="2207723" cy="406400"/>
            </a:xfrm>
            <a:custGeom>
              <a:rect b="b" l="l" r="r" t="t"/>
              <a:pathLst>
                <a:path extrusionOk="0" h="406400" w="2207723">
                  <a:moveTo>
                    <a:pt x="2004523" y="0"/>
                  </a:moveTo>
                  <a:cubicBezTo>
                    <a:pt x="2116747" y="0"/>
                    <a:pt x="2207723" y="90976"/>
                    <a:pt x="2207723" y="203200"/>
                  </a:cubicBezTo>
                  <a:cubicBezTo>
                    <a:pt x="2207723" y="315424"/>
                    <a:pt x="2116747" y="406400"/>
                    <a:pt x="2004523" y="406400"/>
                  </a:cubicBezTo>
                  <a:lnTo>
                    <a:pt x="203200" y="406400"/>
                  </a:lnTo>
                  <a:cubicBezTo>
                    <a:pt x="90976" y="406400"/>
                    <a:pt x="0" y="315424"/>
                    <a:pt x="0" y="203200"/>
                  </a:cubicBezTo>
                  <a:cubicBezTo>
                    <a:pt x="0" y="90976"/>
                    <a:pt x="90976" y="0"/>
                    <a:pt x="203200"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4" name="Google Shape;154;p26"/>
            <p:cNvSpPr txBox="1"/>
            <p:nvPr/>
          </p:nvSpPr>
          <p:spPr>
            <a:xfrm>
              <a:off x="0" y="-38100"/>
              <a:ext cx="2207723" cy="444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5" name="Google Shape;155;p26"/>
          <p:cNvSpPr txBox="1"/>
          <p:nvPr/>
        </p:nvSpPr>
        <p:spPr>
          <a:xfrm>
            <a:off x="3068896" y="298291"/>
            <a:ext cx="3006209" cy="389256"/>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1" i="0" lang="fr" sz="2300" u="none" cap="none" strike="noStrike">
                <a:solidFill>
                  <a:srgbClr val="000000"/>
                </a:solidFill>
                <a:latin typeface="Open Sans ExtraBold"/>
                <a:ea typeface="Open Sans ExtraBold"/>
                <a:cs typeface="Open Sans ExtraBold"/>
                <a:sym typeface="Open Sans ExtraBold"/>
              </a:rPr>
              <a:t>Tables des matières</a:t>
            </a:r>
            <a:endParaRPr sz="700"/>
          </a:p>
        </p:txBody>
      </p:sp>
      <p:sp>
        <p:nvSpPr>
          <p:cNvPr id="156" name="Google Shape;156;p26"/>
          <p:cNvSpPr txBox="1"/>
          <p:nvPr/>
        </p:nvSpPr>
        <p:spPr>
          <a:xfrm>
            <a:off x="2476388" y="1377229"/>
            <a:ext cx="4191224" cy="281941"/>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fr" sz="1600" u="none" cap="none" strike="noStrike">
                <a:solidFill>
                  <a:srgbClr val="000000"/>
                </a:solidFill>
                <a:latin typeface="Montserrat"/>
                <a:ea typeface="Montserrat"/>
                <a:cs typeface="Montserrat"/>
                <a:sym typeface="Montserrat"/>
              </a:rPr>
              <a:t>Description des Données </a:t>
            </a:r>
            <a:endParaRPr sz="700"/>
          </a:p>
        </p:txBody>
      </p:sp>
      <p:grpSp>
        <p:nvGrpSpPr>
          <p:cNvPr id="157" name="Google Shape;157;p26"/>
          <p:cNvGrpSpPr/>
          <p:nvPr/>
        </p:nvGrpSpPr>
        <p:grpSpPr>
          <a:xfrm>
            <a:off x="2476388" y="1922196"/>
            <a:ext cx="4191224" cy="843855"/>
            <a:chOff x="0" y="-38100"/>
            <a:chExt cx="2207723" cy="444500"/>
          </a:xfrm>
        </p:grpSpPr>
        <p:sp>
          <p:nvSpPr>
            <p:cNvPr id="158" name="Google Shape;158;p26"/>
            <p:cNvSpPr/>
            <p:nvPr/>
          </p:nvSpPr>
          <p:spPr>
            <a:xfrm>
              <a:off x="0" y="0"/>
              <a:ext cx="2207723" cy="406400"/>
            </a:xfrm>
            <a:custGeom>
              <a:rect b="b" l="l" r="r" t="t"/>
              <a:pathLst>
                <a:path extrusionOk="0" h="406400" w="2207723">
                  <a:moveTo>
                    <a:pt x="2004523" y="0"/>
                  </a:moveTo>
                  <a:cubicBezTo>
                    <a:pt x="2116747" y="0"/>
                    <a:pt x="2207723" y="90976"/>
                    <a:pt x="2207723" y="203200"/>
                  </a:cubicBezTo>
                  <a:cubicBezTo>
                    <a:pt x="2207723" y="315424"/>
                    <a:pt x="2116747" y="406400"/>
                    <a:pt x="2004523" y="406400"/>
                  </a:cubicBezTo>
                  <a:lnTo>
                    <a:pt x="203200" y="406400"/>
                  </a:lnTo>
                  <a:cubicBezTo>
                    <a:pt x="90976" y="406400"/>
                    <a:pt x="0" y="315424"/>
                    <a:pt x="0" y="203200"/>
                  </a:cubicBezTo>
                  <a:cubicBezTo>
                    <a:pt x="0" y="90976"/>
                    <a:pt x="90976" y="0"/>
                    <a:pt x="203200"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9" name="Google Shape;159;p26"/>
            <p:cNvSpPr txBox="1"/>
            <p:nvPr/>
          </p:nvSpPr>
          <p:spPr>
            <a:xfrm>
              <a:off x="0" y="-38100"/>
              <a:ext cx="2207723" cy="444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0" name="Google Shape;160;p26"/>
          <p:cNvSpPr txBox="1"/>
          <p:nvPr/>
        </p:nvSpPr>
        <p:spPr>
          <a:xfrm>
            <a:off x="2476388" y="2222650"/>
            <a:ext cx="4191224" cy="28194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fr" sz="1600" u="none" cap="none" strike="noStrike">
                <a:solidFill>
                  <a:srgbClr val="000000"/>
                </a:solidFill>
                <a:latin typeface="Montserrat"/>
                <a:ea typeface="Montserrat"/>
                <a:cs typeface="Montserrat"/>
                <a:sym typeface="Montserrat"/>
              </a:rPr>
              <a:t>Prétraitement des Données</a:t>
            </a:r>
            <a:endParaRPr sz="700"/>
          </a:p>
        </p:txBody>
      </p:sp>
      <p:grpSp>
        <p:nvGrpSpPr>
          <p:cNvPr id="161" name="Google Shape;161;p26"/>
          <p:cNvGrpSpPr/>
          <p:nvPr/>
        </p:nvGrpSpPr>
        <p:grpSpPr>
          <a:xfrm>
            <a:off x="2476388" y="2769921"/>
            <a:ext cx="4191224" cy="843855"/>
            <a:chOff x="0" y="-38100"/>
            <a:chExt cx="2207723" cy="444500"/>
          </a:xfrm>
        </p:grpSpPr>
        <p:sp>
          <p:nvSpPr>
            <p:cNvPr id="162" name="Google Shape;162;p26"/>
            <p:cNvSpPr/>
            <p:nvPr/>
          </p:nvSpPr>
          <p:spPr>
            <a:xfrm>
              <a:off x="0" y="0"/>
              <a:ext cx="2207723" cy="406400"/>
            </a:xfrm>
            <a:custGeom>
              <a:rect b="b" l="l" r="r" t="t"/>
              <a:pathLst>
                <a:path extrusionOk="0" h="406400" w="2207723">
                  <a:moveTo>
                    <a:pt x="2004523" y="0"/>
                  </a:moveTo>
                  <a:cubicBezTo>
                    <a:pt x="2116747" y="0"/>
                    <a:pt x="2207723" y="90976"/>
                    <a:pt x="2207723" y="203200"/>
                  </a:cubicBezTo>
                  <a:cubicBezTo>
                    <a:pt x="2207723" y="315424"/>
                    <a:pt x="2116747" y="406400"/>
                    <a:pt x="2004523" y="406400"/>
                  </a:cubicBezTo>
                  <a:lnTo>
                    <a:pt x="203200" y="406400"/>
                  </a:lnTo>
                  <a:cubicBezTo>
                    <a:pt x="90976" y="406400"/>
                    <a:pt x="0" y="315424"/>
                    <a:pt x="0" y="203200"/>
                  </a:cubicBezTo>
                  <a:cubicBezTo>
                    <a:pt x="0" y="90976"/>
                    <a:pt x="90976" y="0"/>
                    <a:pt x="203200"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3" name="Google Shape;163;p26"/>
            <p:cNvSpPr txBox="1"/>
            <p:nvPr/>
          </p:nvSpPr>
          <p:spPr>
            <a:xfrm>
              <a:off x="0" y="-38100"/>
              <a:ext cx="2207723" cy="444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4" name="Google Shape;164;p26"/>
          <p:cNvSpPr txBox="1"/>
          <p:nvPr/>
        </p:nvSpPr>
        <p:spPr>
          <a:xfrm>
            <a:off x="2476388" y="3070374"/>
            <a:ext cx="4191224" cy="281941"/>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fr" sz="1600" u="none" cap="none" strike="noStrike">
                <a:solidFill>
                  <a:srgbClr val="000000"/>
                </a:solidFill>
                <a:latin typeface="Montserrat"/>
                <a:ea typeface="Montserrat"/>
                <a:cs typeface="Montserrat"/>
                <a:sym typeface="Montserrat"/>
              </a:rPr>
              <a:t>Modélisation</a:t>
            </a:r>
            <a:endParaRPr sz="700"/>
          </a:p>
        </p:txBody>
      </p:sp>
      <p:grpSp>
        <p:nvGrpSpPr>
          <p:cNvPr id="165" name="Google Shape;165;p26"/>
          <p:cNvGrpSpPr/>
          <p:nvPr/>
        </p:nvGrpSpPr>
        <p:grpSpPr>
          <a:xfrm>
            <a:off x="2476388" y="3617646"/>
            <a:ext cx="4191224" cy="843855"/>
            <a:chOff x="0" y="-38100"/>
            <a:chExt cx="2207723" cy="444500"/>
          </a:xfrm>
        </p:grpSpPr>
        <p:sp>
          <p:nvSpPr>
            <p:cNvPr id="166" name="Google Shape;166;p26"/>
            <p:cNvSpPr/>
            <p:nvPr/>
          </p:nvSpPr>
          <p:spPr>
            <a:xfrm>
              <a:off x="0" y="0"/>
              <a:ext cx="2207723" cy="406400"/>
            </a:xfrm>
            <a:custGeom>
              <a:rect b="b" l="l" r="r" t="t"/>
              <a:pathLst>
                <a:path extrusionOk="0" h="406400" w="2207723">
                  <a:moveTo>
                    <a:pt x="2004523" y="0"/>
                  </a:moveTo>
                  <a:cubicBezTo>
                    <a:pt x="2116747" y="0"/>
                    <a:pt x="2207723" y="90976"/>
                    <a:pt x="2207723" y="203200"/>
                  </a:cubicBezTo>
                  <a:cubicBezTo>
                    <a:pt x="2207723" y="315424"/>
                    <a:pt x="2116747" y="406400"/>
                    <a:pt x="2004523" y="406400"/>
                  </a:cubicBezTo>
                  <a:lnTo>
                    <a:pt x="203200" y="406400"/>
                  </a:lnTo>
                  <a:cubicBezTo>
                    <a:pt x="90976" y="406400"/>
                    <a:pt x="0" y="315424"/>
                    <a:pt x="0" y="203200"/>
                  </a:cubicBezTo>
                  <a:cubicBezTo>
                    <a:pt x="0" y="90976"/>
                    <a:pt x="90976" y="0"/>
                    <a:pt x="203200" y="0"/>
                  </a:cubicBezTo>
                  <a:close/>
                </a:path>
              </a:pathLst>
            </a:custGeom>
            <a:solidFill>
              <a:srgbClr val="FFFFFF"/>
            </a:solidFill>
            <a:ln cap="sq" cmpd="sng" w="28575">
              <a:solidFill>
                <a:srgbClr val="000000"/>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7" name="Google Shape;167;p26"/>
            <p:cNvSpPr txBox="1"/>
            <p:nvPr/>
          </p:nvSpPr>
          <p:spPr>
            <a:xfrm>
              <a:off x="0" y="-38100"/>
              <a:ext cx="2207723" cy="444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8" name="Google Shape;168;p26"/>
          <p:cNvSpPr txBox="1"/>
          <p:nvPr/>
        </p:nvSpPr>
        <p:spPr>
          <a:xfrm>
            <a:off x="2399998" y="3913814"/>
            <a:ext cx="4191225" cy="28194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0" i="0" lang="fr" sz="1600" u="none" cap="none" strike="noStrike">
                <a:solidFill>
                  <a:srgbClr val="000000"/>
                </a:solidFill>
                <a:latin typeface="Montserrat"/>
                <a:ea typeface="Montserrat"/>
                <a:cs typeface="Montserrat"/>
                <a:sym typeface="Montserrat"/>
              </a:rPr>
              <a:t>Conclusion</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4"/>
          <p:cNvSpPr/>
          <p:nvPr/>
        </p:nvSpPr>
        <p:spPr>
          <a:xfrm rot="-1898322">
            <a:off x="8415757" y="3489803"/>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439" name="Google Shape;439;p44"/>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440" name="Google Shape;440;p44"/>
          <p:cNvSpPr txBox="1"/>
          <p:nvPr/>
        </p:nvSpPr>
        <p:spPr>
          <a:xfrm>
            <a:off x="374303" y="317182"/>
            <a:ext cx="2964897"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Models Accuracy</a:t>
            </a:r>
            <a:endParaRPr sz="700"/>
          </a:p>
        </p:txBody>
      </p:sp>
      <p:sp>
        <p:nvSpPr>
          <p:cNvPr id="441" name="Google Shape;441;p44"/>
          <p:cNvSpPr txBox="1"/>
          <p:nvPr/>
        </p:nvSpPr>
        <p:spPr>
          <a:xfrm>
            <a:off x="-135981" y="1283999"/>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TF-IDF Accuracy</a:t>
            </a:r>
            <a:endParaRPr sz="700"/>
          </a:p>
        </p:txBody>
      </p:sp>
      <p:sp>
        <p:nvSpPr>
          <p:cNvPr id="442" name="Google Shape;442;p44"/>
          <p:cNvSpPr txBox="1"/>
          <p:nvPr/>
        </p:nvSpPr>
        <p:spPr>
          <a:xfrm>
            <a:off x="3013327" y="1283999"/>
            <a:ext cx="3322668"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Word2Vec Accuracy</a:t>
            </a:r>
            <a:endParaRPr sz="700"/>
          </a:p>
        </p:txBody>
      </p:sp>
      <p:sp>
        <p:nvSpPr>
          <p:cNvPr id="443" name="Google Shape;443;p44"/>
          <p:cNvSpPr txBox="1"/>
          <p:nvPr/>
        </p:nvSpPr>
        <p:spPr>
          <a:xfrm>
            <a:off x="5957313" y="1283999"/>
            <a:ext cx="3322667" cy="29019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0" i="0" lang="fr" sz="1700" u="none" cap="none" strike="noStrike">
                <a:solidFill>
                  <a:srgbClr val="000000"/>
                </a:solidFill>
                <a:latin typeface="Arial"/>
                <a:ea typeface="Arial"/>
                <a:cs typeface="Arial"/>
                <a:sym typeface="Arial"/>
              </a:rPr>
              <a:t> Bi-gram Accuracy</a:t>
            </a:r>
            <a:endParaRPr sz="700"/>
          </a:p>
        </p:txBody>
      </p:sp>
      <p:pic>
        <p:nvPicPr>
          <p:cNvPr id="444" name="Google Shape;444;p44"/>
          <p:cNvPicPr preferRelativeResize="0"/>
          <p:nvPr/>
        </p:nvPicPr>
        <p:blipFill>
          <a:blip r:embed="rId4">
            <a:alphaModFix/>
          </a:blip>
          <a:stretch>
            <a:fillRect/>
          </a:stretch>
        </p:blipFill>
        <p:spPr>
          <a:xfrm>
            <a:off x="123775" y="1886474"/>
            <a:ext cx="2803150" cy="1923980"/>
          </a:xfrm>
          <a:prstGeom prst="rect">
            <a:avLst/>
          </a:prstGeom>
          <a:noFill/>
          <a:ln>
            <a:noFill/>
          </a:ln>
        </p:spPr>
      </p:pic>
      <p:pic>
        <p:nvPicPr>
          <p:cNvPr id="445" name="Google Shape;445;p44"/>
          <p:cNvPicPr preferRelativeResize="0"/>
          <p:nvPr/>
        </p:nvPicPr>
        <p:blipFill>
          <a:blip r:embed="rId5">
            <a:alphaModFix/>
          </a:blip>
          <a:stretch>
            <a:fillRect/>
          </a:stretch>
        </p:blipFill>
        <p:spPr>
          <a:xfrm>
            <a:off x="3170425" y="1920389"/>
            <a:ext cx="2803150" cy="1856140"/>
          </a:xfrm>
          <a:prstGeom prst="rect">
            <a:avLst/>
          </a:prstGeom>
          <a:noFill/>
          <a:ln>
            <a:noFill/>
          </a:ln>
        </p:spPr>
      </p:pic>
      <p:pic>
        <p:nvPicPr>
          <p:cNvPr id="446" name="Google Shape;446;p44"/>
          <p:cNvPicPr preferRelativeResize="0"/>
          <p:nvPr/>
        </p:nvPicPr>
        <p:blipFill>
          <a:blip r:embed="rId6">
            <a:alphaModFix/>
          </a:blip>
          <a:stretch>
            <a:fillRect/>
          </a:stretch>
        </p:blipFill>
        <p:spPr>
          <a:xfrm>
            <a:off x="6217078" y="1920403"/>
            <a:ext cx="2754631" cy="185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5"/>
          <p:cNvSpPr/>
          <p:nvPr/>
        </p:nvSpPr>
        <p:spPr>
          <a:xfrm rot="7536833">
            <a:off x="-2214107" y="-1458252"/>
            <a:ext cx="4813773" cy="4825837"/>
          </a:xfrm>
          <a:custGeom>
            <a:rect b="b" l="l" r="r" t="t"/>
            <a:pathLst>
              <a:path extrusionOk="0" h="9651674" w="9627545">
                <a:moveTo>
                  <a:pt x="0" y="0"/>
                </a:moveTo>
                <a:lnTo>
                  <a:pt x="9627545" y="0"/>
                </a:lnTo>
                <a:lnTo>
                  <a:pt x="9627545" y="9651674"/>
                </a:lnTo>
                <a:lnTo>
                  <a:pt x="0" y="9651674"/>
                </a:lnTo>
                <a:lnTo>
                  <a:pt x="0" y="0"/>
                </a:lnTo>
                <a:close/>
              </a:path>
            </a:pathLst>
          </a:custGeom>
          <a:blipFill rotWithShape="1">
            <a:blip r:embed="rId3">
              <a:alphaModFix/>
            </a:blip>
            <a:stretch>
              <a:fillRect b="0" l="0" r="0" t="0"/>
            </a:stretch>
          </a:blipFill>
          <a:ln>
            <a:noFill/>
          </a:ln>
        </p:spPr>
      </p:sp>
      <p:grpSp>
        <p:nvGrpSpPr>
          <p:cNvPr id="452" name="Google Shape;452;p45"/>
          <p:cNvGrpSpPr/>
          <p:nvPr/>
        </p:nvGrpSpPr>
        <p:grpSpPr>
          <a:xfrm rot="7573183">
            <a:off x="615055" y="3577481"/>
            <a:ext cx="506515" cy="506515"/>
            <a:chOff x="0" y="0"/>
            <a:chExt cx="812800" cy="812800"/>
          </a:xfrm>
        </p:grpSpPr>
        <p:sp>
          <p:nvSpPr>
            <p:cNvPr id="453" name="Google Shape;453;p4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54" name="Google Shape;454;p45"/>
            <p:cNvSpPr txBox="1"/>
            <p:nvPr/>
          </p:nvSpPr>
          <p:spPr>
            <a:xfrm>
              <a:off x="76200" y="38100"/>
              <a:ext cx="660400" cy="698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55" name="Google Shape;455;p45"/>
          <p:cNvSpPr txBox="1"/>
          <p:nvPr/>
        </p:nvSpPr>
        <p:spPr>
          <a:xfrm>
            <a:off x="4086498" y="2195675"/>
            <a:ext cx="3714900" cy="615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fr" sz="4000" u="none" cap="none" strike="noStrike">
                <a:solidFill>
                  <a:srgbClr val="000000"/>
                </a:solidFill>
                <a:latin typeface="Montserrat"/>
                <a:ea typeface="Montserrat"/>
                <a:cs typeface="Montserrat"/>
                <a:sym typeface="Montserrat"/>
              </a:rPr>
              <a:t>Conclusion</a:t>
            </a:r>
            <a:endParaRPr sz="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6"/>
          <p:cNvSpPr/>
          <p:nvPr/>
        </p:nvSpPr>
        <p:spPr>
          <a:xfrm rot="-1898322">
            <a:off x="8415757" y="3489803"/>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465" name="Google Shape;465;p46"/>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466" name="Google Shape;466;p46"/>
          <p:cNvSpPr txBox="1"/>
          <p:nvPr/>
        </p:nvSpPr>
        <p:spPr>
          <a:xfrm>
            <a:off x="100727" y="195582"/>
            <a:ext cx="2964900" cy="3231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Conclusion</a:t>
            </a:r>
            <a:endParaRPr sz="700"/>
          </a:p>
        </p:txBody>
      </p:sp>
      <p:sp>
        <p:nvSpPr>
          <p:cNvPr id="467" name="Google Shape;467;p46"/>
          <p:cNvSpPr txBox="1"/>
          <p:nvPr/>
        </p:nvSpPr>
        <p:spPr>
          <a:xfrm>
            <a:off x="485775" y="699175"/>
            <a:ext cx="7626600" cy="29487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fr" sz="1100"/>
              <a:t>Notre projet de détection de problèmes mentaux à l'aide de techniques de traitement automatique du langage naturel a été une exploration fructueuse. </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La phase de </a:t>
            </a:r>
            <a:r>
              <a:rPr b="1" lang="fr" sz="1100">
                <a:solidFill>
                  <a:srgbClr val="C27BA0"/>
                </a:solidFill>
              </a:rPr>
              <a:t>data cleaning</a:t>
            </a:r>
            <a:r>
              <a:rPr lang="fr" sz="1100"/>
              <a:t> et de </a:t>
            </a:r>
            <a:r>
              <a:rPr b="1" lang="fr" sz="1100">
                <a:solidFill>
                  <a:srgbClr val="C27BA0"/>
                </a:solidFill>
              </a:rPr>
              <a:t>prétraitement</a:t>
            </a:r>
            <a:r>
              <a:rPr lang="fr" sz="1100"/>
              <a:t> a permis d'optimiser la qualité des données, tandis que la </a:t>
            </a:r>
            <a:r>
              <a:rPr b="1" lang="fr" sz="1100">
                <a:solidFill>
                  <a:srgbClr val="C27BA0"/>
                </a:solidFill>
              </a:rPr>
              <a:t>comparaison</a:t>
            </a:r>
            <a:r>
              <a:rPr lang="fr" sz="1100"/>
              <a:t> entre les approches</a:t>
            </a:r>
            <a:r>
              <a:rPr b="1" lang="fr" sz="1100">
                <a:solidFill>
                  <a:srgbClr val="C27BA0"/>
                </a:solidFill>
              </a:rPr>
              <a:t> TF-IDF, Word2Vec et les bigrammes</a:t>
            </a:r>
            <a:r>
              <a:rPr lang="fr" sz="1100"/>
              <a:t> a fourni des perspectives intéressantes.</a:t>
            </a:r>
            <a:endParaRPr sz="1100"/>
          </a:p>
          <a:p>
            <a:pPr indent="0" lvl="0" marL="0" rtl="0" algn="l">
              <a:spcBef>
                <a:spcPts val="0"/>
              </a:spcBef>
              <a:spcAft>
                <a:spcPts val="0"/>
              </a:spcAft>
              <a:buNone/>
            </a:pPr>
            <a:r>
              <a:t/>
            </a:r>
            <a:endParaRPr sz="1100"/>
          </a:p>
          <a:p>
            <a:pPr indent="-298450" lvl="0" marL="457200" rtl="0" algn="l">
              <a:spcBef>
                <a:spcPts val="0"/>
              </a:spcBef>
              <a:spcAft>
                <a:spcPts val="0"/>
              </a:spcAft>
              <a:buSzPts val="1100"/>
              <a:buChar char="➔"/>
            </a:pPr>
            <a:r>
              <a:rPr lang="fr" sz="1100"/>
              <a:t>Les résultats obtenus indiquent que</a:t>
            </a:r>
            <a:r>
              <a:rPr b="1" lang="fr" sz="1100">
                <a:solidFill>
                  <a:srgbClr val="C27BA0"/>
                </a:solidFill>
              </a:rPr>
              <a:t> “TF-IDF”</a:t>
            </a:r>
            <a:r>
              <a:rPr lang="fr" sz="1100"/>
              <a:t> pourrait être la plus appropriée pour notre tâche spécifique. Cependant, il est important de souligner que chaque approche a ses avantages et ses limites, et le choix dépend largement de la nature des données et des objectifs spécifiques du projet.</a:t>
            </a:r>
            <a:endParaRPr sz="1100"/>
          </a:p>
          <a:p>
            <a:pPr indent="0" lvl="0" marL="0" rtl="0" algn="l">
              <a:spcBef>
                <a:spcPts val="0"/>
              </a:spcBef>
              <a:spcAft>
                <a:spcPts val="0"/>
              </a:spcAft>
              <a:buNone/>
            </a:pPr>
            <a:r>
              <a:t/>
            </a:r>
            <a:endParaRPr sz="1100"/>
          </a:p>
          <a:p>
            <a:pPr indent="-292100" lvl="0" marL="457200" rtl="0" algn="l">
              <a:spcBef>
                <a:spcPts val="0"/>
              </a:spcBef>
              <a:spcAft>
                <a:spcPts val="0"/>
              </a:spcAft>
              <a:buClr>
                <a:schemeClr val="dk1"/>
              </a:buClr>
              <a:buSzPts val="1000"/>
              <a:buChar char="➔"/>
            </a:pPr>
            <a:r>
              <a:rPr lang="fr" sz="1100">
                <a:solidFill>
                  <a:schemeClr val="dk1"/>
                </a:solidFill>
                <a:highlight>
                  <a:schemeClr val="lt1"/>
                </a:highlight>
              </a:rPr>
              <a:t>Cette étude ouvre la porte à d'éventuelles améliorations futures, notamment l'exploration de modèles de deep learning plus avancés et l'intégration de données multimodales pour une compréhension plus holistique</a:t>
            </a:r>
            <a:endParaRPr sz="1000">
              <a:solidFill>
                <a:schemeClr val="dk1"/>
              </a:solidFill>
              <a:highlight>
                <a:schemeClr val="lt1"/>
              </a:highlight>
            </a:endParaRPr>
          </a:p>
        </p:txBody>
      </p:sp>
      <p:pic>
        <p:nvPicPr>
          <p:cNvPr id="468" name="Google Shape;468;p46"/>
          <p:cNvPicPr preferRelativeResize="0"/>
          <p:nvPr/>
        </p:nvPicPr>
        <p:blipFill rotWithShape="1">
          <a:blip r:embed="rId4">
            <a:alphaModFix/>
          </a:blip>
          <a:srcRect b="25293" l="19958" r="19376" t="19347"/>
          <a:stretch/>
        </p:blipFill>
        <p:spPr>
          <a:xfrm>
            <a:off x="6916775" y="3179725"/>
            <a:ext cx="1302324" cy="127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7"/>
          <p:cNvSpPr/>
          <p:nvPr/>
        </p:nvSpPr>
        <p:spPr>
          <a:xfrm rot="7526268">
            <a:off x="-2214198" y="-1448498"/>
            <a:ext cx="4815277" cy="4827345"/>
          </a:xfrm>
          <a:custGeom>
            <a:rect b="b" l="l" r="r" t="t"/>
            <a:pathLst>
              <a:path extrusionOk="0" h="9651674" w="9627545">
                <a:moveTo>
                  <a:pt x="0" y="0"/>
                </a:moveTo>
                <a:lnTo>
                  <a:pt x="9627545" y="0"/>
                </a:lnTo>
                <a:lnTo>
                  <a:pt x="9627545" y="9651674"/>
                </a:lnTo>
                <a:lnTo>
                  <a:pt x="0" y="9651674"/>
                </a:lnTo>
                <a:lnTo>
                  <a:pt x="0" y="0"/>
                </a:lnTo>
                <a:close/>
              </a:path>
            </a:pathLst>
          </a:custGeom>
          <a:blipFill rotWithShape="1">
            <a:blip r:embed="rId3">
              <a:alphaModFix/>
            </a:blip>
            <a:stretch>
              <a:fillRect b="0" l="0" r="0" t="0"/>
            </a:stretch>
          </a:blipFill>
          <a:ln>
            <a:noFill/>
          </a:ln>
        </p:spPr>
      </p:sp>
      <p:grpSp>
        <p:nvGrpSpPr>
          <p:cNvPr id="474" name="Google Shape;474;p47"/>
          <p:cNvGrpSpPr/>
          <p:nvPr/>
        </p:nvGrpSpPr>
        <p:grpSpPr>
          <a:xfrm rot="7573243">
            <a:off x="615106" y="3577491"/>
            <a:ext cx="506472" cy="506472"/>
            <a:chOff x="0" y="0"/>
            <a:chExt cx="812800" cy="812800"/>
          </a:xfrm>
        </p:grpSpPr>
        <p:sp>
          <p:nvSpPr>
            <p:cNvPr id="475" name="Google Shape;475;p4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6" name="Google Shape;476;p47"/>
            <p:cNvSpPr txBox="1"/>
            <p:nvPr/>
          </p:nvSpPr>
          <p:spPr>
            <a:xfrm>
              <a:off x="76200" y="38100"/>
              <a:ext cx="660300" cy="6984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77" name="Google Shape;477;p47"/>
          <p:cNvSpPr txBox="1"/>
          <p:nvPr/>
        </p:nvSpPr>
        <p:spPr>
          <a:xfrm>
            <a:off x="4096973" y="2174750"/>
            <a:ext cx="3714900" cy="615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fr" sz="4000">
                <a:latin typeface="Montserrat"/>
                <a:ea typeface="Montserrat"/>
                <a:cs typeface="Montserrat"/>
                <a:sym typeface="Montserrat"/>
              </a:rPr>
              <a:t>Merci!!</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p:nvPr/>
        </p:nvSpPr>
        <p:spPr>
          <a:xfrm rot="7536833">
            <a:off x="-2214107" y="-1458252"/>
            <a:ext cx="4813773" cy="4825837"/>
          </a:xfrm>
          <a:custGeom>
            <a:rect b="b" l="l" r="r" t="t"/>
            <a:pathLst>
              <a:path extrusionOk="0" h="9651674" w="9627545">
                <a:moveTo>
                  <a:pt x="0" y="0"/>
                </a:moveTo>
                <a:lnTo>
                  <a:pt x="9627545" y="0"/>
                </a:lnTo>
                <a:lnTo>
                  <a:pt x="9627545" y="9651674"/>
                </a:lnTo>
                <a:lnTo>
                  <a:pt x="0" y="9651674"/>
                </a:lnTo>
                <a:lnTo>
                  <a:pt x="0" y="0"/>
                </a:lnTo>
                <a:close/>
              </a:path>
            </a:pathLst>
          </a:custGeom>
          <a:blipFill rotWithShape="1">
            <a:blip r:embed="rId3">
              <a:alphaModFix/>
            </a:blip>
            <a:stretch>
              <a:fillRect b="0" l="0" r="0" t="0"/>
            </a:stretch>
          </a:blipFill>
          <a:ln>
            <a:noFill/>
          </a:ln>
        </p:spPr>
      </p:sp>
      <p:grpSp>
        <p:nvGrpSpPr>
          <p:cNvPr id="174" name="Google Shape;174;p27"/>
          <p:cNvGrpSpPr/>
          <p:nvPr/>
        </p:nvGrpSpPr>
        <p:grpSpPr>
          <a:xfrm rot="7573183">
            <a:off x="615055" y="3577481"/>
            <a:ext cx="506515" cy="506515"/>
            <a:chOff x="0" y="0"/>
            <a:chExt cx="812800" cy="812800"/>
          </a:xfrm>
        </p:grpSpPr>
        <p:sp>
          <p:nvSpPr>
            <p:cNvPr id="175" name="Google Shape;175;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6" name="Google Shape;176;p27"/>
            <p:cNvSpPr txBox="1"/>
            <p:nvPr/>
          </p:nvSpPr>
          <p:spPr>
            <a:xfrm>
              <a:off x="76200" y="38100"/>
              <a:ext cx="660400" cy="698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7" name="Google Shape;177;p27"/>
          <p:cNvSpPr txBox="1"/>
          <p:nvPr/>
        </p:nvSpPr>
        <p:spPr>
          <a:xfrm>
            <a:off x="2260445" y="2195674"/>
            <a:ext cx="6456462" cy="67595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fr" sz="4000" u="none" cap="none" strike="noStrike">
                <a:solidFill>
                  <a:srgbClr val="000000"/>
                </a:solidFill>
                <a:latin typeface="Montserrat"/>
                <a:ea typeface="Montserrat"/>
                <a:cs typeface="Montserrat"/>
                <a:sym typeface="Montserrat"/>
              </a:rPr>
              <a:t>Description des Données </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p:nvPr/>
        </p:nvSpPr>
        <p:spPr>
          <a:xfrm rot="-1898322">
            <a:off x="8200083" y="3388688"/>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187" name="Google Shape;187;p28"/>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188" name="Google Shape;188;p28"/>
          <p:cNvSpPr txBox="1"/>
          <p:nvPr/>
        </p:nvSpPr>
        <p:spPr>
          <a:xfrm>
            <a:off x="514350" y="221618"/>
            <a:ext cx="2676344" cy="727711"/>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Montserrat"/>
                <a:ea typeface="Montserrat"/>
                <a:cs typeface="Montserrat"/>
                <a:sym typeface="Montserrat"/>
              </a:rPr>
              <a:t>Jeu de données </a:t>
            </a:r>
            <a:endParaRPr sz="700"/>
          </a:p>
          <a:p>
            <a:pPr indent="0" lvl="0" marL="0" marR="0" rtl="0" algn="ctr">
              <a:lnSpc>
                <a:spcPct val="140009"/>
              </a:lnSpc>
              <a:spcBef>
                <a:spcPts val="0"/>
              </a:spcBef>
              <a:spcAft>
                <a:spcPts val="0"/>
              </a:spcAft>
              <a:buNone/>
            </a:pPr>
            <a:r>
              <a:t/>
            </a:r>
            <a:endParaRPr b="0" i="0" sz="2100" u="none" cap="none" strike="noStrike">
              <a:solidFill>
                <a:srgbClr val="000000"/>
              </a:solidFill>
              <a:latin typeface="Montserrat"/>
              <a:ea typeface="Montserrat"/>
              <a:cs typeface="Montserrat"/>
              <a:sym typeface="Montserrat"/>
            </a:endParaRPr>
          </a:p>
        </p:txBody>
      </p:sp>
      <p:sp>
        <p:nvSpPr>
          <p:cNvPr id="189" name="Google Shape;189;p28"/>
          <p:cNvSpPr/>
          <p:nvPr/>
        </p:nvSpPr>
        <p:spPr>
          <a:xfrm>
            <a:off x="2246821" y="795142"/>
            <a:ext cx="4650357" cy="4129126"/>
          </a:xfrm>
          <a:custGeom>
            <a:rect b="b" l="l" r="r" t="t"/>
            <a:pathLst>
              <a:path extrusionOk="0" h="8258252" w="9300714">
                <a:moveTo>
                  <a:pt x="0" y="0"/>
                </a:moveTo>
                <a:lnTo>
                  <a:pt x="9300714" y="0"/>
                </a:lnTo>
                <a:lnTo>
                  <a:pt x="9300714" y="8258252"/>
                </a:lnTo>
                <a:lnTo>
                  <a:pt x="0" y="8258252"/>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p:nvPr/>
        </p:nvSpPr>
        <p:spPr>
          <a:xfrm rot="7536833">
            <a:off x="-2214107" y="-1458252"/>
            <a:ext cx="4813773" cy="4825837"/>
          </a:xfrm>
          <a:custGeom>
            <a:rect b="b" l="l" r="r" t="t"/>
            <a:pathLst>
              <a:path extrusionOk="0" h="9651674" w="9627545">
                <a:moveTo>
                  <a:pt x="0" y="0"/>
                </a:moveTo>
                <a:lnTo>
                  <a:pt x="9627545" y="0"/>
                </a:lnTo>
                <a:lnTo>
                  <a:pt x="9627545" y="9651674"/>
                </a:lnTo>
                <a:lnTo>
                  <a:pt x="0" y="9651674"/>
                </a:lnTo>
                <a:lnTo>
                  <a:pt x="0" y="0"/>
                </a:lnTo>
                <a:close/>
              </a:path>
            </a:pathLst>
          </a:custGeom>
          <a:blipFill rotWithShape="1">
            <a:blip r:embed="rId3">
              <a:alphaModFix/>
            </a:blip>
            <a:stretch>
              <a:fillRect b="0" l="0" r="0" t="0"/>
            </a:stretch>
          </a:blipFill>
          <a:ln>
            <a:noFill/>
          </a:ln>
        </p:spPr>
      </p:sp>
      <p:grpSp>
        <p:nvGrpSpPr>
          <p:cNvPr id="195" name="Google Shape;195;p29"/>
          <p:cNvGrpSpPr/>
          <p:nvPr/>
        </p:nvGrpSpPr>
        <p:grpSpPr>
          <a:xfrm rot="7573183">
            <a:off x="615055" y="3577481"/>
            <a:ext cx="506515" cy="506515"/>
            <a:chOff x="0" y="0"/>
            <a:chExt cx="812800" cy="812800"/>
          </a:xfrm>
        </p:grpSpPr>
        <p:sp>
          <p:nvSpPr>
            <p:cNvPr id="196" name="Google Shape;196;p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600FE"/>
                </a:gs>
                <a:gs pos="25000">
                  <a:srgbClr val="C900FE"/>
                </a:gs>
                <a:gs pos="50000">
                  <a:srgbClr val="A136FF"/>
                </a:gs>
                <a:gs pos="75000">
                  <a:srgbClr val="5142F0"/>
                </a:gs>
                <a:gs pos="100000">
                  <a:srgbClr val="0033D9"/>
                </a:gs>
              </a:gsLst>
              <a:path path="circle">
                <a:fillToRect b="100%" r="100%"/>
              </a:path>
              <a:tileRect l="-100%" t="-100%"/>
            </a:gra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7" name="Google Shape;197;p29"/>
            <p:cNvSpPr txBox="1"/>
            <p:nvPr/>
          </p:nvSpPr>
          <p:spPr>
            <a:xfrm>
              <a:off x="76200" y="38100"/>
              <a:ext cx="660400" cy="6985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8" name="Google Shape;198;p29"/>
          <p:cNvSpPr txBox="1"/>
          <p:nvPr/>
        </p:nvSpPr>
        <p:spPr>
          <a:xfrm>
            <a:off x="2041487" y="2195674"/>
            <a:ext cx="6996232" cy="67595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fr" sz="4000" u="none" cap="none" strike="noStrike">
                <a:solidFill>
                  <a:srgbClr val="000000"/>
                </a:solidFill>
                <a:latin typeface="Montserrat"/>
                <a:ea typeface="Montserrat"/>
                <a:cs typeface="Montserrat"/>
                <a:sym typeface="Montserrat"/>
              </a:rPr>
              <a:t>Prétraitement des Données</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p:nvPr/>
        </p:nvSpPr>
        <p:spPr>
          <a:xfrm rot="-1898322">
            <a:off x="8200083" y="3388688"/>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08" name="Google Shape;208;p30"/>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09" name="Google Shape;209;p30"/>
          <p:cNvSpPr/>
          <p:nvPr/>
        </p:nvSpPr>
        <p:spPr>
          <a:xfrm>
            <a:off x="1894325" y="1505050"/>
            <a:ext cx="5285022" cy="1288703"/>
          </a:xfrm>
          <a:custGeom>
            <a:rect b="b" l="l" r="r" t="t"/>
            <a:pathLst>
              <a:path extrusionOk="0" h="2577405" w="9741976">
                <a:moveTo>
                  <a:pt x="0" y="0"/>
                </a:moveTo>
                <a:lnTo>
                  <a:pt x="9741976" y="0"/>
                </a:lnTo>
                <a:lnTo>
                  <a:pt x="9741976" y="2577404"/>
                </a:lnTo>
                <a:lnTo>
                  <a:pt x="0" y="2577404"/>
                </a:lnTo>
                <a:lnTo>
                  <a:pt x="0" y="0"/>
                </a:lnTo>
                <a:close/>
              </a:path>
            </a:pathLst>
          </a:custGeom>
          <a:blipFill rotWithShape="1">
            <a:blip r:embed="rId4">
              <a:alphaModFix/>
            </a:blip>
            <a:stretch>
              <a:fillRect b="0" l="0" r="0" t="0"/>
            </a:stretch>
          </a:blipFill>
          <a:ln>
            <a:noFill/>
          </a:ln>
        </p:spPr>
      </p:sp>
      <p:sp>
        <p:nvSpPr>
          <p:cNvPr id="210" name="Google Shape;210;p30"/>
          <p:cNvSpPr/>
          <p:nvPr/>
        </p:nvSpPr>
        <p:spPr>
          <a:xfrm>
            <a:off x="1894323" y="2993778"/>
            <a:ext cx="5355354" cy="1796524"/>
          </a:xfrm>
          <a:custGeom>
            <a:rect b="b" l="l" r="r" t="t"/>
            <a:pathLst>
              <a:path extrusionOk="0" h="3593049" w="10710708">
                <a:moveTo>
                  <a:pt x="0" y="0"/>
                </a:moveTo>
                <a:lnTo>
                  <a:pt x="10710708" y="0"/>
                </a:lnTo>
                <a:lnTo>
                  <a:pt x="10710708" y="3593049"/>
                </a:lnTo>
                <a:lnTo>
                  <a:pt x="0" y="3593049"/>
                </a:lnTo>
                <a:lnTo>
                  <a:pt x="0" y="0"/>
                </a:lnTo>
                <a:close/>
              </a:path>
            </a:pathLst>
          </a:custGeom>
          <a:blipFill rotWithShape="1">
            <a:blip r:embed="rId5">
              <a:alphaModFix/>
            </a:blip>
            <a:stretch>
              <a:fillRect b="0" l="0" r="0" t="0"/>
            </a:stretch>
          </a:blipFill>
          <a:ln>
            <a:noFill/>
          </a:ln>
        </p:spPr>
      </p:sp>
      <p:sp>
        <p:nvSpPr>
          <p:cNvPr id="211" name="Google Shape;211;p30"/>
          <p:cNvSpPr txBox="1"/>
          <p:nvPr/>
        </p:nvSpPr>
        <p:spPr>
          <a:xfrm>
            <a:off x="514350" y="317182"/>
            <a:ext cx="3558557"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Nettoyage des données</a:t>
            </a:r>
            <a:endParaRPr sz="700"/>
          </a:p>
        </p:txBody>
      </p:sp>
      <p:sp>
        <p:nvSpPr>
          <p:cNvPr id="212" name="Google Shape;212;p30"/>
          <p:cNvSpPr txBox="1"/>
          <p:nvPr/>
        </p:nvSpPr>
        <p:spPr>
          <a:xfrm>
            <a:off x="847932" y="755242"/>
            <a:ext cx="7616207" cy="5499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fr" sz="1600" u="none" cap="none" strike="noStrike">
                <a:solidFill>
                  <a:srgbClr val="000000"/>
                </a:solidFill>
                <a:latin typeface="Arial"/>
                <a:ea typeface="Arial"/>
                <a:cs typeface="Arial"/>
                <a:sym typeface="Arial"/>
              </a:rPr>
              <a:t>Le nettoyage des données est une étape essentielle pour améliorer la qualité des données avant leur utilisation dans le modèle.</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p:nvPr/>
        </p:nvSpPr>
        <p:spPr>
          <a:xfrm rot="-1898322">
            <a:off x="8200083" y="3388688"/>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22" name="Google Shape;222;p31"/>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23" name="Google Shape;223;p31"/>
          <p:cNvSpPr/>
          <p:nvPr/>
        </p:nvSpPr>
        <p:spPr>
          <a:xfrm>
            <a:off x="716949" y="1880459"/>
            <a:ext cx="3653717" cy="2822481"/>
          </a:xfrm>
          <a:custGeom>
            <a:rect b="b" l="l" r="r" t="t"/>
            <a:pathLst>
              <a:path extrusionOk="0" h="5644962" w="7307434">
                <a:moveTo>
                  <a:pt x="0" y="0"/>
                </a:moveTo>
                <a:lnTo>
                  <a:pt x="7307434" y="0"/>
                </a:lnTo>
                <a:lnTo>
                  <a:pt x="7307434" y="5644962"/>
                </a:lnTo>
                <a:lnTo>
                  <a:pt x="0" y="5644962"/>
                </a:lnTo>
                <a:lnTo>
                  <a:pt x="0" y="0"/>
                </a:lnTo>
                <a:close/>
              </a:path>
            </a:pathLst>
          </a:custGeom>
          <a:blipFill rotWithShape="1">
            <a:blip r:embed="rId4">
              <a:alphaModFix/>
            </a:blip>
            <a:stretch>
              <a:fillRect b="0" l="0" r="0" t="0"/>
            </a:stretch>
          </a:blipFill>
          <a:ln>
            <a:noFill/>
          </a:ln>
        </p:spPr>
      </p:sp>
      <p:sp>
        <p:nvSpPr>
          <p:cNvPr id="224" name="Google Shape;224;p31"/>
          <p:cNvSpPr/>
          <p:nvPr/>
        </p:nvSpPr>
        <p:spPr>
          <a:xfrm>
            <a:off x="5026280" y="1553710"/>
            <a:ext cx="2981705" cy="3075441"/>
          </a:xfrm>
          <a:custGeom>
            <a:rect b="b" l="l" r="r" t="t"/>
            <a:pathLst>
              <a:path extrusionOk="0" h="6150881" w="5963409">
                <a:moveTo>
                  <a:pt x="0" y="0"/>
                </a:moveTo>
                <a:lnTo>
                  <a:pt x="5963409" y="0"/>
                </a:lnTo>
                <a:lnTo>
                  <a:pt x="5963409" y="6150881"/>
                </a:lnTo>
                <a:lnTo>
                  <a:pt x="0" y="6150881"/>
                </a:lnTo>
                <a:lnTo>
                  <a:pt x="0" y="0"/>
                </a:lnTo>
                <a:close/>
              </a:path>
            </a:pathLst>
          </a:custGeom>
          <a:blipFill rotWithShape="1">
            <a:blip r:embed="rId5">
              <a:alphaModFix/>
            </a:blip>
            <a:stretch>
              <a:fillRect b="0" l="0" r="0" t="0"/>
            </a:stretch>
          </a:blipFill>
          <a:ln>
            <a:noFill/>
          </a:ln>
        </p:spPr>
      </p:sp>
      <p:sp>
        <p:nvSpPr>
          <p:cNvPr id="225" name="Google Shape;225;p31"/>
          <p:cNvSpPr txBox="1"/>
          <p:nvPr/>
        </p:nvSpPr>
        <p:spPr>
          <a:xfrm>
            <a:off x="514350" y="317182"/>
            <a:ext cx="3558557"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Visualisation des données</a:t>
            </a:r>
            <a:endParaRPr sz="700"/>
          </a:p>
        </p:txBody>
      </p:sp>
      <p:sp>
        <p:nvSpPr>
          <p:cNvPr id="226" name="Google Shape;226;p31"/>
          <p:cNvSpPr txBox="1"/>
          <p:nvPr/>
        </p:nvSpPr>
        <p:spPr>
          <a:xfrm>
            <a:off x="847932" y="755242"/>
            <a:ext cx="7616207" cy="5499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fr" sz="1600" u="none" cap="none" strike="noStrike">
                <a:solidFill>
                  <a:srgbClr val="000000"/>
                </a:solidFill>
                <a:latin typeface="Arial"/>
                <a:ea typeface="Arial"/>
                <a:cs typeface="Arial"/>
                <a:sym typeface="Arial"/>
              </a:rPr>
              <a:t>La visualisation et l'analyse exploratoire des données sont des étapes cruciales dans le processus de prétraitement des données.</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p:nvPr/>
        </p:nvSpPr>
        <p:spPr>
          <a:xfrm rot="-1898322">
            <a:off x="8200083" y="3388688"/>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36" name="Google Shape;236;p32"/>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37" name="Google Shape;237;p32"/>
          <p:cNvSpPr/>
          <p:nvPr/>
        </p:nvSpPr>
        <p:spPr>
          <a:xfrm>
            <a:off x="514350" y="736163"/>
            <a:ext cx="5762687" cy="2014001"/>
          </a:xfrm>
          <a:custGeom>
            <a:rect b="b" l="l" r="r" t="t"/>
            <a:pathLst>
              <a:path extrusionOk="0" h="4028001" w="11525374">
                <a:moveTo>
                  <a:pt x="0" y="0"/>
                </a:moveTo>
                <a:lnTo>
                  <a:pt x="11525374" y="0"/>
                </a:lnTo>
                <a:lnTo>
                  <a:pt x="11525374" y="4028001"/>
                </a:lnTo>
                <a:lnTo>
                  <a:pt x="0" y="4028001"/>
                </a:lnTo>
                <a:lnTo>
                  <a:pt x="0" y="0"/>
                </a:lnTo>
                <a:close/>
              </a:path>
            </a:pathLst>
          </a:custGeom>
          <a:blipFill rotWithShape="1">
            <a:blip r:embed="rId4">
              <a:alphaModFix/>
            </a:blip>
            <a:stretch>
              <a:fillRect b="0" l="-30" r="-29" t="0"/>
            </a:stretch>
          </a:blipFill>
          <a:ln>
            <a:noFill/>
          </a:ln>
        </p:spPr>
      </p:sp>
      <p:sp>
        <p:nvSpPr>
          <p:cNvPr id="238" name="Google Shape;238;p32"/>
          <p:cNvSpPr/>
          <p:nvPr/>
        </p:nvSpPr>
        <p:spPr>
          <a:xfrm>
            <a:off x="3026879" y="2812076"/>
            <a:ext cx="5602771" cy="1956863"/>
          </a:xfrm>
          <a:custGeom>
            <a:rect b="b" l="l" r="r" t="t"/>
            <a:pathLst>
              <a:path extrusionOk="0" h="3913726" w="11205542">
                <a:moveTo>
                  <a:pt x="0" y="0"/>
                </a:moveTo>
                <a:lnTo>
                  <a:pt x="11205542" y="0"/>
                </a:lnTo>
                <a:lnTo>
                  <a:pt x="11205542" y="3913727"/>
                </a:lnTo>
                <a:lnTo>
                  <a:pt x="0" y="3913727"/>
                </a:lnTo>
                <a:lnTo>
                  <a:pt x="0" y="0"/>
                </a:lnTo>
                <a:close/>
              </a:path>
            </a:pathLst>
          </a:custGeom>
          <a:blipFill rotWithShape="1">
            <a:blip r:embed="rId5">
              <a:alphaModFix/>
            </a:blip>
            <a:stretch>
              <a:fillRect b="-29" l="0" r="0" t="-30"/>
            </a:stretch>
          </a:blipFill>
          <a:ln>
            <a:noFill/>
          </a:ln>
        </p:spPr>
      </p:sp>
      <p:sp>
        <p:nvSpPr>
          <p:cNvPr id="239" name="Google Shape;239;p32"/>
          <p:cNvSpPr txBox="1"/>
          <p:nvPr/>
        </p:nvSpPr>
        <p:spPr>
          <a:xfrm>
            <a:off x="514350" y="317182"/>
            <a:ext cx="3558557"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Visualisation des données</a:t>
            </a:r>
            <a:endParaRPr sz="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p:nvPr/>
        </p:nvSpPr>
        <p:spPr>
          <a:xfrm rot="-1898322">
            <a:off x="8200083" y="3388688"/>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49" name="Google Shape;249;p33"/>
          <p:cNvSpPr/>
          <p:nvPr/>
        </p:nvSpPr>
        <p:spPr>
          <a:xfrm rot="-1898322">
            <a:off x="-3481293" y="-2688205"/>
            <a:ext cx="4350490" cy="4361394"/>
          </a:xfrm>
          <a:custGeom>
            <a:rect b="b" l="l" r="r" t="t"/>
            <a:pathLst>
              <a:path extrusionOk="0" h="8722787" w="8700980">
                <a:moveTo>
                  <a:pt x="0" y="0"/>
                </a:moveTo>
                <a:lnTo>
                  <a:pt x="8700980" y="0"/>
                </a:lnTo>
                <a:lnTo>
                  <a:pt x="8700980" y="8722787"/>
                </a:lnTo>
                <a:lnTo>
                  <a:pt x="0" y="8722787"/>
                </a:lnTo>
                <a:lnTo>
                  <a:pt x="0" y="0"/>
                </a:lnTo>
                <a:close/>
              </a:path>
            </a:pathLst>
          </a:custGeom>
          <a:blipFill rotWithShape="1">
            <a:blip r:embed="rId3">
              <a:alphaModFix/>
            </a:blip>
            <a:stretch>
              <a:fillRect b="0" l="0" r="0" t="0"/>
            </a:stretch>
          </a:blipFill>
          <a:ln>
            <a:noFill/>
          </a:ln>
        </p:spPr>
      </p:sp>
      <p:sp>
        <p:nvSpPr>
          <p:cNvPr id="250" name="Google Shape;250;p33"/>
          <p:cNvSpPr/>
          <p:nvPr/>
        </p:nvSpPr>
        <p:spPr>
          <a:xfrm>
            <a:off x="1590412" y="960675"/>
            <a:ext cx="5388476" cy="825382"/>
          </a:xfrm>
          <a:custGeom>
            <a:rect b="b" l="l" r="r" t="t"/>
            <a:pathLst>
              <a:path extrusionOk="0" h="1587273" w="10412514">
                <a:moveTo>
                  <a:pt x="0" y="0"/>
                </a:moveTo>
                <a:lnTo>
                  <a:pt x="10412514" y="0"/>
                </a:lnTo>
                <a:lnTo>
                  <a:pt x="10412514" y="1587273"/>
                </a:lnTo>
                <a:lnTo>
                  <a:pt x="0" y="1587273"/>
                </a:lnTo>
                <a:lnTo>
                  <a:pt x="0" y="0"/>
                </a:lnTo>
                <a:close/>
              </a:path>
            </a:pathLst>
          </a:custGeom>
          <a:blipFill rotWithShape="1">
            <a:blip r:embed="rId4">
              <a:alphaModFix/>
            </a:blip>
            <a:stretch>
              <a:fillRect b="0" l="0" r="0" t="0"/>
            </a:stretch>
          </a:blipFill>
          <a:ln>
            <a:noFill/>
          </a:ln>
        </p:spPr>
      </p:sp>
      <p:sp>
        <p:nvSpPr>
          <p:cNvPr id="251" name="Google Shape;251;p33"/>
          <p:cNvSpPr txBox="1"/>
          <p:nvPr/>
        </p:nvSpPr>
        <p:spPr>
          <a:xfrm>
            <a:off x="514350" y="317182"/>
            <a:ext cx="3558557" cy="356236"/>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0" i="0" lang="fr" sz="2100" u="none" cap="none" strike="noStrike">
                <a:solidFill>
                  <a:srgbClr val="000000"/>
                </a:solidFill>
                <a:latin typeface="Arial"/>
                <a:ea typeface="Arial"/>
                <a:cs typeface="Arial"/>
                <a:sym typeface="Arial"/>
              </a:rPr>
              <a:t>Prétraitement des Textes</a:t>
            </a:r>
            <a:endParaRPr sz="700"/>
          </a:p>
        </p:txBody>
      </p:sp>
      <p:pic>
        <p:nvPicPr>
          <p:cNvPr id="252" name="Google Shape;252;p33"/>
          <p:cNvPicPr preferRelativeResize="0"/>
          <p:nvPr/>
        </p:nvPicPr>
        <p:blipFill>
          <a:blip r:embed="rId5">
            <a:alphaModFix/>
          </a:blip>
          <a:stretch>
            <a:fillRect/>
          </a:stretch>
        </p:blipFill>
        <p:spPr>
          <a:xfrm>
            <a:off x="1288798" y="2073298"/>
            <a:ext cx="5991699" cy="1302904"/>
          </a:xfrm>
          <a:prstGeom prst="rect">
            <a:avLst/>
          </a:prstGeom>
          <a:noFill/>
          <a:ln>
            <a:noFill/>
          </a:ln>
        </p:spPr>
      </p:pic>
      <p:pic>
        <p:nvPicPr>
          <p:cNvPr id="253" name="Google Shape;253;p33"/>
          <p:cNvPicPr preferRelativeResize="0"/>
          <p:nvPr/>
        </p:nvPicPr>
        <p:blipFill>
          <a:blip r:embed="rId6">
            <a:alphaModFix/>
          </a:blip>
          <a:stretch>
            <a:fillRect/>
          </a:stretch>
        </p:blipFill>
        <p:spPr>
          <a:xfrm>
            <a:off x="1168875" y="3663450"/>
            <a:ext cx="6231551" cy="11095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