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f60d050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f60d050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f60d050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f60d050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4f60d050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4f60d050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4f60d050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4f60d050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f60d050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f60d050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f60d050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f60d050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f60d050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f60d050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f60d050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f60d050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f60d050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f60d050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f60d050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4f60d050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f60d050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f60d050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f60d050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4f60d050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daic.org/" TargetMode="External"/><Relationship Id="rId4" Type="http://schemas.openxmlformats.org/officeDocument/2006/relationships/hyperlink" Target="https://en.cppreference.com/w/" TargetMode="External"/><Relationship Id="rId5" Type="http://schemas.openxmlformats.org/officeDocument/2006/relationships/hyperlink" Target="https://example.com/ada-vs-cpp-analysis" TargetMode="External"/><Relationship Id="rId6" Type="http://schemas.openxmlformats.org/officeDocument/2006/relationships/hyperlink" Target="https://www.learncpp.com/cpp-tutorial/resource-acquisition-is-initialization-rai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1" lang="hr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Usporedba programskih jezika Ada i C++</a:t>
            </a:r>
            <a:endParaRPr b="1" i="1"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Marija Jukić                                </a:t>
            </a:r>
            <a:r>
              <a:rPr lang="hr" sz="1800">
                <a:solidFill>
                  <a:srgbClr val="E8E8E8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Sveučilišni odjel za stručne studije</a:t>
            </a:r>
            <a:endParaRPr sz="1800">
              <a:solidFill>
                <a:srgbClr val="E8E8E8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rgbClr val="E8E8E8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800"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PRIMJERI KODA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r" sz="1300">
                <a:solidFill>
                  <a:schemeClr val="dk1"/>
                </a:solidFill>
              </a:rPr>
              <a:t>Ada:                                                                                          C++: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2244525"/>
            <a:ext cx="4029365" cy="20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701" y="2244525"/>
            <a:ext cx="3744100" cy="20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PRIMJERI KODA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r" sz="1300">
                <a:solidFill>
                  <a:schemeClr val="dk1"/>
                </a:solidFill>
              </a:rPr>
              <a:t>Ada (konkurentnost):                                                                 C++ (pametan pokazivač):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50" y="1969225"/>
            <a:ext cx="3883551" cy="21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50" y="1906975"/>
            <a:ext cx="3799875" cy="2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ZAKLJUČAK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Sigurnost i pouzdanost na prvom mjestu.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Manje fleksibilna, ali idealna za kritične aplikacije.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Moćan i fleksibilan, ali zahtijeva disciplinu.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Pogodan za širok spektar aplikacija.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IZVORI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hr" sz="1300" u="sng">
                <a:solidFill>
                  <a:schemeClr val="hlink"/>
                </a:solidFill>
                <a:hlinkClick r:id="rId3"/>
              </a:rPr>
              <a:t>Ada Programming Language - Official Documentation</a:t>
            </a:r>
            <a:endParaRPr sz="1300"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hr" sz="1300" u="sng">
                <a:solidFill>
                  <a:schemeClr val="hlink"/>
                </a:solidFill>
                <a:hlinkClick r:id="rId4"/>
              </a:rPr>
              <a:t>C++ Reference</a:t>
            </a:r>
            <a:endParaRPr sz="1300"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hr" sz="1300" u="sng">
                <a:solidFill>
                  <a:schemeClr val="hlink"/>
                </a:solidFill>
                <a:hlinkClick r:id="rId5"/>
              </a:rPr>
              <a:t>Comparative Analysis of Ada and C++</a:t>
            </a:r>
            <a:endParaRPr sz="1300"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hr" sz="1300" u="sng">
                <a:solidFill>
                  <a:schemeClr val="hlink"/>
                </a:solidFill>
                <a:hlinkClick r:id="rId6"/>
              </a:rPr>
              <a:t>RAII in C++</a:t>
            </a:r>
            <a:endParaRPr sz="1300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UVOD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Razvijen 1980-ih za potrebe obrambene industrije.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Fokus na sigurnost, pouzdanost i održavanje.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Idealna za ugrađene sustave i misije gdje je sigurnost ključna.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General-purpose jezik razvijen 1980-ih.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Fokus na performanse, fleksibilnost i upravljanje hardverom.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Pogodan za široki spektar aplikacija.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SVOJSTVA JEZIKA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Snažna tipizacija.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Ugrađena podrška za konkurentnost (tasks i protected objects).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Detaljna provjera prilikom prevođenja.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Podrška za objektno-orijentirano, proceduralno i generičko programiranje.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Fleksibilan, ali potencijalno opasan (pointeri, manualno upravljanje memorijom).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Ogromna standardna biblioteka (STL).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UPRAVLJANJE MEMORIJOM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Automatsko upravljanje memorijom u većini slučajeva.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Bez direktnog pristupa pointerima (ograničeno za sigurnost).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Izbjegava curenje memorije zahvaljujući strogoj provjeri životnog ciklusa objekata.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Ručno upravljanje pomoću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hr" sz="1300">
                <a:solidFill>
                  <a:schemeClr val="dk1"/>
                </a:solidFill>
              </a:rPr>
              <a:t> i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hr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Konstruktori i destruktori automatski upravljaju inicijalizacijom i čišćenjem resursa.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Pametni pokazivači (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std::unique_ptr</a:t>
            </a:r>
            <a:r>
              <a:rPr lang="hr" sz="1300">
                <a:solidFill>
                  <a:schemeClr val="dk1"/>
                </a:solidFill>
              </a:rPr>
              <a:t>,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std::shared_ptr</a:t>
            </a:r>
            <a:r>
              <a:rPr lang="hr" sz="1300">
                <a:solidFill>
                  <a:schemeClr val="dk1"/>
                </a:solidFill>
              </a:rPr>
              <a:t>) za sigurno upravljanje resursima.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RAII (Resource Acquisition Is Initialization) omogućuje sigurno oslobađanje memorije.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Ne podržava ugrađeni garbage collection, ali je moguće koristiti vanjske biblioteke.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NASLJEĐIVANJE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Podrška za nasljeđivanje kroz pakete i tipove.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Višestruko nasljeđivanje nije izravno podržano (rješava se kompozicijom).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Overriding (prepisivanje metoda) mora biti eksplicitno označeno pomoću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overriding</a:t>
            </a:r>
            <a:r>
              <a:rPr lang="hr" sz="1300">
                <a:solidFill>
                  <a:schemeClr val="dk1"/>
                </a:solidFill>
              </a:rPr>
              <a:t> ključne riječi.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Shadowing (skrivanje članova) je strogo kontrolirano da bi se izbjegle greške.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Višestruko nasljeđivanje podržano (ali kompleksno i sklono greškama).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Overriding se postiže virtualnim funkcijama.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Shadowing je dopušten, ali može dovesti do nejasnoća u kodu.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hr" sz="1300">
                <a:solidFill>
                  <a:schemeClr val="dk1"/>
                </a:solidFill>
              </a:rPr>
              <a:t>Podrška za apstraktne klase i interface omogućuje fleksibilnu hijerarhiju klasa.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POLIMORFIZAM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Podrška za dinamičko povezivanje (dispatching).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Tipovi i metode moraju biti eksplicitno deklarirani za polimorfizam.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Virtualne funkcije omogućuju dinamičko povezivanje.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Šablone (templates) za statički polimorfizam.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Podrška za covariance i contravariance u povratnim vrijednostima.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IZNIMKE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Snažna podrška za rukovanje iznimkama.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Prisiljava programere na eksplicitno rukovanje iznimkama.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hr" sz="1300">
                <a:solidFill>
                  <a:schemeClr val="dk1"/>
                </a:solidFill>
              </a:rPr>
              <a:t>,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hr" sz="1300">
                <a:solidFill>
                  <a:schemeClr val="dk1"/>
                </a:solidFill>
              </a:rPr>
              <a:t>, i </a:t>
            </a:r>
            <a:r>
              <a:rPr lang="h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hr" sz="1300">
                <a:solidFill>
                  <a:schemeClr val="dk1"/>
                </a:solidFill>
              </a:rPr>
              <a:t> mehanizam.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RAII olakšava sigurno upravljanje resursima tijekom iznimki.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RAII (Resource Acquisition Is Initialization)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Uglavnom nema direktnog RAII koncepta zbog automatskog upravljanja resursima.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Postoji stroga kontrola nad životnim ciklusom objekata.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RAII temeljni princip za sigurno upravljanje resursima.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Pametni pokazivači i klase omogućuju automatsko oslobađanje resursa.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PRIMJENA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Ada: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Zrakoplovstvo, obrambeni sustavi, medicinski uređaji.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Kritične aplikacije koje zahtijevaju sigurnost i pouzdanost.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hr" sz="1300">
                <a:solidFill>
                  <a:schemeClr val="dk1"/>
                </a:solidFill>
              </a:rPr>
              <a:t>C++: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Videoigre, aplikacije visokih performansi, financijski sustavi.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hr" sz="1300">
                <a:solidFill>
                  <a:schemeClr val="dk1"/>
                </a:solidFill>
              </a:rPr>
              <a:t>Sustavi koji zahtijevaju bliski pristup hardveru.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