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</a:pPr>
            <a:r>
              <a:rPr lang="en-US" sz="800">
                <a:latin typeface="Questrial"/>
                <a:ea typeface="Questrial"/>
                <a:cs typeface="Questrial"/>
                <a:sym typeface="Questrial"/>
              </a:rPr>
              <a:t>Twitter is a valuable resource for marketing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  <a:p>
            <a:pPr indent="-889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</a:pPr>
            <a:r>
              <a:rPr lang="en-US" sz="800">
                <a:latin typeface="Questrial"/>
                <a:ea typeface="Questrial"/>
                <a:cs typeface="Questrial"/>
                <a:sym typeface="Questrial"/>
              </a:rPr>
              <a:t>Which influencer(s) (via twitter) would be most effective as a spokesperson for various marketing causes or products?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  <a:p>
            <a:pPr indent="-889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</a:pPr>
            <a:r>
              <a:rPr lang="en-US" sz="800">
                <a:latin typeface="Questrial"/>
                <a:ea typeface="Questrial"/>
                <a:cs typeface="Questrial"/>
                <a:sym typeface="Questrial"/>
              </a:rPr>
              <a:t>Analyze potential influencers for different marketing objectives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  <a:p>
            <a:pPr indent="-120650" lvl="1" marL="6858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</a:pPr>
            <a:r>
              <a:rPr lang="en-US" sz="800">
                <a:latin typeface="Questrial"/>
                <a:ea typeface="Questrial"/>
                <a:cs typeface="Questrial"/>
                <a:sym typeface="Questrial"/>
              </a:rPr>
              <a:t>Compare tweet velocity with no. of followers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  <a:p>
            <a:pPr indent="-120650" lvl="1" marL="6858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</a:pPr>
            <a:r>
              <a:rPr lang="en-US" sz="800">
                <a:latin typeface="Questrial"/>
                <a:ea typeface="Questrial"/>
                <a:cs typeface="Questrial"/>
                <a:sym typeface="Questrial"/>
              </a:rPr>
              <a:t>Using specific filters, who tweets about relevant topics</a:t>
            </a:r>
            <a:endParaRPr sz="800"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of bot - can be customized to the needs of the client </a:t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of bot - can be customized to the needs of the client </a:t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of bot - can be customized to the needs of the client </a:t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Dash1Th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20288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rgbClr val="A61C00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r>
              <a:rPr lang="en-US">
                <a:solidFill>
                  <a:srgbClr val="A61C00"/>
                </a:solidFill>
              </a:rPr>
              <a:t>ataDash Marketing</a:t>
            </a:r>
            <a:endParaRPr b="0" i="0" sz="4800" u="none" cap="none" strike="noStrike">
              <a:solidFill>
                <a:srgbClr val="A61C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5" y="3602041"/>
            <a:ext cx="8791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rPr b="1" i="1" lang="en-US" sz="1700">
                <a:solidFill>
                  <a:srgbClr val="0000FF"/>
                </a:solidFill>
              </a:rPr>
              <a:t>Data driven and </a:t>
            </a:r>
            <a:r>
              <a:rPr b="1" i="1" lang="en-US" sz="1700">
                <a:solidFill>
                  <a:srgbClr val="0000FF"/>
                </a:solidFill>
              </a:rPr>
              <a:t>meaningful</a:t>
            </a:r>
            <a:r>
              <a:rPr b="1" i="1" lang="en-US" sz="1700">
                <a:solidFill>
                  <a:srgbClr val="0000FF"/>
                </a:solidFill>
              </a:rPr>
              <a:t> recommendations - Twitter </a:t>
            </a:r>
            <a:endParaRPr b="1" i="1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2181225" y="4445006"/>
            <a:ext cx="87915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rPr b="1" i="1" lang="en-US" sz="1700">
                <a:solidFill>
                  <a:srgbClr val="0000FF"/>
                </a:solidFill>
              </a:rPr>
              <a:t>INNA BALOYAN</a:t>
            </a:r>
            <a:endParaRPr b="1" i="1" sz="1700">
              <a:solidFill>
                <a:srgbClr val="0000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rPr b="1" i="1" lang="en-US" sz="1700">
                <a:solidFill>
                  <a:srgbClr val="0000FF"/>
                </a:solidFill>
              </a:rPr>
              <a:t>CHRISTINE CHYNOWETH</a:t>
            </a:r>
            <a:endParaRPr b="1" i="1" sz="1700">
              <a:solidFill>
                <a:srgbClr val="0000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rPr b="1" i="1" lang="en-US" sz="1700">
                <a:solidFill>
                  <a:srgbClr val="0000FF"/>
                </a:solidFill>
              </a:rPr>
              <a:t>RIICHA MOHAN</a:t>
            </a:r>
            <a:endParaRPr b="1" i="1" sz="1700">
              <a:solidFill>
                <a:srgbClr val="0000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rPr b="1" i="1" lang="en-US" sz="1700">
                <a:solidFill>
                  <a:srgbClr val="0000FF"/>
                </a:solidFill>
              </a:rPr>
              <a:t>SUPRIYA SATPATHY</a:t>
            </a:r>
            <a:endParaRPr b="1" i="1" sz="1700">
              <a:solidFill>
                <a:srgbClr val="0000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Font typeface="Arial"/>
              <a:buNone/>
            </a:pPr>
            <a:r>
              <a:t/>
            </a:r>
            <a:endParaRPr i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QUESTIONS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141400" y="1654700"/>
            <a:ext cx="99060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What are our Mission, Goals and Objectives.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Who has the most followers?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Who is the most positive influencer?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genres of influencers achieve the greatest influence?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types of trending hashtags are influential within these genres?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are the top ten influencers based on the last year?</a:t>
            </a:r>
            <a:endParaRPr>
              <a:solidFill>
                <a:srgbClr val="000000"/>
              </a:solidFill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DATA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Analyze the number of followers with number of tweets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Analyze the general sentiment of tweets over the last year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Which influencers are most ”influential”</a:t>
            </a:r>
            <a:endParaRPr>
              <a:solidFill>
                <a:srgbClr val="000000"/>
              </a:solidFill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Number of tweets</a:t>
            </a:r>
            <a:endParaRPr>
              <a:solidFill>
                <a:srgbClr val="000000"/>
              </a:solidFill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Number of followers</a:t>
            </a:r>
            <a:endParaRPr>
              <a:solidFill>
                <a:srgbClr val="000000"/>
              </a:solidFill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870233" y="1251883"/>
            <a:ext cx="5425837" cy="4009675"/>
            <a:chOff x="192712" y="673879"/>
            <a:chExt cx="5425837" cy="4009675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3">
              <a:alphaModFix/>
            </a:blip>
            <a:srcRect b="0" l="0" r="51864" t="0"/>
            <a:stretch/>
          </p:blipFill>
          <p:spPr>
            <a:xfrm>
              <a:off x="192712" y="673879"/>
              <a:ext cx="4572688" cy="40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43849" y="695754"/>
              <a:ext cx="774700" cy="398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11237"/>
          <a:stretch/>
        </p:blipFill>
        <p:spPr>
          <a:xfrm>
            <a:off x="6567950" y="1851825"/>
            <a:ext cx="4982375" cy="37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7391575" y="984125"/>
            <a:ext cx="3107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Tweets by Genre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6514550" y="1067150"/>
            <a:ext cx="31500" cy="54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1215" r="0" t="11738"/>
          <a:stretch/>
        </p:blipFill>
        <p:spPr>
          <a:xfrm>
            <a:off x="6006025" y="2174575"/>
            <a:ext cx="5743725" cy="36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7543888" y="1212725"/>
            <a:ext cx="3107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Followers by Genre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10" name="Shape 310"/>
          <p:cNvCxnSpPr/>
          <p:nvPr/>
        </p:nvCxnSpPr>
        <p:spPr>
          <a:xfrm rot="10800000">
            <a:off x="5981150" y="1067150"/>
            <a:ext cx="31500" cy="54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Shape 311"/>
          <p:cNvGrpSpPr/>
          <p:nvPr/>
        </p:nvGrpSpPr>
        <p:grpSpPr>
          <a:xfrm>
            <a:off x="413946" y="1368064"/>
            <a:ext cx="5352192" cy="4413250"/>
            <a:chOff x="6107327" y="937483"/>
            <a:chExt cx="5352192" cy="4413250"/>
          </a:xfrm>
        </p:grpSpPr>
        <p:pic>
          <p:nvPicPr>
            <p:cNvPr id="312" name="Shape 312"/>
            <p:cNvPicPr preferRelativeResize="0"/>
            <p:nvPr/>
          </p:nvPicPr>
          <p:blipFill rotWithShape="1">
            <a:blip r:embed="rId4">
              <a:alphaModFix/>
            </a:blip>
            <a:srcRect b="-140" l="0" r="53797" t="0"/>
            <a:stretch/>
          </p:blipFill>
          <p:spPr>
            <a:xfrm>
              <a:off x="6107327" y="937483"/>
              <a:ext cx="4259993" cy="441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67319" y="956533"/>
              <a:ext cx="1092200" cy="439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335950"/>
            <a:ext cx="6286325" cy="349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325" y="3062825"/>
            <a:ext cx="6286326" cy="32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522300" y="533575"/>
            <a:ext cx="51474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Sentiment Analysis - Influencers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6898"/>
          <a:stretch/>
        </p:blipFill>
        <p:spPr>
          <a:xfrm>
            <a:off x="2422538" y="944800"/>
            <a:ext cx="6987675" cy="5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025" y="942825"/>
            <a:ext cx="7642650" cy="59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851850" y="408025"/>
            <a:ext cx="4268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Tweet Category vs Number of Tweets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Sports celebrities is the most influential genre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Katy Perry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is the biggest general influencer based on followers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Noah Smith is the biggest general influencer based on tweets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Which genre we want to target - how, why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41425" y="618523"/>
            <a:ext cx="9906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>
                <a:solidFill>
                  <a:srgbClr val="000000"/>
                </a:solidFill>
              </a:rPr>
              <a:t>TweetBot - TheDataDash1 /</a:t>
            </a:r>
            <a:r>
              <a:rPr lang="en-US">
                <a:solidFill>
                  <a:srgbClr val="000000"/>
                </a:solidFill>
                <a:uFill>
                  <a:noFill/>
                </a:uFill>
                <a:hlinkClick r:id="rId3"/>
              </a:rPr>
              <a:t>@Dash1The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41400" y="1654723"/>
            <a:ext cx="9906000" cy="4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Procfile defines the Worker as worker: python InfluencersBot.py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File that contains the environment details: tweepy==3.5.0 &amp; pandas - </a:t>
            </a:r>
            <a:r>
              <a:rPr lang="en-US">
                <a:solidFill>
                  <a:schemeClr val="dk1"/>
                </a:solidFill>
              </a:rPr>
              <a:t>Requirements.text 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Config file: ConfigTweetBot.py contains API Credentials &amp; Tokens.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InfluencersBot.py contains code in python.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Web Hosting done on Heroku.com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Infinite loop programmed to retweet @ specific time &amp; on demand</a:t>
            </a:r>
            <a:endParaRPr>
              <a:solidFill>
                <a:srgbClr val="000000"/>
              </a:solidFill>
            </a:endParaRP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Retweets the #tags of influencer’s organisation mission &amp; goals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" y="533950"/>
            <a:ext cx="11305399" cy="58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</a:rPr>
              <a:t>OBJECTIVE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70337" y="209711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Analyze digital footprint of Influencers across 7 genres via Twitter metrics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Derive insights </a:t>
            </a:r>
            <a:r>
              <a:rPr lang="en-US">
                <a:solidFill>
                  <a:schemeClr val="dk1"/>
                </a:solidFill>
              </a:rPr>
              <a:t>on </a:t>
            </a:r>
            <a:r>
              <a:rPr lang="en-US">
                <a:solidFill>
                  <a:srgbClr val="000000"/>
                </a:solidFill>
              </a:rPr>
              <a:t>Influencers’ actions or reactions to trending topics (Social vs Entertainment for today’s presentation)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Demonstrate the company’s bot at work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143000" y="401598"/>
            <a:ext cx="9906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400">
                <a:solidFill>
                  <a:srgbClr val="000000"/>
                </a:solidFill>
              </a:rPr>
              <a:t>TweetBot @ Work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956100" y="1237550"/>
            <a:ext cx="102798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If any of these users….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•"/>
            </a:pPr>
            <a:r>
              <a:rPr lang="en-US">
                <a:solidFill>
                  <a:schemeClr val="dk1"/>
                </a:solidFill>
              </a:rPr>
              <a:t>@Riicha_r, @MonikerAsh, @ruchichandra26, @one171717, @IBaloyan, @KarnaniDeepa, @JAVillalbaUs, @JillStratton78, @JonathanGroth1, @data_stew, @Mike3dup, @TheRealAndrew19, @fervis_lauan, @TuerosVeronika, @pvenk14, @JingXu35625367, @MegNew2, @Pragati43524667, @WaqasIs69506672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•"/>
            </a:pPr>
            <a:r>
              <a:rPr b="1" lang="en-US" sz="2000">
                <a:solidFill>
                  <a:schemeClr val="dk1"/>
                </a:solidFill>
              </a:rPr>
              <a:t>Tweet with these hashtags...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•"/>
            </a:pPr>
            <a:r>
              <a:rPr lang="en-US">
                <a:solidFill>
                  <a:schemeClr val="dk1"/>
                </a:solidFill>
              </a:rPr>
              <a:t>#HarvardHealth, #WeightLoss, #Drug, #Medicine, #inflammation, #hcsm, #digitalhealth, #hcsmeu, #doctorsday, #NNM, #skincare, #pharmacy, #PlasticSurgery, #pharma, #ONC, #massagetherapy, #SelfCare, #KeepTalkingMH, #publichealth, #medicine, #SupportRadiopaedia, #AllTeachAllLearn, #patientcentric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•"/>
            </a:pPr>
            <a:r>
              <a:rPr b="1" lang="en-US" sz="2000" u="sng">
                <a:solidFill>
                  <a:schemeClr val="dk1"/>
                </a:solidFill>
              </a:rPr>
              <a:t>TheDataDash1 will retweet it!!!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ROADMAP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025" lvl="0" marL="228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Questrial"/>
              <a:buChar char="•"/>
            </a:pPr>
            <a:r>
              <a:rPr lang="en-US">
                <a:solidFill>
                  <a:srgbClr val="000000"/>
                </a:solidFill>
              </a:rPr>
              <a:t>Expansion to companies/brands/causes</a:t>
            </a:r>
            <a:endParaRPr>
              <a:solidFill>
                <a:srgbClr val="000000"/>
              </a:solidFill>
            </a:endParaRPr>
          </a:p>
          <a:p>
            <a:pPr indent="-200025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Questrial"/>
              <a:buChar char="•"/>
            </a:pPr>
            <a:r>
              <a:rPr lang="en-US">
                <a:solidFill>
                  <a:srgbClr val="000000"/>
                </a:solidFill>
              </a:rPr>
              <a:t>Automate the data mining process</a:t>
            </a:r>
            <a:endParaRPr>
              <a:solidFill>
                <a:srgbClr val="000000"/>
              </a:solidFill>
            </a:endParaRPr>
          </a:p>
          <a:p>
            <a:pPr indent="-200025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Questrial"/>
              <a:buChar char="•"/>
            </a:pPr>
            <a:r>
              <a:rPr lang="en-US">
                <a:solidFill>
                  <a:srgbClr val="000000"/>
                </a:solidFill>
              </a:rPr>
              <a:t>Expansion to other social media outlets</a:t>
            </a:r>
            <a:endParaRPr>
              <a:solidFill>
                <a:srgbClr val="000000"/>
              </a:solidFill>
            </a:endParaRPr>
          </a:p>
          <a:p>
            <a:pPr indent="-200025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Questrial"/>
              <a:buChar char="•"/>
            </a:pPr>
            <a:r>
              <a:rPr lang="en-US">
                <a:solidFill>
                  <a:srgbClr val="000000"/>
                </a:solidFill>
              </a:rPr>
              <a:t>International analysis of influencers</a:t>
            </a:r>
            <a:endParaRPr>
              <a:solidFill>
                <a:srgbClr val="000000"/>
              </a:solidFill>
            </a:endParaRPr>
          </a:p>
          <a:p>
            <a:pPr indent="-200025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Questrial"/>
              <a:buChar char="•"/>
            </a:pPr>
            <a:r>
              <a:rPr lang="en-US">
                <a:solidFill>
                  <a:srgbClr val="000000"/>
                </a:solidFill>
              </a:rPr>
              <a:t>Expand bot capabilities for marketing </a:t>
            </a:r>
            <a:r>
              <a:rPr lang="en-US">
                <a:solidFill>
                  <a:srgbClr val="000000"/>
                </a:solidFill>
              </a:rPr>
              <a:t>purposes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00" y="0"/>
            <a:ext cx="10232424" cy="36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00" y="2952500"/>
            <a:ext cx="9811026" cy="35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43000" y="1251448"/>
            <a:ext cx="9906000" cy="38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Thank You!!!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Any Questions??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492" y="247136"/>
            <a:ext cx="6309198" cy="62695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9196325" y="1428100"/>
            <a:ext cx="2244000" cy="1161300"/>
          </a:xfrm>
          <a:prstGeom prst="wedgeEllipseCallout">
            <a:avLst>
              <a:gd fmla="val -85836" name="adj1"/>
              <a:gd fmla="val 1324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Most retweeted!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80675" y="2214675"/>
            <a:ext cx="103119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</a:rPr>
              <a:t>Used Influencers Dataset, manually compiled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100">
                <a:solidFill>
                  <a:srgbClr val="000000"/>
                </a:solidFill>
              </a:rPr>
              <a:t>by 7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genr</a:t>
            </a:r>
            <a:r>
              <a:rPr lang="en-US" sz="2100">
                <a:solidFill>
                  <a:srgbClr val="000000"/>
                </a:solidFill>
              </a:rPr>
              <a:t>es</a:t>
            </a:r>
            <a:endParaRPr sz="2100">
              <a:solidFill>
                <a:srgbClr val="000000"/>
              </a:solidFill>
            </a:endParaRPr>
          </a:p>
          <a:p>
            <a:pPr indent="-18415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actors, comedians, economists, musicians, sports celebrities, social workers, and politicians </a:t>
            </a:r>
            <a:endParaRPr sz="1800">
              <a:solidFill>
                <a:srgbClr val="000000"/>
              </a:solidFill>
            </a:endParaRPr>
          </a:p>
          <a:p>
            <a:pPr indent="-1714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</a:rPr>
              <a:t>Chosen through Google and Twitter, based on their popularity,  notoriety and our knowledge. Hand picked under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400 </a:t>
            </a:r>
            <a:r>
              <a:rPr lang="en-US" sz="2100">
                <a:solidFill>
                  <a:srgbClr val="000000"/>
                </a:solidFill>
              </a:rPr>
              <a:t>potential influencers</a:t>
            </a: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in </a:t>
            </a:r>
            <a:r>
              <a:rPr lang="en-US" sz="2100">
                <a:solidFill>
                  <a:srgbClr val="000000"/>
                </a:solidFill>
              </a:rPr>
              <a:t>XLS</a:t>
            </a: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file</a:t>
            </a:r>
            <a:endParaRPr sz="2100">
              <a:solidFill>
                <a:srgbClr val="000000"/>
              </a:solidFill>
            </a:endParaRPr>
          </a:p>
          <a:p>
            <a:pPr indent="-1714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Considered various datasets from kaggle.com</a:t>
            </a:r>
            <a:r>
              <a:rPr lang="en-US" sz="2100">
                <a:solidFill>
                  <a:srgbClr val="000000"/>
                </a:solidFill>
              </a:rPr>
              <a:t>, data.world, data.gov, but preferred to create the simple and universal data layout</a:t>
            </a:r>
            <a:endParaRPr sz="2100">
              <a:solidFill>
                <a:srgbClr val="000000"/>
              </a:solidFill>
            </a:endParaRPr>
          </a:p>
          <a:p>
            <a:pPr indent="-18415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allows DataDash clients the flexibility of choosing  the influencers list themselves  or/and pick any other genre/category for their potential influencer list   </a:t>
            </a:r>
            <a:endParaRPr sz="1800">
              <a:solidFill>
                <a:srgbClr val="000000"/>
              </a:solidFill>
            </a:endParaRPr>
          </a:p>
          <a:p>
            <a:pPr indent="-18415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depends on clients’ marketing preferences </a:t>
            </a:r>
            <a:endParaRPr sz="1800">
              <a:solidFill>
                <a:srgbClr val="000000"/>
              </a:solidFill>
            </a:endParaRPr>
          </a:p>
          <a:p>
            <a:pPr indent="-18415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getting the best candidates for charity </a:t>
            </a:r>
            <a:r>
              <a:rPr lang="en-US" sz="1800">
                <a:solidFill>
                  <a:srgbClr val="000000"/>
                </a:solidFill>
              </a:rPr>
              <a:t>fundraising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62531" t="0"/>
          <a:stretch/>
        </p:blipFill>
        <p:spPr>
          <a:xfrm>
            <a:off x="2180500" y="250263"/>
            <a:ext cx="7831001" cy="6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</a:rPr>
              <a:t>DATA CLEANING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141400" y="2249472"/>
            <a:ext cx="10068000" cy="4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Consolidated all genre</a:t>
            </a:r>
            <a:r>
              <a:rPr lang="en-US" sz="2000">
                <a:solidFill>
                  <a:srgbClr val="000000"/>
                </a:solidFill>
              </a:rPr>
              <a:t>s potential Influencers records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into one CSV file,</a:t>
            </a:r>
            <a:r>
              <a:rPr lang="en-US" sz="2000">
                <a:solidFill>
                  <a:srgbClr val="000000"/>
                </a:solidFill>
              </a:rPr>
              <a:t> and load it into Jupyter Notebook initial DataFrame  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Used </a:t>
            </a:r>
            <a:r>
              <a:rPr lang="en-US" sz="2000">
                <a:solidFill>
                  <a:srgbClr val="000000"/>
                </a:solidFill>
              </a:rPr>
              <a:t>try-exception logic when making Tweepy API calls to get exceptions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Corrected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spelli</a:t>
            </a:r>
            <a:r>
              <a:rPr lang="en-US" sz="2000">
                <a:solidFill>
                  <a:srgbClr val="000000"/>
                </a:solidFill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g, spac</a:t>
            </a:r>
            <a:r>
              <a:rPr lang="en-US" sz="2000">
                <a:solidFill>
                  <a:srgbClr val="000000"/>
                </a:solidFill>
              </a:rPr>
              <a:t>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2000">
                <a:solidFill>
                  <a:srgbClr val="000000"/>
                </a:solidFill>
              </a:rPr>
              <a:t>incorrect data, etc.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Split cells into first name and last name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Chos</a:t>
            </a:r>
            <a:r>
              <a:rPr lang="en-US" sz="2000">
                <a:solidFill>
                  <a:srgbClr val="000000"/>
                </a:solidFill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filters </a:t>
            </a:r>
            <a:r>
              <a:rPr lang="en-US" sz="2000">
                <a:solidFill>
                  <a:srgbClr val="000000"/>
                </a:solidFill>
              </a:rPr>
              <a:t>such as,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language, for tw</a:t>
            </a:r>
            <a:r>
              <a:rPr lang="en-US" sz="2000">
                <a:solidFill>
                  <a:srgbClr val="000000"/>
                </a:solidFill>
              </a:rPr>
              <a:t>eet text analysis, but took into account all tweets and re-tweets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Later we could filter bots and other outliers</a:t>
            </a:r>
            <a:endParaRPr sz="2000">
              <a:solidFill>
                <a:srgbClr val="000000"/>
              </a:solidFill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Considered current 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</a:t>
            </a:r>
            <a:r>
              <a:rPr lang="en-US" sz="2000">
                <a:solidFill>
                  <a:srgbClr val="000000"/>
                </a:solidFill>
              </a:rPr>
              <a:t>nds and influencers’ tweets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title"/>
          </p:nvPr>
        </p:nvSpPr>
        <p:spPr>
          <a:xfrm>
            <a:off x="1141425" y="618523"/>
            <a:ext cx="9906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lang="en-US">
                <a:solidFill>
                  <a:srgbClr val="000000"/>
                </a:solidFill>
              </a:rPr>
              <a:t>TRENDS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280675" y="1723150"/>
            <a:ext cx="99984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51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Considered what types of trending hashtags are influential on Twitter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51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Used few trend analysis sites, which show latest trends by hour and Twitter itself 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45720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https://trends24.in/united-states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https://www.hashtags.org</a:t>
            </a:r>
            <a:endParaRPr sz="1600">
              <a:solidFill>
                <a:schemeClr val="dk1"/>
              </a:solidFill>
            </a:endParaRPr>
          </a:p>
          <a:p>
            <a:pPr indent="-1651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Manually assembled the trending hashtags by category types, “social” and “entertainment”, for this phase of the project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51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Later finding trends for any needed category could be automated within the code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651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Char char="•"/>
            </a:pPr>
            <a:r>
              <a:rPr lang="en-US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Based on current trends, hashtags that fall under the “social” category include #FamiliesBelongTogether, #MeToo, and #WeCare. For the hashtags that fall under the “entertainment” category, there is #SocialMediaDay, #WorldCup, and #FIFA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7" y="737133"/>
            <a:ext cx="10909682" cy="550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49" y="1870849"/>
            <a:ext cx="10210850" cy="23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