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7" r:id="rId1"/>
  </p:sldMasterIdLst>
  <p:notesMasterIdLst>
    <p:notesMasterId r:id="rId18"/>
  </p:notesMasterIdLst>
  <p:sldIdLst>
    <p:sldId id="280" r:id="rId2"/>
    <p:sldId id="258" r:id="rId3"/>
    <p:sldId id="260" r:id="rId4"/>
    <p:sldId id="286" r:id="rId5"/>
    <p:sldId id="288" r:id="rId6"/>
    <p:sldId id="289" r:id="rId7"/>
    <p:sldId id="290" r:id="rId8"/>
    <p:sldId id="291" r:id="rId9"/>
    <p:sldId id="282" r:id="rId10"/>
    <p:sldId id="287" r:id="rId11"/>
    <p:sldId id="283" r:id="rId12"/>
    <p:sldId id="284" r:id="rId13"/>
    <p:sldId id="275" r:id="rId14"/>
    <p:sldId id="276" r:id="rId15"/>
    <p:sldId id="279" r:id="rId16"/>
    <p:sldId id="281" r:id="rId17"/>
  </p:sldIdLst>
  <p:sldSz cx="14266863" cy="10699750"/>
  <p:notesSz cx="7556500" cy="10699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6" d="100"/>
          <a:sy n="56" d="100"/>
        </p:scale>
        <p:origin x="1349" y="43"/>
      </p:cViewPr>
      <p:guideLst>
        <p:guide orient="horz" pos="2880"/>
        <p:guide pos="40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8EC15-EC2E-4A38-9122-4C9A953DFA27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338263"/>
            <a:ext cx="48133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9850"/>
            <a:ext cx="6045200" cy="4213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6317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6317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9E0B8-0DAC-4CA0-BA66-E4FD789DE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9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17" y="9986433"/>
            <a:ext cx="14263148" cy="713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9882706"/>
            <a:ext cx="14263148" cy="99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018" y="1184106"/>
            <a:ext cx="11770162" cy="55638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482" spc="-7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260" y="6951594"/>
            <a:ext cx="11770162" cy="17832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744" cap="all" spc="312" baseline="0">
                <a:solidFill>
                  <a:schemeClr val="tx2"/>
                </a:solidFill>
                <a:latin typeface="+mj-lt"/>
              </a:defRPr>
            </a:lvl1pPr>
            <a:lvl2pPr marL="713323" indent="0" algn="ctr">
              <a:buNone/>
              <a:defRPr sz="3744"/>
            </a:lvl2pPr>
            <a:lvl3pPr marL="1426647" indent="0" algn="ctr">
              <a:buNone/>
              <a:defRPr sz="3744"/>
            </a:lvl3pPr>
            <a:lvl4pPr marL="2139970" indent="0" algn="ctr">
              <a:buNone/>
              <a:defRPr sz="3120"/>
            </a:lvl4pPr>
            <a:lvl5pPr marL="2853294" indent="0" algn="ctr">
              <a:buNone/>
              <a:defRPr sz="3120"/>
            </a:lvl5pPr>
            <a:lvl6pPr marL="3566617" indent="0" algn="ctr">
              <a:buNone/>
              <a:defRPr sz="3120"/>
            </a:lvl6pPr>
            <a:lvl7pPr marL="4279941" indent="0" algn="ctr">
              <a:buNone/>
              <a:defRPr sz="3120"/>
            </a:lvl7pPr>
            <a:lvl8pPr marL="4993264" indent="0" algn="ctr">
              <a:buNone/>
              <a:defRPr sz="3120"/>
            </a:lvl8pPr>
            <a:lvl9pPr marL="5706588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13181" y="6776508"/>
            <a:ext cx="115561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4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8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17" y="9986433"/>
            <a:ext cx="14263148" cy="713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9882706"/>
            <a:ext cx="14263148" cy="99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09725" y="647133"/>
            <a:ext cx="3076292" cy="8982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848" y="647132"/>
            <a:ext cx="9050541" cy="898264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5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2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17" y="9986433"/>
            <a:ext cx="14263148" cy="713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9882706"/>
            <a:ext cx="14263148" cy="99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18" y="1184106"/>
            <a:ext cx="11770162" cy="55638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48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018" y="6947704"/>
            <a:ext cx="11770162" cy="17832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744" cap="all" spc="312" baseline="0">
                <a:solidFill>
                  <a:schemeClr val="tx2"/>
                </a:solidFill>
                <a:latin typeface="+mj-lt"/>
              </a:defRPr>
            </a:lvl1pPr>
            <a:lvl2pPr marL="713323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2pPr>
            <a:lvl3pPr marL="1426647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3pPr>
            <a:lvl4pPr marL="213997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85329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566617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4279941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99326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5706588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13181" y="6776508"/>
            <a:ext cx="115561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8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84018" y="447156"/>
            <a:ext cx="11770162" cy="2263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4017" y="2879687"/>
            <a:ext cx="5778080" cy="6277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6100" y="2879691"/>
            <a:ext cx="5778080" cy="627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4018" y="447156"/>
            <a:ext cx="11770162" cy="2263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017" y="2880183"/>
            <a:ext cx="5778080" cy="11487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120" b="0" cap="all" baseline="0">
                <a:solidFill>
                  <a:schemeClr val="tx2"/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4017" y="4028919"/>
            <a:ext cx="5778080" cy="5127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76100" y="2880183"/>
            <a:ext cx="5778080" cy="11487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120" b="0" cap="all" baseline="0">
                <a:solidFill>
                  <a:schemeClr val="tx2"/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76100" y="4028919"/>
            <a:ext cx="5778080" cy="5127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17" y="9986433"/>
            <a:ext cx="14263148" cy="713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9882706"/>
            <a:ext cx="14263148" cy="99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740164" cy="10699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727619" y="0"/>
            <a:ext cx="74901" cy="10699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07" y="927310"/>
            <a:ext cx="3745052" cy="3566583"/>
          </a:xfrm>
        </p:spPr>
        <p:txBody>
          <a:bodyPr anchor="b">
            <a:normAutofit/>
          </a:bodyPr>
          <a:lstStyle>
            <a:lvl1pPr>
              <a:defRPr sz="561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812" y="1141307"/>
            <a:ext cx="7815871" cy="8203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007" y="4565227"/>
            <a:ext cx="3745052" cy="52720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340">
                <a:solidFill>
                  <a:srgbClr val="FFFFFF"/>
                </a:solidFill>
              </a:defRPr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4735" y="10078463"/>
            <a:ext cx="3064135" cy="56966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7577" y="10078463"/>
            <a:ext cx="5439242" cy="56966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7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727597"/>
            <a:ext cx="14263148" cy="2972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7668429"/>
            <a:ext cx="14263148" cy="99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18" y="7917815"/>
            <a:ext cx="11841496" cy="1283970"/>
          </a:xfrm>
        </p:spPr>
        <p:txBody>
          <a:bodyPr tIns="0" bIns="0" anchor="b">
            <a:noAutofit/>
          </a:bodyPr>
          <a:lstStyle>
            <a:lvl1pPr>
              <a:defRPr sz="5617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266846" cy="7668429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993">
                <a:solidFill>
                  <a:schemeClr val="bg1"/>
                </a:solidFill>
              </a:defRPr>
            </a:lvl1pPr>
            <a:lvl2pPr marL="713323" indent="0">
              <a:buNone/>
              <a:defRPr sz="4369"/>
            </a:lvl2pPr>
            <a:lvl3pPr marL="1426647" indent="0">
              <a:buNone/>
              <a:defRPr sz="3744"/>
            </a:lvl3pPr>
            <a:lvl4pPr marL="2139970" indent="0">
              <a:buNone/>
              <a:defRPr sz="3120"/>
            </a:lvl4pPr>
            <a:lvl5pPr marL="2853294" indent="0">
              <a:buNone/>
              <a:defRPr sz="3120"/>
            </a:lvl5pPr>
            <a:lvl6pPr marL="3566617" indent="0">
              <a:buNone/>
              <a:defRPr sz="3120"/>
            </a:lvl6pPr>
            <a:lvl7pPr marL="4279941" indent="0">
              <a:buNone/>
              <a:defRPr sz="3120"/>
            </a:lvl7pPr>
            <a:lvl8pPr marL="4993264" indent="0">
              <a:buNone/>
              <a:defRPr sz="3120"/>
            </a:lvl8pPr>
            <a:lvl9pPr marL="5706588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4016" y="9216051"/>
            <a:ext cx="11841496" cy="92731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36"/>
              </a:spcAft>
              <a:buNone/>
              <a:defRPr sz="2340">
                <a:solidFill>
                  <a:srgbClr val="FFFFFF"/>
                </a:solidFill>
              </a:defRPr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6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986433"/>
            <a:ext cx="14266865" cy="713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882705"/>
            <a:ext cx="14266865" cy="102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4018" y="447156"/>
            <a:ext cx="11770162" cy="2263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017" y="2879687"/>
            <a:ext cx="11770164" cy="62771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020" y="10078463"/>
            <a:ext cx="2893007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3510" y="10078463"/>
            <a:ext cx="5643560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4" cap="all" baseline="0">
                <a:solidFill>
                  <a:srgbClr val="FFFFFF"/>
                </a:solidFill>
              </a:defRPr>
            </a:lvl1pPr>
          </a:lstStyle>
          <a:p>
            <a:pPr marL="12700">
              <a:spcBef>
                <a:spcPts val="5"/>
              </a:spcBef>
            </a:pPr>
            <a:r>
              <a:rPr lang="en-IN" spc="15"/>
              <a:t>HOME AUTOMATION PROJECRT, </a:t>
            </a:r>
            <a:r>
              <a:rPr lang="en-IN" spc="5"/>
              <a:t>VIET,</a:t>
            </a:r>
            <a:r>
              <a:rPr lang="en-IN" spc="80"/>
              <a:t> </a:t>
            </a:r>
            <a:r>
              <a:rPr lang="en-IN" spc="30"/>
              <a:t>JODHPUR</a:t>
            </a:r>
            <a:endParaRPr lang="en-IN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5343" y="10078463"/>
            <a:ext cx="1535309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396650" y="2711360"/>
            <a:ext cx="1166316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9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1426647" rtl="0" eaLnBrk="1" latinLnBrk="0" hangingPunct="1">
        <a:lnSpc>
          <a:spcPct val="85000"/>
        </a:lnSpc>
        <a:spcBef>
          <a:spcPct val="0"/>
        </a:spcBef>
        <a:buNone/>
        <a:defRPr sz="7489" kern="1200" spc="-7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42665" indent="-142665" algn="l" defTabSz="1426647" rtl="0" eaLnBrk="1" latinLnBrk="0" hangingPunct="1">
        <a:lnSpc>
          <a:spcPct val="90000"/>
        </a:lnSpc>
        <a:spcBef>
          <a:spcPts val="1872"/>
        </a:spcBef>
        <a:spcAft>
          <a:spcPts val="312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9192" indent="-285329" algn="l" defTabSz="1426647" rtl="0" eaLnBrk="1" latinLnBrk="0" hangingPunct="1">
        <a:lnSpc>
          <a:spcPct val="90000"/>
        </a:lnSpc>
        <a:spcBef>
          <a:spcPts val="312"/>
        </a:spcBef>
        <a:spcAft>
          <a:spcPts val="624"/>
        </a:spcAft>
        <a:buClr>
          <a:schemeClr val="accent1"/>
        </a:buClr>
        <a:buFont typeface="Calibri" pitchFamily="34" charset="0"/>
        <a:buChar char="◦"/>
        <a:defRPr sz="28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84521" indent="-285329" algn="l" defTabSz="1426647" rtl="0" eaLnBrk="1" latinLnBrk="0" hangingPunct="1">
        <a:lnSpc>
          <a:spcPct val="90000"/>
        </a:lnSpc>
        <a:spcBef>
          <a:spcPts val="312"/>
        </a:spcBef>
        <a:spcAft>
          <a:spcPts val="624"/>
        </a:spcAft>
        <a:buClr>
          <a:schemeClr val="accent1"/>
        </a:buClr>
        <a:buFont typeface="Calibri" pitchFamily="34" charset="0"/>
        <a:buChar char="◦"/>
        <a:defRPr sz="21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69850" indent="-285329" algn="l" defTabSz="1426647" rtl="0" eaLnBrk="1" latinLnBrk="0" hangingPunct="1">
        <a:lnSpc>
          <a:spcPct val="90000"/>
        </a:lnSpc>
        <a:spcBef>
          <a:spcPts val="312"/>
        </a:spcBef>
        <a:spcAft>
          <a:spcPts val="624"/>
        </a:spcAft>
        <a:buClr>
          <a:schemeClr val="accent1"/>
        </a:buClr>
        <a:buFont typeface="Calibri" pitchFamily="34" charset="0"/>
        <a:buChar char="◦"/>
        <a:defRPr sz="21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55180" indent="-285329" algn="l" defTabSz="1426647" rtl="0" eaLnBrk="1" latinLnBrk="0" hangingPunct="1">
        <a:lnSpc>
          <a:spcPct val="90000"/>
        </a:lnSpc>
        <a:spcBef>
          <a:spcPts val="312"/>
        </a:spcBef>
        <a:spcAft>
          <a:spcPts val="624"/>
        </a:spcAft>
        <a:buClr>
          <a:schemeClr val="accent1"/>
        </a:buClr>
        <a:buFont typeface="Calibri" pitchFamily="34" charset="0"/>
        <a:buChar char="◦"/>
        <a:defRPr sz="21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6220" indent="-356662" algn="l" defTabSz="1426647" rtl="0" eaLnBrk="1" latinLnBrk="0" hangingPunct="1">
        <a:lnSpc>
          <a:spcPct val="90000"/>
        </a:lnSpc>
        <a:spcBef>
          <a:spcPts val="312"/>
        </a:spcBef>
        <a:spcAft>
          <a:spcPts val="624"/>
        </a:spcAft>
        <a:buClr>
          <a:schemeClr val="accent1"/>
        </a:buClr>
        <a:buFont typeface="Calibri" pitchFamily="34" charset="0"/>
        <a:buChar char="◦"/>
        <a:defRPr sz="21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28260" indent="-356662" algn="l" defTabSz="1426647" rtl="0" eaLnBrk="1" latinLnBrk="0" hangingPunct="1">
        <a:lnSpc>
          <a:spcPct val="90000"/>
        </a:lnSpc>
        <a:spcBef>
          <a:spcPts val="312"/>
        </a:spcBef>
        <a:spcAft>
          <a:spcPts val="624"/>
        </a:spcAft>
        <a:buClr>
          <a:schemeClr val="accent1"/>
        </a:buClr>
        <a:buFont typeface="Calibri" pitchFamily="34" charset="0"/>
        <a:buChar char="◦"/>
        <a:defRPr sz="21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340300" indent="-356662" algn="l" defTabSz="1426647" rtl="0" eaLnBrk="1" latinLnBrk="0" hangingPunct="1">
        <a:lnSpc>
          <a:spcPct val="90000"/>
        </a:lnSpc>
        <a:spcBef>
          <a:spcPts val="312"/>
        </a:spcBef>
        <a:spcAft>
          <a:spcPts val="624"/>
        </a:spcAft>
        <a:buClr>
          <a:schemeClr val="accent1"/>
        </a:buClr>
        <a:buFont typeface="Calibri" pitchFamily="34" charset="0"/>
        <a:buChar char="◦"/>
        <a:defRPr sz="21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652340" indent="-356662" algn="l" defTabSz="1426647" rtl="0" eaLnBrk="1" latinLnBrk="0" hangingPunct="1">
        <a:lnSpc>
          <a:spcPct val="90000"/>
        </a:lnSpc>
        <a:spcBef>
          <a:spcPts val="312"/>
        </a:spcBef>
        <a:spcAft>
          <a:spcPts val="624"/>
        </a:spcAft>
        <a:buClr>
          <a:schemeClr val="accent1"/>
        </a:buClr>
        <a:buFont typeface="Calibri" pitchFamily="34" charset="0"/>
        <a:buChar char="◦"/>
        <a:defRPr sz="21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323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647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970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3294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617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941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3264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6588" algn="l" defTabSz="1426647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1ED0-A669-4C49-8F60-00F3456E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731" y="1463675"/>
            <a:ext cx="7772400" cy="259079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MINOR PROJECT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F7588-C5C1-4530-BAFA-10DD6C590119}"/>
              </a:ext>
            </a:extLst>
          </p:cNvPr>
          <p:cNvSpPr txBox="1"/>
          <p:nvPr/>
        </p:nvSpPr>
        <p:spPr>
          <a:xfrm>
            <a:off x="351631" y="4206875"/>
            <a:ext cx="1356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u="sng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HOME AUTOMATION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93D90-0E1B-42F8-A56B-A47F91600704}"/>
              </a:ext>
            </a:extLst>
          </p:cNvPr>
          <p:cNvSpPr txBox="1"/>
          <p:nvPr/>
        </p:nvSpPr>
        <p:spPr>
          <a:xfrm>
            <a:off x="8962231" y="6869701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SemiBold SemiConden" panose="020B0502040204020203" pitchFamily="34" charset="0"/>
              </a:rPr>
              <a:t>By Group 44 -</a:t>
            </a:r>
          </a:p>
          <a:p>
            <a:r>
              <a:rPr lang="en-IN" sz="2400" dirty="0" err="1">
                <a:latin typeface="Bahnschrift SemiBold SemiConden" panose="020B0502040204020203" pitchFamily="34" charset="0"/>
              </a:rPr>
              <a:t>Ayush</a:t>
            </a:r>
            <a:r>
              <a:rPr lang="en-IN" sz="2400" dirty="0">
                <a:latin typeface="Bahnschrift SemiBold SemiConden" panose="020B0502040204020203" pitchFamily="34" charset="0"/>
              </a:rPr>
              <a:t> </a:t>
            </a:r>
            <a:r>
              <a:rPr lang="en-IN" sz="2400" dirty="0" err="1">
                <a:latin typeface="Bahnschrift SemiBold SemiConden" panose="020B0502040204020203" pitchFamily="34" charset="0"/>
              </a:rPr>
              <a:t>Dhakad</a:t>
            </a:r>
            <a:r>
              <a:rPr lang="en-IN" sz="2400" dirty="0">
                <a:latin typeface="Bahnschrift SemiBold SemiConden" panose="020B0502040204020203" pitchFamily="34" charset="0"/>
              </a:rPr>
              <a:t> (181B060)</a:t>
            </a:r>
          </a:p>
          <a:p>
            <a:pPr marL="0" indent="0">
              <a:buNone/>
            </a:pPr>
            <a:r>
              <a:rPr lang="en-IN" sz="2400" dirty="0" err="1">
                <a:latin typeface="Bahnschrift SemiBold SemiConden" panose="020B0502040204020203" pitchFamily="34" charset="0"/>
              </a:rPr>
              <a:t>Garvit</a:t>
            </a:r>
            <a:r>
              <a:rPr lang="en-IN" sz="2400" dirty="0">
                <a:latin typeface="Bahnschrift SemiBold SemiConden" panose="020B0502040204020203" pitchFamily="34" charset="0"/>
              </a:rPr>
              <a:t> </a:t>
            </a:r>
            <a:r>
              <a:rPr lang="en-IN" sz="2400" dirty="0" err="1">
                <a:latin typeface="Bahnschrift SemiBold SemiConden" panose="020B0502040204020203" pitchFamily="34" charset="0"/>
              </a:rPr>
              <a:t>Chugh</a:t>
            </a:r>
            <a:r>
              <a:rPr lang="en-IN" sz="2400" dirty="0">
                <a:latin typeface="Bahnschrift SemiBold SemiConden" panose="020B0502040204020203" pitchFamily="34" charset="0"/>
              </a:rPr>
              <a:t> (181B090)</a:t>
            </a:r>
          </a:p>
          <a:p>
            <a:r>
              <a:rPr lang="en-IN" sz="2400" dirty="0">
                <a:latin typeface="Bahnschrift SemiBold SemiConden" panose="020B0502040204020203" pitchFamily="34" charset="0"/>
              </a:rPr>
              <a:t>Rishabh Verma (181B167)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Under. </a:t>
            </a:r>
            <a:r>
              <a:rPr lang="en-IN" sz="2400" b="1" dirty="0">
                <a:latin typeface="Bahnschrift SemiCondensed" panose="020B0502040204020203" pitchFamily="34" charset="0"/>
              </a:rPr>
              <a:t>Mr Gaurav Saxena Sir</a:t>
            </a:r>
          </a:p>
        </p:txBody>
      </p:sp>
    </p:spTree>
    <p:extLst>
      <p:ext uri="{BB962C8B-B14F-4D97-AF65-F5344CB8AC3E}">
        <p14:creationId xmlns:p14="http://schemas.microsoft.com/office/powerpoint/2010/main" val="179061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8CCCC-E6D1-43FA-8BC7-A7D9F1BCF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4" y="777875"/>
            <a:ext cx="13247882" cy="83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2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8C95A-3FA3-42B8-95D0-1033FD51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1" y="701675"/>
            <a:ext cx="13364899" cy="858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F7E6A-3FC9-4A5D-95FA-B3FE19D8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5" y="1082675"/>
            <a:ext cx="12924632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0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740" y="339788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7894" y="9960611"/>
            <a:ext cx="5713730" cy="19050"/>
          </a:xfrm>
          <a:custGeom>
            <a:avLst/>
            <a:gdLst/>
            <a:ahLst/>
            <a:cxnLst/>
            <a:rect l="l" t="t" r="r" b="b"/>
            <a:pathLst>
              <a:path w="5713730" h="19050">
                <a:moveTo>
                  <a:pt x="5713222" y="0"/>
                </a:moveTo>
                <a:lnTo>
                  <a:pt x="0" y="0"/>
                </a:lnTo>
                <a:lnTo>
                  <a:pt x="0" y="18604"/>
                </a:lnTo>
                <a:lnTo>
                  <a:pt x="5713222" y="18604"/>
                </a:lnTo>
                <a:lnTo>
                  <a:pt x="571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831" y="537278"/>
            <a:ext cx="8468308" cy="12599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000" b="1" u="sng" dirty="0">
                <a:latin typeface="Bahnschrift SemiBold SemiConden" panose="020B0502040204020203" pitchFamily="34" charset="0"/>
                <a:cs typeface="Carlito"/>
              </a:rPr>
              <a:t>Diagram</a:t>
            </a:r>
            <a:r>
              <a:rPr lang="en-IN" sz="4000" b="1" u="sng" dirty="0">
                <a:latin typeface="Bahnschrift SemiBold SemiConden" panose="020B0502040204020203" pitchFamily="34" charset="0"/>
                <a:cs typeface="Carlito"/>
              </a:rPr>
              <a:t>/Connections</a:t>
            </a:r>
          </a:p>
          <a:p>
            <a:pPr marL="12700">
              <a:spcBef>
                <a:spcPts val="125"/>
              </a:spcBef>
            </a:pPr>
            <a:endParaRPr sz="4000" u="sng" dirty="0">
              <a:latin typeface="Bahnschrift SemiBold SemiConden" panose="020B0502040204020203" pitchFamily="34" charset="0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146" y="6702039"/>
            <a:ext cx="9055047" cy="23260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25" marR="5080" indent="-9525">
              <a:lnSpc>
                <a:spcPct val="108900"/>
              </a:lnSpc>
              <a:spcBef>
                <a:spcPts val="90"/>
              </a:spcBef>
              <a:buChar char="•"/>
              <a:tabLst>
                <a:tab pos="537210" algn="l"/>
              </a:tabLst>
            </a:pPr>
            <a:r>
              <a:rPr lang="en-IN" sz="2400" spc="10" dirty="0">
                <a:latin typeface="Bahnschrift SemiCondensed" panose="020B0502040204020203" pitchFamily="34" charset="0"/>
                <a:cs typeface="Carlito"/>
              </a:rPr>
              <a:t>A</a:t>
            </a:r>
            <a:r>
              <a:rPr sz="2400" spc="1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IN" sz="2400" spc="10" dirty="0" err="1">
                <a:latin typeface="Bahnschrift SemiCondensed" panose="020B0502040204020203" pitchFamily="34" charset="0"/>
                <a:cs typeface="Carlito"/>
              </a:rPr>
              <a:t>Wifi</a:t>
            </a:r>
            <a:r>
              <a:rPr lang="en-IN" sz="2400" spc="10" dirty="0">
                <a:latin typeface="Bahnschrift SemiCondensed" panose="020B0502040204020203" pitchFamily="34" charset="0"/>
                <a:cs typeface="Carlito"/>
              </a:rPr>
              <a:t> Module</a:t>
            </a:r>
            <a:r>
              <a:rPr sz="240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sz="2400" spc="-5" dirty="0">
                <a:latin typeface="Bahnschrift SemiCondensed" panose="020B0502040204020203" pitchFamily="34" charset="0"/>
                <a:cs typeface="Carlito"/>
              </a:rPr>
              <a:t>based </a:t>
            </a:r>
            <a:r>
              <a:rPr sz="2400" spc="10" dirty="0">
                <a:latin typeface="Bahnschrift SemiCondensed" panose="020B0502040204020203" pitchFamily="34" charset="0"/>
                <a:cs typeface="Carlito"/>
              </a:rPr>
              <a:t>home </a:t>
            </a:r>
            <a:r>
              <a:rPr sz="2400" spc="5" dirty="0">
                <a:latin typeface="Bahnschrift SemiCondensed" panose="020B0502040204020203" pitchFamily="34" charset="0"/>
                <a:cs typeface="Carlito"/>
              </a:rPr>
              <a:t>automation </a:t>
            </a:r>
            <a:r>
              <a:rPr sz="2400" dirty="0">
                <a:latin typeface="Bahnschrift SemiCondensed" panose="020B0502040204020203" pitchFamily="34" charset="0"/>
                <a:cs typeface="Carlito"/>
              </a:rPr>
              <a:t>system </a:t>
            </a:r>
            <a:r>
              <a:rPr sz="2400" spc="10" dirty="0">
                <a:latin typeface="Bahnschrift SemiCondensed" panose="020B0502040204020203" pitchFamily="34" charset="0"/>
                <a:cs typeface="Carlito"/>
              </a:rPr>
              <a:t>with </a:t>
            </a:r>
            <a:r>
              <a:rPr sz="2400" spc="5" dirty="0">
                <a:latin typeface="Bahnschrift SemiCondensed" panose="020B0502040204020203" pitchFamily="34" charset="0"/>
                <a:cs typeface="Carlito"/>
              </a:rPr>
              <a:t>Arduino</a:t>
            </a:r>
            <a:r>
              <a:rPr lang="en-IN" sz="2400" spc="5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sz="2400" spc="10" dirty="0">
                <a:latin typeface="Bahnschrift SemiCondensed" panose="020B0502040204020203" pitchFamily="34" charset="0"/>
                <a:cs typeface="Carlito"/>
              </a:rPr>
              <a:t>UNO </a:t>
            </a:r>
            <a:r>
              <a:rPr sz="2400" spc="-5" dirty="0">
                <a:latin typeface="Bahnschrift SemiCondensed" panose="020B0502040204020203" pitchFamily="34" charset="0"/>
                <a:cs typeface="Carlito"/>
              </a:rPr>
              <a:t>Board </a:t>
            </a:r>
            <a:r>
              <a:rPr sz="2400" spc="5" dirty="0">
                <a:latin typeface="Bahnschrift SemiCondensed" panose="020B0502040204020203" pitchFamily="34" charset="0"/>
                <a:cs typeface="Carlito"/>
              </a:rPr>
              <a:t>and an </a:t>
            </a:r>
            <a:r>
              <a:rPr sz="2400" dirty="0">
                <a:latin typeface="Bahnschrift SemiCondensed" panose="020B0502040204020203" pitchFamily="34" charset="0"/>
                <a:cs typeface="Carlito"/>
              </a:rPr>
              <a:t>Android</a:t>
            </a:r>
            <a:r>
              <a:rPr lang="en-IN" sz="2400" spc="175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sz="2400" spc="5" dirty="0">
                <a:latin typeface="Bahnschrift SemiCondensed" panose="020B0502040204020203" pitchFamily="34" charset="0"/>
                <a:cs typeface="Carlito"/>
              </a:rPr>
              <a:t>application.</a:t>
            </a:r>
            <a:endParaRPr sz="2400" dirty="0">
              <a:latin typeface="Bahnschrift SemiCondensed" panose="020B0502040204020203" pitchFamily="34" charset="0"/>
              <a:cs typeface="Carlito"/>
            </a:endParaRPr>
          </a:p>
          <a:p>
            <a:pPr marL="22225" marR="12065" indent="-9525">
              <a:lnSpc>
                <a:spcPct val="109000"/>
              </a:lnSpc>
              <a:spcBef>
                <a:spcPts val="1350"/>
              </a:spcBef>
              <a:buChar char="•"/>
              <a:tabLst>
                <a:tab pos="508634" algn="l"/>
              </a:tabLst>
            </a:pPr>
            <a:r>
              <a:rPr sz="2400" dirty="0">
                <a:latin typeface="Bahnschrift SemiCondensed" panose="020B0502040204020203" pitchFamily="34" charset="0"/>
                <a:cs typeface="Carlito"/>
              </a:rPr>
              <a:t>Remote controlled </a:t>
            </a:r>
            <a:r>
              <a:rPr sz="2400" spc="10" dirty="0">
                <a:latin typeface="Bahnschrift SemiCondensed" panose="020B0502040204020203" pitchFamily="34" charset="0"/>
                <a:cs typeface="Carlito"/>
              </a:rPr>
              <a:t>home </a:t>
            </a:r>
            <a:r>
              <a:rPr sz="2400" spc="5" dirty="0">
                <a:latin typeface="Bahnschrift SemiCondensed" panose="020B0502040204020203" pitchFamily="34" charset="0"/>
                <a:cs typeface="Carlito"/>
              </a:rPr>
              <a:t>automation </a:t>
            </a:r>
            <a:r>
              <a:rPr sz="2400" dirty="0">
                <a:latin typeface="Bahnschrift SemiCondensed" panose="020B0502040204020203" pitchFamily="34" charset="0"/>
                <a:cs typeface="Carlito"/>
              </a:rPr>
              <a:t>system </a:t>
            </a:r>
            <a:r>
              <a:rPr sz="2400" spc="-5" dirty="0">
                <a:latin typeface="Bahnschrift SemiCondensed" panose="020B0502040204020203" pitchFamily="34" charset="0"/>
                <a:cs typeface="Carlito"/>
              </a:rPr>
              <a:t>provides </a:t>
            </a:r>
            <a:r>
              <a:rPr sz="2400" spc="10" dirty="0">
                <a:latin typeface="Bahnschrift SemiCondensed" panose="020B0502040204020203" pitchFamily="34" charset="0"/>
                <a:cs typeface="Carlito"/>
              </a:rPr>
              <a:t>a </a:t>
            </a:r>
            <a:r>
              <a:rPr sz="2400" spc="5" dirty="0">
                <a:latin typeface="Bahnschrift SemiCondensed" panose="020B0502040204020203" pitchFamily="34" charset="0"/>
                <a:cs typeface="Carlito"/>
              </a:rPr>
              <a:t>simpler solution </a:t>
            </a:r>
            <a:r>
              <a:rPr sz="2400" spc="10" dirty="0">
                <a:latin typeface="Bahnschrift SemiCondensed" panose="020B0502040204020203" pitchFamily="34" charset="0"/>
                <a:cs typeface="Carlito"/>
              </a:rPr>
              <a:t>with </a:t>
            </a:r>
            <a:r>
              <a:rPr sz="2400" dirty="0">
                <a:latin typeface="Bahnschrift SemiCondensed" panose="020B0502040204020203" pitchFamily="34" charset="0"/>
                <a:cs typeface="Carlito"/>
              </a:rPr>
              <a:t>Android </a:t>
            </a:r>
            <a:r>
              <a:rPr sz="2400" spc="5" dirty="0">
                <a:latin typeface="Bahnschrift SemiCondensed" panose="020B0502040204020203" pitchFamily="34" charset="0"/>
                <a:cs typeface="Carlito"/>
              </a:rPr>
              <a:t>application</a:t>
            </a:r>
            <a:r>
              <a:rPr sz="240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sz="2400" spc="5" dirty="0" err="1">
                <a:latin typeface="Bahnschrift SemiCondensed" panose="020B0502040204020203" pitchFamily="34" charset="0"/>
                <a:cs typeface="Carlito"/>
              </a:rPr>
              <a:t>technolog</a:t>
            </a:r>
            <a:r>
              <a:rPr lang="en-IN" sz="2400" spc="5" dirty="0">
                <a:latin typeface="Bahnschrift SemiCondensed" panose="020B0502040204020203" pitchFamily="34" charset="0"/>
                <a:cs typeface="Carlito"/>
              </a:rPr>
              <a:t>y.</a:t>
            </a:r>
          </a:p>
          <a:p>
            <a:pPr marL="12700" marR="6985">
              <a:lnSpc>
                <a:spcPct val="111000"/>
              </a:lnSpc>
              <a:spcBef>
                <a:spcPts val="1240"/>
              </a:spcBef>
              <a:tabLst>
                <a:tab pos="537210" algn="l"/>
              </a:tabLst>
            </a:pPr>
            <a:endParaRPr lang="en-IN" sz="2400" dirty="0">
              <a:latin typeface="Bahnschrift SemiCondensed" panose="020B0502040204020203" pitchFamily="34" charset="0"/>
              <a:cs typeface="Carli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0B122-5285-4255-9EDC-37EAE147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60" y="1387475"/>
            <a:ext cx="9375371" cy="520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740" y="339788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431" y="1082674"/>
            <a:ext cx="5014595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000" b="1" u="sng" dirty="0">
                <a:latin typeface="Bahnschrift SemiBold SemiConden" panose="020B0502040204020203" pitchFamily="34" charset="0"/>
                <a:cs typeface="Carlito"/>
              </a:rPr>
              <a:t>Circuit</a:t>
            </a:r>
            <a:r>
              <a:rPr sz="4000" b="1" u="sng" spc="3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4000" b="1" u="sng" dirty="0">
                <a:latin typeface="Bahnschrift SemiBold SemiConden" panose="020B0502040204020203" pitchFamily="34" charset="0"/>
                <a:cs typeface="Carlito"/>
              </a:rPr>
              <a:t>Diagram</a:t>
            </a:r>
            <a:endParaRPr sz="4000" u="sng" dirty="0">
              <a:latin typeface="Bahnschrift SemiBold SemiConden" panose="020B0502040204020203" pitchFamily="34" charset="0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7431" y="1920875"/>
            <a:ext cx="8686800" cy="601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740" y="339788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7894" y="9960611"/>
            <a:ext cx="5713730" cy="19050"/>
          </a:xfrm>
          <a:custGeom>
            <a:avLst/>
            <a:gdLst/>
            <a:ahLst/>
            <a:cxnLst/>
            <a:rect l="l" t="t" r="r" b="b"/>
            <a:pathLst>
              <a:path w="5713730" h="19050">
                <a:moveTo>
                  <a:pt x="5713222" y="0"/>
                </a:moveTo>
                <a:lnTo>
                  <a:pt x="0" y="0"/>
                </a:lnTo>
                <a:lnTo>
                  <a:pt x="0" y="18604"/>
                </a:lnTo>
                <a:lnTo>
                  <a:pt x="5713222" y="18604"/>
                </a:lnTo>
                <a:lnTo>
                  <a:pt x="571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2831" y="5324186"/>
            <a:ext cx="3930524" cy="3595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1124" y="940157"/>
            <a:ext cx="8893632" cy="322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4000" b="1" u="sng" spc="10" dirty="0">
                <a:latin typeface="Bahnschrift SemiBold SemiConden" panose="020B0502040204020203" pitchFamily="34" charset="0"/>
                <a:cs typeface="Carlito"/>
              </a:rPr>
              <a:t>APPLICATIONS</a:t>
            </a:r>
            <a:endParaRPr lang="en-IN" sz="4000" b="1" u="sng" spc="10" dirty="0">
              <a:latin typeface="Bahnschrift SemiBold SemiConden" panose="020B0502040204020203" pitchFamily="34" charset="0"/>
              <a:cs typeface="Carlito"/>
            </a:endParaRPr>
          </a:p>
          <a:p>
            <a:pPr marL="755650" indent="-742950">
              <a:spcBef>
                <a:spcPts val="125"/>
              </a:spcBef>
              <a:buFont typeface="+mj-lt"/>
              <a:buAutoNum type="arabicPeriod"/>
            </a:pPr>
            <a:endParaRPr sz="2400" u="sng" dirty="0">
              <a:latin typeface="Bahnschrift SemiBold SemiConden" panose="020B0502040204020203" pitchFamily="34" charset="0"/>
              <a:cs typeface="Carlito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Home Is Where the Smart Is ?</a:t>
            </a:r>
            <a:endParaRPr sz="2400" dirty="0">
              <a:latin typeface="Carlito"/>
              <a:cs typeface="Carlit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Lighting Control: Leaving the Dark Ages and Stepping Into the Light .</a:t>
            </a:r>
            <a:endParaRPr sz="2400" dirty="0">
              <a:latin typeface="Bahnschrift SemiCondensed" panose="020B0502040204020203" pitchFamily="34" charset="0"/>
              <a:cs typeface="Carlito"/>
            </a:endParaRPr>
          </a:p>
          <a:p>
            <a:pPr marL="342900" indent="-342900">
              <a:spcBef>
                <a:spcPts val="30"/>
              </a:spcBef>
              <a:buFont typeface="+mj-lt"/>
              <a:buAutoNum type="arabicPeriod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HVAC Regulation: No Longer Burned by Your Heating Bill. </a:t>
            </a:r>
          </a:p>
          <a:p>
            <a:pPr marL="342900" indent="-342900">
              <a:spcBef>
                <a:spcPts val="30"/>
              </a:spcBef>
              <a:buFont typeface="+mj-lt"/>
              <a:buAutoNum type="arabicPeriod"/>
            </a:pPr>
            <a:r>
              <a:rPr lang="en-IN" sz="24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Security Systems: Knock, Knock.??</a:t>
            </a:r>
          </a:p>
          <a:p>
            <a:pPr marL="342900" indent="-342900">
              <a:spcBef>
                <a:spcPts val="30"/>
              </a:spcBef>
              <a:buFont typeface="+mj-lt"/>
              <a:buAutoNum type="arabicPeriod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Smart Appliances: What’s for Dinner? </a:t>
            </a:r>
            <a:endParaRPr lang="en-IN" sz="2400" dirty="0">
              <a:latin typeface="Bahnschrift SemiCondensed" panose="020B0502040204020203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3F21F-A0F7-4069-BEEE-CE855958C3F1}"/>
              </a:ext>
            </a:extLst>
          </p:cNvPr>
          <p:cNvSpPr txBox="1"/>
          <p:nvPr/>
        </p:nvSpPr>
        <p:spPr>
          <a:xfrm>
            <a:off x="5380831" y="5959475"/>
            <a:ext cx="62539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accent2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3577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941" y="339788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7894" y="9960611"/>
            <a:ext cx="5713730" cy="19050"/>
          </a:xfrm>
          <a:custGeom>
            <a:avLst/>
            <a:gdLst/>
            <a:ahLst/>
            <a:cxnLst/>
            <a:rect l="l" t="t" r="r" b="b"/>
            <a:pathLst>
              <a:path w="5713730" h="19050">
                <a:moveTo>
                  <a:pt x="5713222" y="0"/>
                </a:moveTo>
                <a:lnTo>
                  <a:pt x="0" y="0"/>
                </a:lnTo>
                <a:lnTo>
                  <a:pt x="0" y="18604"/>
                </a:lnTo>
                <a:lnTo>
                  <a:pt x="5713222" y="18604"/>
                </a:lnTo>
                <a:lnTo>
                  <a:pt x="571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124" y="951090"/>
            <a:ext cx="409887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spcBef>
                <a:spcPts val="100"/>
              </a:spcBef>
            </a:pPr>
            <a:r>
              <a:rPr lang="en-IN" sz="8800" b="1" u="sng" spc="15" dirty="0">
                <a:latin typeface="Bahnschrift SemiBold SemiConden" panose="020B0502040204020203" pitchFamily="34" charset="0"/>
              </a:rPr>
              <a:t>INDEX </a:t>
            </a:r>
            <a:endParaRPr sz="8800" b="1" u="sng" spc="12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631" y="2549525"/>
            <a:ext cx="8610600" cy="795660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r>
              <a:rPr lang="en-US" sz="2400" spc="-240" dirty="0">
                <a:latin typeface="Bahnschrift SemiCondensed" panose="020B0502040204020203" pitchFamily="34" charset="0"/>
                <a:cs typeface="Arial Black"/>
              </a:rPr>
              <a:t>WHAT  IS  HOME  AUTOMATION?</a:t>
            </a:r>
          </a:p>
          <a:p>
            <a:pPr marL="355600" indent="-342900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r>
              <a:rPr lang="en-US" sz="2400" spc="-240" dirty="0">
                <a:latin typeface="Bahnschrift SemiCondensed" panose="020B0502040204020203" pitchFamily="34" charset="0"/>
                <a:cs typeface="Arial Black"/>
              </a:rPr>
              <a:t>COMPONENTS USED </a:t>
            </a:r>
            <a:endParaRPr lang="en-IN" sz="2400" b="1" spc="5" dirty="0">
              <a:latin typeface="Bahnschrift SemiCondensed" panose="020B0502040204020203" pitchFamily="34" charset="0"/>
              <a:cs typeface="Carlito"/>
            </a:endParaRPr>
          </a:p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r>
              <a:rPr lang="en-IN" sz="2400" spc="5" dirty="0">
                <a:latin typeface="Bahnschrift SemiCondensed" panose="020B0502040204020203" pitchFamily="34" charset="0"/>
                <a:cs typeface="Carlito"/>
              </a:rPr>
              <a:t>ALGORITHMS</a:t>
            </a:r>
          </a:p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 SemiCondensed" panose="020B0502040204020203" pitchFamily="34" charset="0"/>
                <a:cs typeface="Carlito"/>
              </a:rPr>
              <a:t>BLOCK DIAGRAM</a:t>
            </a:r>
          </a:p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 SemiCondensed" panose="020B0502040204020203" pitchFamily="34" charset="0"/>
                <a:cs typeface="Carlito"/>
              </a:rPr>
              <a:t>CIRCUIT DIAGRAM</a:t>
            </a:r>
          </a:p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 SemiCondensed" panose="020B0502040204020203" pitchFamily="34" charset="0"/>
                <a:cs typeface="Carlito"/>
              </a:rPr>
              <a:t>APPLICATIONS</a:t>
            </a:r>
          </a:p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endParaRPr lang="en-IN" sz="2400" dirty="0">
              <a:latin typeface="Bahnschrift SemiCondensed" panose="020B0502040204020203" pitchFamily="34" charset="0"/>
              <a:cs typeface="Carlito"/>
            </a:endParaRPr>
          </a:p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endParaRPr lang="en-US" sz="2400" b="1" dirty="0">
              <a:latin typeface="Bahnschrift SemiCondensed" panose="020B0502040204020203" pitchFamily="34" charset="0"/>
              <a:cs typeface="Carlito"/>
            </a:endParaRPr>
          </a:p>
          <a:p>
            <a:pPr marL="12700" algn="just">
              <a:lnSpc>
                <a:spcPct val="150000"/>
              </a:lnSpc>
              <a:spcBef>
                <a:spcPts val="890"/>
              </a:spcBef>
            </a:pPr>
            <a:endParaRPr lang="en-IN" sz="2400" b="1" dirty="0">
              <a:latin typeface="Bahnschrift SemiCondensed" panose="020B0502040204020203" pitchFamily="34" charset="0"/>
              <a:cs typeface="Carlito"/>
            </a:endParaRPr>
          </a:p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endParaRPr lang="en-US" sz="2400" spc="-240" dirty="0">
              <a:latin typeface="Bahnschrift SemiCondensed" panose="020B0502040204020203" pitchFamily="34" charset="0"/>
              <a:cs typeface="Arial Black"/>
            </a:endParaRPr>
          </a:p>
          <a:p>
            <a:pPr marL="35560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endParaRPr lang="en-US" sz="2400" spc="-240" dirty="0">
              <a:latin typeface="Bahnschrift SemiCondensed" panose="020B0502040204020203" pitchFamily="34" charset="0"/>
              <a:cs typeface="Arial Black"/>
            </a:endParaRPr>
          </a:p>
          <a:p>
            <a:pPr marL="469900" indent="-4572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q"/>
            </a:pPr>
            <a:endParaRPr lang="en-US" sz="2400" dirty="0">
              <a:latin typeface="Bahnschrift SemiCondensed" panose="020B0502040204020203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941" y="339788"/>
            <a:ext cx="102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7894" y="9960611"/>
            <a:ext cx="5713730" cy="19050"/>
          </a:xfrm>
          <a:custGeom>
            <a:avLst/>
            <a:gdLst/>
            <a:ahLst/>
            <a:cxnLst/>
            <a:rect l="l" t="t" r="r" b="b"/>
            <a:pathLst>
              <a:path w="5713730" h="19050">
                <a:moveTo>
                  <a:pt x="5713222" y="0"/>
                </a:moveTo>
                <a:lnTo>
                  <a:pt x="0" y="0"/>
                </a:lnTo>
                <a:lnTo>
                  <a:pt x="0" y="18604"/>
                </a:lnTo>
                <a:lnTo>
                  <a:pt x="5713222" y="18604"/>
                </a:lnTo>
                <a:lnTo>
                  <a:pt x="5713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831" y="655218"/>
            <a:ext cx="10287000" cy="51072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688975" algn="l"/>
              </a:tabLst>
            </a:pPr>
            <a:r>
              <a:rPr lang="en-IN" sz="4000" b="1" u="sng" spc="15" dirty="0">
                <a:latin typeface="Bahnschrift SemiBold SemiConden" panose="020B0502040204020203" pitchFamily="34" charset="0"/>
                <a:cs typeface="Carlito"/>
              </a:rPr>
              <a:t>WHAT IS </a:t>
            </a:r>
            <a:r>
              <a:rPr sz="4000" b="1" u="sng" spc="10" dirty="0">
                <a:latin typeface="Bahnschrift SemiBold SemiConden" panose="020B0502040204020203" pitchFamily="34" charset="0"/>
                <a:cs typeface="Carlito"/>
              </a:rPr>
              <a:t>HOME</a:t>
            </a:r>
            <a:r>
              <a:rPr sz="4000" b="1" u="sng" spc="9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4000" b="1" u="sng" spc="20" dirty="0">
                <a:latin typeface="Bahnschrift SemiBold SemiConden" panose="020B0502040204020203" pitchFamily="34" charset="0"/>
                <a:cs typeface="Carlito"/>
              </a:rPr>
              <a:t>AUTOMATION</a:t>
            </a:r>
            <a:r>
              <a:rPr lang="en-IN" sz="4000" b="1" u="sng" spc="20" dirty="0">
                <a:latin typeface="Bahnschrift SemiBold SemiConden" panose="020B0502040204020203" pitchFamily="34" charset="0"/>
                <a:cs typeface="Carlito"/>
              </a:rPr>
              <a:t> ?</a:t>
            </a:r>
          </a:p>
          <a:p>
            <a:pPr marL="12700">
              <a:spcBef>
                <a:spcPts val="125"/>
              </a:spcBef>
              <a:tabLst>
                <a:tab pos="688975" algn="l"/>
              </a:tabLst>
            </a:pPr>
            <a:endParaRPr lang="en-IN" sz="4000" b="1" u="sng" spc="20" dirty="0">
              <a:latin typeface="Bahnschrift SemiBold SemiConden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  <a:tabLst>
                <a:tab pos="688975" algn="l"/>
              </a:tabLst>
            </a:pPr>
            <a:r>
              <a:rPr lang="en-IN" sz="2400" b="1" dirty="0">
                <a:latin typeface="Bahnschrift SemiBold SemiConden" panose="020B0502040204020203" pitchFamily="34" charset="0"/>
                <a:cs typeface="Carlito"/>
              </a:rPr>
              <a:t>          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Home</a:t>
            </a:r>
            <a:r>
              <a:rPr lang="en-IN" sz="2400" b="1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lang="en-IN" sz="2400" b="1" spc="20" dirty="0">
                <a:latin typeface="Bahnschrift SemiBold SemiConden" panose="020B0502040204020203" pitchFamily="34" charset="0"/>
                <a:cs typeface="Carlito"/>
              </a:rPr>
              <a:t>Automation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is</a:t>
            </a:r>
            <a:r>
              <a:rPr sz="2400" b="1" spc="-10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the</a:t>
            </a:r>
            <a:r>
              <a:rPr sz="2400" b="1" spc="-114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control</a:t>
            </a:r>
            <a:r>
              <a:rPr sz="2400" b="1" spc="-160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of</a:t>
            </a:r>
            <a:r>
              <a:rPr sz="2400" b="1" spc="-12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any</a:t>
            </a:r>
            <a:r>
              <a:rPr sz="2400" b="1" spc="-120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or</a:t>
            </a:r>
            <a:r>
              <a:rPr sz="2400" b="1" spc="-114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all</a:t>
            </a:r>
            <a:r>
              <a:rPr sz="2400" b="1" spc="-8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electrical</a:t>
            </a:r>
            <a:r>
              <a:rPr sz="2400" b="1" spc="-160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-30" dirty="0">
                <a:latin typeface="Bahnschrift SemiBold SemiConden" panose="020B0502040204020203" pitchFamily="34" charset="0"/>
                <a:cs typeface="Carlito"/>
              </a:rPr>
              <a:t>devices 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in </a:t>
            </a:r>
            <a:r>
              <a:rPr sz="2400" b="1" spc="20" dirty="0">
                <a:latin typeface="Bahnschrift SemiBold SemiConden" panose="020B0502040204020203" pitchFamily="34" charset="0"/>
                <a:cs typeface="Carlito"/>
              </a:rPr>
              <a:t>our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home or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office, </a:t>
            </a:r>
            <a:r>
              <a:rPr sz="2400" b="1" spc="5" dirty="0">
                <a:latin typeface="Bahnschrift SemiBold SemiConden" panose="020B0502040204020203" pitchFamily="34" charset="0"/>
                <a:cs typeface="Carlito"/>
              </a:rPr>
              <a:t>whether </a:t>
            </a:r>
            <a:r>
              <a:rPr sz="2400" b="1" spc="-15" dirty="0">
                <a:latin typeface="Bahnschrift SemiBold SemiConden" panose="020B0502040204020203" pitchFamily="34" charset="0"/>
                <a:cs typeface="Carlito"/>
              </a:rPr>
              <a:t>we </a:t>
            </a:r>
            <a:r>
              <a:rPr sz="2400" b="1" spc="5" dirty="0">
                <a:latin typeface="Bahnschrift SemiBold SemiConden" panose="020B0502040204020203" pitchFamily="34" charset="0"/>
                <a:cs typeface="Carlito"/>
              </a:rPr>
              <a:t>are</a:t>
            </a:r>
            <a:r>
              <a:rPr lang="en-IN" sz="2400" b="1" spc="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there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or </a:t>
            </a:r>
            <a:r>
              <a:rPr sz="2400" b="1" dirty="0" err="1">
                <a:latin typeface="Bahnschrift SemiBold SemiConden" panose="020B0502040204020203" pitchFamily="34" charset="0"/>
                <a:cs typeface="Carlito"/>
              </a:rPr>
              <a:t>awa</a:t>
            </a:r>
            <a:r>
              <a:rPr lang="en-IN" sz="2400" b="1" dirty="0">
                <a:latin typeface="Bahnschrift SemiBold SemiConden" panose="020B0502040204020203" pitchFamily="34" charset="0"/>
                <a:cs typeface="Carlito"/>
              </a:rPr>
              <a:t>y.</a:t>
            </a:r>
            <a:r>
              <a:rPr lang="en-IN" sz="2400" b="1" spc="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lang="en-US" sz="2400" b="1" spc="-5" dirty="0">
                <a:latin typeface="Bahnschrift SemiBold SemiConden" panose="020B0502040204020203" pitchFamily="34" charset="0"/>
                <a:cs typeface="Carlito"/>
              </a:rPr>
              <a:t>Home</a:t>
            </a:r>
            <a:r>
              <a:rPr lang="en-US" sz="2400" b="1" spc="-3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lang="en-US" sz="2400" b="1" spc="20" dirty="0">
                <a:latin typeface="Bahnschrift SemiBold SemiConden" panose="020B0502040204020203" pitchFamily="34" charset="0"/>
                <a:cs typeface="Carlito"/>
              </a:rPr>
              <a:t>automation </a:t>
            </a:r>
            <a:r>
              <a:rPr lang="en-US" sz="2400" b="1" spc="10" dirty="0">
                <a:latin typeface="Bahnschrift SemiBold SemiConden" panose="020B0502040204020203" pitchFamily="34" charset="0"/>
                <a:cs typeface="Carlito"/>
              </a:rPr>
              <a:t>is </a:t>
            </a:r>
            <a:r>
              <a:rPr lang="en-US" sz="2400" b="1" spc="20" dirty="0">
                <a:latin typeface="Bahnschrift SemiBold SemiConden" panose="020B0502040204020203" pitchFamily="34" charset="0"/>
                <a:cs typeface="Carlito"/>
              </a:rPr>
              <a:t>automation </a:t>
            </a:r>
            <a:r>
              <a:rPr lang="en-US" sz="2400" b="1" spc="15" dirty="0">
                <a:latin typeface="Bahnschrift SemiBold SemiConden" panose="020B0502040204020203" pitchFamily="34" charset="0"/>
                <a:cs typeface="Carlito"/>
              </a:rPr>
              <a:t>of the </a:t>
            </a:r>
            <a:r>
              <a:rPr lang="en-US" sz="2400" b="1" spc="10" dirty="0">
                <a:latin typeface="Bahnschrift SemiBold SemiConden" panose="020B0502040204020203" pitchFamily="34" charset="0"/>
                <a:cs typeface="Carlito"/>
              </a:rPr>
              <a:t>home, housework </a:t>
            </a:r>
            <a:r>
              <a:rPr lang="en-US" sz="2400" b="1" spc="-25" dirty="0">
                <a:latin typeface="Bahnschrift SemiBold SemiConden" panose="020B0502040204020203" pitchFamily="34" charset="0"/>
                <a:cs typeface="Carlito"/>
              </a:rPr>
              <a:t>or </a:t>
            </a:r>
            <a:r>
              <a:rPr lang="en-US" sz="2400" b="1" spc="20" dirty="0">
                <a:latin typeface="Bahnschrift SemiBold SemiConden" panose="020B0502040204020203" pitchFamily="34" charset="0"/>
                <a:cs typeface="Carlito"/>
              </a:rPr>
              <a:t>household </a:t>
            </a:r>
            <a:r>
              <a:rPr lang="en-US" sz="2400" b="1" spc="5" dirty="0">
                <a:latin typeface="Bahnschrift SemiBold SemiConden" panose="020B0502040204020203" pitchFamily="34" charset="0"/>
                <a:cs typeface="Carlito"/>
              </a:rPr>
              <a:t>activity. </a:t>
            </a:r>
            <a:r>
              <a:rPr lang="en-US" sz="2400" b="1" spc="-5" dirty="0">
                <a:latin typeface="Bahnschrift SemiBold SemiConden" panose="020B0502040204020203" pitchFamily="34" charset="0"/>
                <a:cs typeface="Carlito"/>
              </a:rPr>
              <a:t>It’s </a:t>
            </a:r>
            <a:r>
              <a:rPr lang="en-US" sz="2400" b="1" spc="15" dirty="0">
                <a:latin typeface="Bahnschrift SemiBold SemiConden" panose="020B0502040204020203" pitchFamily="34" charset="0"/>
                <a:cs typeface="Carlito"/>
              </a:rPr>
              <a:t>centralized </a:t>
            </a:r>
            <a:r>
              <a:rPr lang="en-US" sz="2400" b="1" spc="10" dirty="0">
                <a:latin typeface="Bahnschrift SemiBold SemiConden" panose="020B0502040204020203" pitchFamily="34" charset="0"/>
                <a:cs typeface="Carlito"/>
              </a:rPr>
              <a:t>control </a:t>
            </a:r>
            <a:r>
              <a:rPr lang="en-US" sz="2400" b="1" spc="-25" dirty="0">
                <a:latin typeface="Bahnschrift SemiBold SemiConden" panose="020B0502040204020203" pitchFamily="34" charset="0"/>
                <a:cs typeface="Carlito"/>
              </a:rPr>
              <a:t>of  </a:t>
            </a:r>
            <a:r>
              <a:rPr lang="en-US" sz="2400" b="1" spc="5" dirty="0">
                <a:latin typeface="Bahnschrift SemiBold SemiConden" panose="020B0502040204020203" pitchFamily="34" charset="0"/>
                <a:cs typeface="Carlito"/>
              </a:rPr>
              <a:t>lighting, </a:t>
            </a:r>
            <a:r>
              <a:rPr lang="en-US" sz="2400" b="1" spc="-10" dirty="0">
                <a:latin typeface="Bahnschrift SemiBold SemiConden" panose="020B0502040204020203" pitchFamily="34" charset="0"/>
                <a:cs typeface="Carlito"/>
              </a:rPr>
              <a:t>HVAC </a:t>
            </a:r>
            <a:r>
              <a:rPr lang="en-US" sz="2400" b="1" dirty="0">
                <a:latin typeface="Bahnschrift SemiBold SemiConden" panose="020B0502040204020203" pitchFamily="34" charset="0"/>
                <a:cs typeface="Carlito"/>
              </a:rPr>
              <a:t>appliances </a:t>
            </a:r>
            <a:r>
              <a:rPr lang="en-US" sz="2400" b="1" spc="-30" dirty="0">
                <a:latin typeface="Bahnschrift SemiBold SemiConden" panose="020B0502040204020203" pitchFamily="34" charset="0"/>
                <a:cs typeface="Carlito"/>
              </a:rPr>
              <a:t>and  </a:t>
            </a:r>
            <a:r>
              <a:rPr lang="en-US" sz="2400" b="1" spc="15" dirty="0">
                <a:latin typeface="Bahnschrift SemiBold SemiConden" panose="020B0502040204020203" pitchFamily="34" charset="0"/>
                <a:cs typeface="Carlito"/>
              </a:rPr>
              <a:t>other </a:t>
            </a:r>
            <a:r>
              <a:rPr lang="en-US" sz="2400" b="1" spc="5" dirty="0">
                <a:latin typeface="Bahnschrift SemiBold SemiConden" panose="020B0502040204020203" pitchFamily="34" charset="0"/>
                <a:cs typeface="Carlito"/>
              </a:rPr>
              <a:t>system, </a:t>
            </a:r>
            <a:r>
              <a:rPr lang="en-US" sz="2400" b="1" spc="15" dirty="0">
                <a:latin typeface="Bahnschrift SemiBold SemiConden" panose="020B0502040204020203" pitchFamily="34" charset="0"/>
                <a:cs typeface="Carlito"/>
              </a:rPr>
              <a:t>provide </a:t>
            </a:r>
            <a:r>
              <a:rPr lang="en-US" sz="2400" b="1" spc="10" dirty="0">
                <a:latin typeface="Bahnschrift SemiBold SemiConden" panose="020B0502040204020203" pitchFamily="34" charset="0"/>
                <a:cs typeface="Carlito"/>
              </a:rPr>
              <a:t>improved </a:t>
            </a:r>
            <a:r>
              <a:rPr lang="en-US" sz="2400" b="1" spc="5" dirty="0">
                <a:latin typeface="Bahnschrift SemiBold SemiConden" panose="020B0502040204020203" pitchFamily="34" charset="0"/>
                <a:cs typeface="Carlito"/>
              </a:rPr>
              <a:t>convenience,  </a:t>
            </a:r>
            <a:r>
              <a:rPr lang="en-US" sz="2400" b="1" dirty="0">
                <a:latin typeface="Bahnschrift SemiBold SemiConden" panose="020B0502040204020203" pitchFamily="34" charset="0"/>
                <a:cs typeface="Carlito"/>
              </a:rPr>
              <a:t>comfort, energy  </a:t>
            </a:r>
            <a:r>
              <a:rPr lang="en-US" sz="2400" b="1" spc="-5" dirty="0">
                <a:latin typeface="Bahnschrift SemiBold SemiConden" panose="020B0502040204020203" pitchFamily="34" charset="0"/>
                <a:cs typeface="Carlito"/>
              </a:rPr>
              <a:t>efficiency </a:t>
            </a:r>
            <a:r>
              <a:rPr lang="en-US" sz="2400" b="1" spc="15" dirty="0">
                <a:latin typeface="Bahnschrift SemiBold SemiConden" panose="020B0502040204020203" pitchFamily="34" charset="0"/>
                <a:cs typeface="Carlito"/>
              </a:rPr>
              <a:t>and </a:t>
            </a:r>
            <a:r>
              <a:rPr lang="en-US" sz="2400" b="1" dirty="0">
                <a:latin typeface="Bahnschrift SemiBold SemiConden" panose="020B0502040204020203" pitchFamily="34" charset="0"/>
                <a:cs typeface="Carlito"/>
              </a:rPr>
              <a:t>security.</a:t>
            </a:r>
          </a:p>
          <a:p>
            <a:pPr marL="231775" marR="5715" indent="476884">
              <a:lnSpc>
                <a:spcPct val="106000"/>
              </a:lnSpc>
              <a:spcBef>
                <a:spcPts val="645"/>
              </a:spcBef>
            </a:pP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A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home </a:t>
            </a:r>
            <a:r>
              <a:rPr sz="2400" b="1" spc="20" dirty="0">
                <a:latin typeface="Bahnschrift SemiBold SemiConden" panose="020B0502040204020203" pitchFamily="34" charset="0"/>
                <a:cs typeface="Carlito"/>
              </a:rPr>
              <a:t>automation </a:t>
            </a:r>
            <a:r>
              <a:rPr sz="2400" b="1" spc="5" dirty="0">
                <a:latin typeface="Bahnschrift SemiBold SemiConden" panose="020B0502040204020203" pitchFamily="34" charset="0"/>
                <a:cs typeface="Carlito"/>
              </a:rPr>
              <a:t>system integrates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electrical devices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in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a </a:t>
            </a:r>
            <a:r>
              <a:rPr sz="2400" b="1" spc="-10" dirty="0">
                <a:latin typeface="Bahnschrift SemiBold SemiConden" panose="020B0502040204020203" pitchFamily="34" charset="0"/>
                <a:cs typeface="Carlito"/>
              </a:rPr>
              <a:t>house 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with </a:t>
            </a:r>
            <a:r>
              <a:rPr sz="2400" b="1" spc="-5" dirty="0">
                <a:latin typeface="Bahnschrift SemiBold SemiConden" panose="020B0502040204020203" pitchFamily="34" charset="0"/>
                <a:cs typeface="Carlito"/>
              </a:rPr>
              <a:t>each </a:t>
            </a:r>
            <a:r>
              <a:rPr sz="2400" b="1" spc="10" dirty="0" err="1">
                <a:latin typeface="Bahnschrift SemiBold SemiConden" panose="020B0502040204020203" pitchFamily="34" charset="0"/>
                <a:cs typeface="Carlito"/>
              </a:rPr>
              <a:t>other.</a:t>
            </a:r>
            <a:r>
              <a:rPr sz="2400" b="1" spc="-5" dirty="0" err="1">
                <a:latin typeface="Bahnschrift SemiBold SemiConden" panose="020B0502040204020203" pitchFamily="34" charset="0"/>
                <a:cs typeface="Carlito"/>
              </a:rPr>
              <a:t>Devices</a:t>
            </a:r>
            <a:r>
              <a:rPr sz="2400" b="1" spc="-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may </a:t>
            </a:r>
            <a:r>
              <a:rPr sz="2400" b="1" spc="-20" dirty="0">
                <a:latin typeface="Bahnschrift SemiBold SemiConden" panose="020B0502040204020203" pitchFamily="34" charset="0"/>
                <a:cs typeface="Carlito"/>
              </a:rPr>
              <a:t>be 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connected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through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a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computer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network </a:t>
            </a:r>
            <a:r>
              <a:rPr sz="2400" b="1" spc="5" dirty="0">
                <a:latin typeface="Bahnschrift SemiBold SemiConden" panose="020B0502040204020203" pitchFamily="34" charset="0"/>
                <a:cs typeface="Carlito"/>
              </a:rPr>
              <a:t>to </a:t>
            </a:r>
            <a:r>
              <a:rPr sz="2400" b="1" spc="20" dirty="0">
                <a:latin typeface="Bahnschrift SemiBold SemiConden" panose="020B0502040204020203" pitchFamily="34" charset="0"/>
                <a:cs typeface="Carlito"/>
              </a:rPr>
              <a:t>allow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control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by </a:t>
            </a:r>
            <a:r>
              <a:rPr sz="2400" b="1" dirty="0">
                <a:latin typeface="Bahnschrift SemiBold SemiConden" panose="020B0502040204020203" pitchFamily="34" charset="0"/>
                <a:cs typeface="Carlito"/>
              </a:rPr>
              <a:t>a </a:t>
            </a:r>
            <a:r>
              <a:rPr sz="2400" b="1" spc="-15" dirty="0">
                <a:latin typeface="Bahnschrift SemiBold SemiConden" panose="020B0502040204020203" pitchFamily="34" charset="0"/>
                <a:cs typeface="Carlito"/>
              </a:rPr>
              <a:t>personal  </a:t>
            </a:r>
            <a:r>
              <a:rPr sz="2400" b="1" spc="5" dirty="0">
                <a:latin typeface="Bahnschrift SemiBold SemiConden" panose="020B0502040204020203" pitchFamily="34" charset="0"/>
                <a:cs typeface="Carlito"/>
              </a:rPr>
              <a:t>computer,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and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may </a:t>
            </a:r>
            <a:r>
              <a:rPr sz="2400" b="1" spc="20" dirty="0">
                <a:latin typeface="Bahnschrift SemiBold SemiConden" panose="020B0502040204020203" pitchFamily="34" charset="0"/>
                <a:cs typeface="Carlito"/>
              </a:rPr>
              <a:t>allow </a:t>
            </a:r>
            <a:r>
              <a:rPr sz="2400" b="1" spc="5" dirty="0">
                <a:latin typeface="Bahnschrift SemiBold SemiConden" panose="020B0502040204020203" pitchFamily="34" charset="0"/>
                <a:cs typeface="Carlito"/>
              </a:rPr>
              <a:t>remote </a:t>
            </a:r>
            <a:r>
              <a:rPr sz="2400" b="1" spc="-10" dirty="0">
                <a:latin typeface="Bahnschrift SemiBold SemiConden" panose="020B0502040204020203" pitchFamily="34" charset="0"/>
                <a:cs typeface="Carlito"/>
              </a:rPr>
              <a:t>access </a:t>
            </a:r>
            <a:r>
              <a:rPr sz="2400" b="1" spc="5" dirty="0">
                <a:latin typeface="Bahnschrift SemiBold SemiConden" panose="020B0502040204020203" pitchFamily="34" charset="0"/>
                <a:cs typeface="Carlito"/>
              </a:rPr>
              <a:t>from </a:t>
            </a:r>
            <a:r>
              <a:rPr sz="2400" b="1" spc="15" dirty="0">
                <a:latin typeface="Bahnschrift SemiBold SemiConden" panose="020B0502040204020203" pitchFamily="34" charset="0"/>
                <a:cs typeface="Carlito"/>
              </a:rPr>
              <a:t>the</a:t>
            </a:r>
            <a:r>
              <a:rPr sz="2400" b="1" spc="250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sz="2400" b="1" spc="10" dirty="0">
                <a:latin typeface="Bahnschrift SemiBold SemiConden" panose="020B0502040204020203" pitchFamily="34" charset="0"/>
                <a:cs typeface="Carlito"/>
              </a:rPr>
              <a:t>internet.</a:t>
            </a:r>
            <a:endParaRPr sz="2400" b="1" dirty="0">
              <a:latin typeface="Bahnschrift SemiBold SemiConden" panose="020B0502040204020203" pitchFamily="34" charset="0"/>
              <a:cs typeface="Carlito"/>
            </a:endParaRPr>
          </a:p>
          <a:p>
            <a:pPr marL="231775" marR="6985" indent="562610">
              <a:lnSpc>
                <a:spcPct val="106000"/>
              </a:lnSpc>
              <a:spcBef>
                <a:spcPts val="570"/>
              </a:spcBef>
            </a:pPr>
            <a:endParaRPr b="1" dirty="0">
              <a:latin typeface="Bahnschrift SemiBold SemiConden" panose="020B0502040204020203" pitchFamily="34" charset="0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B4986-D90F-492B-AA9A-687E4A46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43" y="5349875"/>
            <a:ext cx="7924799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2EE04-1E99-4308-8D1A-2D074F1EF56E}"/>
              </a:ext>
            </a:extLst>
          </p:cNvPr>
          <p:cNvSpPr txBox="1"/>
          <p:nvPr/>
        </p:nvSpPr>
        <p:spPr>
          <a:xfrm>
            <a:off x="580231" y="549275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Bahnschrift Condensed" panose="020B0502040204020203" pitchFamily="34" charset="0"/>
              </a:rPr>
              <a:t>COMPONETS USED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DAF6C-68D9-489C-ABF0-6DA50A002AE1}"/>
              </a:ext>
            </a:extLst>
          </p:cNvPr>
          <p:cNvSpPr txBox="1"/>
          <p:nvPr/>
        </p:nvSpPr>
        <p:spPr>
          <a:xfrm>
            <a:off x="580231" y="1463675"/>
            <a:ext cx="13335000" cy="839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lang="en-IN" sz="2800" spc="10" dirty="0">
                <a:latin typeface="Bahnschrift SemiCondensed" panose="020B0502040204020203" pitchFamily="34" charset="0"/>
                <a:cs typeface="Carlito"/>
              </a:rPr>
              <a:t>Following </a:t>
            </a: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components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are </a:t>
            </a:r>
            <a:r>
              <a:rPr lang="en-IN" sz="2800" spc="-5" dirty="0">
                <a:latin typeface="Bahnschrift SemiCondensed" panose="020B0502040204020203" pitchFamily="34" charset="0"/>
                <a:cs typeface="Carlito"/>
              </a:rPr>
              <a:t>used </a:t>
            </a:r>
            <a:r>
              <a:rPr lang="en-IN" sz="2800" spc="15" dirty="0">
                <a:latin typeface="Bahnschrift SemiCondensed" panose="020B0502040204020203" pitchFamily="34" charset="0"/>
                <a:cs typeface="Carlito"/>
              </a:rPr>
              <a:t>in </a:t>
            </a:r>
            <a:r>
              <a:rPr lang="en-IN" sz="2800" spc="10" dirty="0">
                <a:latin typeface="Bahnschrift SemiCondensed" panose="020B0502040204020203" pitchFamily="34" charset="0"/>
                <a:cs typeface="Carlito"/>
              </a:rPr>
              <a:t>this</a:t>
            </a:r>
            <a:r>
              <a:rPr lang="en-IN" sz="2800" spc="21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project:</a:t>
            </a:r>
          </a:p>
          <a:p>
            <a:pPr marL="240665">
              <a:tabLst>
                <a:tab pos="470534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240665">
              <a:tabLst>
                <a:tab pos="470534" algn="l"/>
              </a:tabLst>
            </a:pP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Hardware-</a:t>
            </a:r>
          </a:p>
          <a:p>
            <a:pPr marL="699134" lvl="1">
              <a:spcBef>
                <a:spcPts val="1065"/>
              </a:spcBef>
              <a:tabLst>
                <a:tab pos="975994" algn="l"/>
              </a:tabLst>
            </a:pP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Arduino </a:t>
            </a:r>
            <a:r>
              <a:rPr lang="en-IN" sz="2800" spc="10" dirty="0">
                <a:latin typeface="Bahnschrift SemiCondensed" panose="020B0502040204020203" pitchFamily="34" charset="0"/>
                <a:cs typeface="Carlito"/>
              </a:rPr>
              <a:t>UNO</a:t>
            </a:r>
            <a:r>
              <a:rPr lang="en-IN" sz="2800" spc="19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IN" sz="2800" spc="-25" dirty="0">
                <a:latin typeface="Bahnschrift SemiCondensed" panose="020B0502040204020203" pitchFamily="34" charset="0"/>
                <a:cs typeface="Carlito"/>
              </a:rPr>
              <a:t>R3,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Relays</a:t>
            </a:r>
            <a:r>
              <a:rPr lang="en-IN" sz="2800" spc="75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IN" sz="2800" spc="10" dirty="0">
                <a:latin typeface="Bahnschrift SemiCondensed" panose="020B0502040204020203" pitchFamily="34" charset="0"/>
                <a:cs typeface="Carlito"/>
              </a:rPr>
              <a:t>Module, </a:t>
            </a:r>
            <a:r>
              <a:rPr lang="en-IN" sz="2800" spc="10" dirty="0" err="1">
                <a:latin typeface="Bahnschrift SemiCondensed" panose="020B0502040204020203" pitchFamily="34" charset="0"/>
                <a:cs typeface="Carlito"/>
              </a:rPr>
              <a:t>Wifi</a:t>
            </a:r>
            <a:r>
              <a:rPr lang="en-IN" sz="2800" spc="10" dirty="0">
                <a:latin typeface="Bahnschrift SemiCondensed" panose="020B0502040204020203" pitchFamily="34" charset="0"/>
                <a:cs typeface="Carlito"/>
              </a:rPr>
              <a:t> Module</a:t>
            </a:r>
            <a:r>
              <a:rPr lang="en-IN" sz="2800" spc="15" dirty="0">
                <a:latin typeface="Bahnschrift SemiCondensed" panose="020B0502040204020203" pitchFamily="34" charset="0"/>
                <a:cs typeface="Carlito"/>
              </a:rPr>
              <a:t>,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Android </a:t>
            </a:r>
            <a:r>
              <a:rPr lang="en-IN" sz="2800" spc="10" dirty="0">
                <a:latin typeface="Bahnschrift SemiCondensed" panose="020B0502040204020203" pitchFamily="34" charset="0"/>
                <a:cs typeface="Carlito"/>
              </a:rPr>
              <a:t>Application device</a:t>
            </a: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,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Bulbs </a:t>
            </a: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(15 - </a:t>
            </a:r>
            <a:r>
              <a:rPr lang="en-IN" sz="2800" spc="25" dirty="0">
                <a:latin typeface="Bahnschrift SemiCondensed" panose="020B0502040204020203" pitchFamily="34" charset="0"/>
                <a:cs typeface="Carlito"/>
              </a:rPr>
              <a:t>100</a:t>
            </a:r>
            <a:r>
              <a:rPr lang="en-IN" sz="2800" spc="16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watt),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Holder, Bread Board, </a:t>
            </a:r>
            <a:r>
              <a:rPr lang="en-IN" sz="2800" spc="-10" dirty="0">
                <a:latin typeface="Bahnschrift SemiCondensed" panose="020B0502040204020203" pitchFamily="34" charset="0"/>
                <a:cs typeface="Carlito"/>
              </a:rPr>
              <a:t>Battery </a:t>
            </a:r>
            <a:r>
              <a:rPr lang="en-IN" sz="2800" spc="10" dirty="0">
                <a:latin typeface="Bahnschrift SemiCondensed" panose="020B0502040204020203" pitchFamily="34" charset="0"/>
                <a:cs typeface="Carlito"/>
              </a:rPr>
              <a:t>with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Connector</a:t>
            </a:r>
            <a:r>
              <a:rPr lang="en-IN" sz="2800" spc="2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,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Connection /Jumper   </a:t>
            </a:r>
            <a:r>
              <a:rPr lang="en-IN" sz="2800" spc="16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wires.</a:t>
            </a:r>
          </a:p>
          <a:p>
            <a:pPr lvl="1">
              <a:lnSpc>
                <a:spcPct val="100000"/>
              </a:lnSpc>
              <a:buFont typeface="Carlito"/>
              <a:buAutoNum type="alphaLcParenR"/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240665">
              <a:tabLst>
                <a:tab pos="470534" algn="l"/>
              </a:tabLst>
            </a:pP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Software-</a:t>
            </a: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Arduino </a:t>
            </a:r>
            <a:r>
              <a:rPr lang="en-IN" sz="2800" spc="-5" dirty="0">
                <a:latin typeface="Bahnschrift SemiCondensed" panose="020B0502040204020203" pitchFamily="34" charset="0"/>
                <a:cs typeface="Carlito"/>
              </a:rPr>
              <a:t>IED</a:t>
            </a:r>
            <a:r>
              <a:rPr lang="en-IN" sz="2800" spc="17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IN" sz="2800" spc="5" dirty="0">
                <a:latin typeface="Bahnschrift SemiCondensed" panose="020B0502040204020203" pitchFamily="34" charset="0"/>
                <a:cs typeface="Carlito"/>
              </a:rPr>
              <a:t>(windows), </a:t>
            </a:r>
            <a:r>
              <a:rPr lang="en-IN" sz="2800" spc="10" dirty="0">
                <a:latin typeface="Bahnschrift SemiCondensed" panose="020B0502040204020203" pitchFamily="34" charset="0"/>
                <a:cs typeface="Carlito"/>
              </a:rPr>
              <a:t>Smart </a:t>
            </a:r>
            <a:r>
              <a:rPr lang="en-IN" sz="2800" spc="15" dirty="0">
                <a:latin typeface="Bahnschrift SemiCondensed" panose="020B0502040204020203" pitchFamily="34" charset="0"/>
                <a:cs typeface="Carlito"/>
              </a:rPr>
              <a:t>Home</a:t>
            </a:r>
            <a:r>
              <a:rPr lang="en-IN" sz="2800" dirty="0">
                <a:latin typeface="Bahnschrift SemiCondensed" panose="020B0502040204020203" pitchFamily="34" charset="0"/>
                <a:cs typeface="Carlito"/>
              </a:rPr>
              <a:t>(android).</a:t>
            </a: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  <a:p>
            <a:pPr marL="698500" lvl="1">
              <a:spcBef>
                <a:spcPts val="1065"/>
              </a:spcBef>
              <a:tabLst>
                <a:tab pos="928369" algn="l"/>
              </a:tabLst>
            </a:pPr>
            <a:endParaRPr lang="en-IN" sz="2800" dirty="0">
              <a:latin typeface="Bahnschrift SemiCondensed" panose="020B0502040204020203" pitchFamily="34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6609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6D356-A585-4F97-BAF0-50F29BF8BE84}"/>
              </a:ext>
            </a:extLst>
          </p:cNvPr>
          <p:cNvSpPr txBox="1"/>
          <p:nvPr/>
        </p:nvSpPr>
        <p:spPr>
          <a:xfrm>
            <a:off x="504031" y="631527"/>
            <a:ext cx="12496800" cy="468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000" b="1" u="sng" spc="25" dirty="0">
                <a:latin typeface="Bahnschrift SemiBold SemiConden" panose="020B0502040204020203" pitchFamily="34" charset="0"/>
                <a:cs typeface="Carlito"/>
              </a:rPr>
              <a:t>Arduino </a:t>
            </a:r>
            <a:r>
              <a:rPr lang="en-US" sz="4000" b="1" u="sng" spc="15" dirty="0">
                <a:latin typeface="Bahnschrift SemiBold SemiConden" panose="020B0502040204020203" pitchFamily="34" charset="0"/>
                <a:cs typeface="Carlito"/>
              </a:rPr>
              <a:t>UNO </a:t>
            </a:r>
            <a:r>
              <a:rPr lang="en-US" sz="4000" b="1" u="sng" dirty="0">
                <a:latin typeface="Bahnschrift SemiBold SemiConden" panose="020B0502040204020203" pitchFamily="34" charset="0"/>
                <a:cs typeface="Carlito"/>
              </a:rPr>
              <a:t>R3 </a:t>
            </a:r>
            <a:r>
              <a:rPr lang="en-US" sz="4000" b="1" u="sng" spc="10" dirty="0">
                <a:latin typeface="Bahnschrift SemiBold SemiConden" panose="020B0502040204020203" pitchFamily="34" charset="0"/>
                <a:cs typeface="Carlito"/>
              </a:rPr>
              <a:t>Chip</a:t>
            </a:r>
            <a:r>
              <a:rPr lang="en-US" sz="4000" b="1" u="sng" spc="254" dirty="0">
                <a:latin typeface="Bahnschrift SemiBold SemiConden" panose="020B0502040204020203" pitchFamily="34" charset="0"/>
                <a:cs typeface="Carlito"/>
              </a:rPr>
              <a:t> </a:t>
            </a:r>
            <a:endParaRPr lang="en-US" sz="4000" b="1" u="sng" dirty="0">
              <a:latin typeface="Bahnschrift SemiBold SemiConden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</a:pPr>
            <a:r>
              <a:rPr lang="en-US" sz="3200" b="1" spc="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Arduino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is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an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open-source, 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programmable 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microcontroller and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software based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on the </a:t>
            </a:r>
            <a:r>
              <a:rPr lang="en-US" sz="2800" dirty="0" err="1">
                <a:latin typeface="Bahnschrift SemiCondensed" panose="020B0502040204020203" pitchFamily="34" charset="0"/>
                <a:cs typeface="Carlito"/>
              </a:rPr>
              <a:t>ATMega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chip.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The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Arduino board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can be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programmed using the Arduino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software.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The syntax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is similar to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C/C++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and</a:t>
            </a:r>
            <a:r>
              <a:rPr lang="en-US" sz="2800" spc="-7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Java.</a:t>
            </a:r>
          </a:p>
          <a:p>
            <a:pPr marL="12700">
              <a:spcBef>
                <a:spcPts val="125"/>
              </a:spcBef>
            </a:pPr>
            <a:endParaRPr lang="en-US" sz="2800" dirty="0">
              <a:latin typeface="Bahnschrift SemiCondensed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</a:pP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Arduino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is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computer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hardware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and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software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company,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project  and </a:t>
            </a:r>
            <a:r>
              <a:rPr lang="en-US" sz="2800" spc="-10" dirty="0">
                <a:latin typeface="Bahnschrift SemiCondensed" panose="020B0502040204020203" pitchFamily="34" charset="0"/>
                <a:cs typeface="Carlito"/>
              </a:rPr>
              <a:t>user 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community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that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designs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and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manufactures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 microcontroller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based 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kits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for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building digital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devices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that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can  </a:t>
            </a:r>
            <a:r>
              <a:rPr lang="en-US" sz="2800" spc="-10" dirty="0">
                <a:latin typeface="Bahnschrift SemiCondensed" panose="020B0502040204020203" pitchFamily="34" charset="0"/>
                <a:cs typeface="Carlito"/>
              </a:rPr>
              <a:t>sense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and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control objects 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in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the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physical</a:t>
            </a:r>
            <a:r>
              <a:rPr lang="en-US" sz="2800" spc="-19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world.</a:t>
            </a:r>
            <a:endParaRPr lang="en-US" sz="2800" dirty="0">
              <a:latin typeface="Bahnschrift SemiCondensed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</a:pPr>
            <a:endParaRPr lang="en-US" sz="1800" dirty="0">
              <a:latin typeface="Bahnschrift SemiCondensed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</a:pPr>
            <a:endParaRPr lang="en-US" sz="1800" dirty="0">
              <a:latin typeface="Bahnschrift SemiCondensed" panose="020B0502040204020203" pitchFamily="34" charset="0"/>
              <a:cs typeface="Carlito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B24E7-836E-4EB3-88AA-39B199802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3398" y="3251538"/>
            <a:ext cx="4220066" cy="75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D1044-95D8-41EB-BAD3-1DE0A0AE58B3}"/>
              </a:ext>
            </a:extLst>
          </p:cNvPr>
          <p:cNvSpPr txBox="1"/>
          <p:nvPr/>
        </p:nvSpPr>
        <p:spPr>
          <a:xfrm>
            <a:off x="3125312" y="3292475"/>
            <a:ext cx="6751319" cy="22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9E49E-E968-42C9-9693-A4981B7FDFF9}"/>
              </a:ext>
            </a:extLst>
          </p:cNvPr>
          <p:cNvSpPr txBox="1"/>
          <p:nvPr/>
        </p:nvSpPr>
        <p:spPr>
          <a:xfrm>
            <a:off x="580230" y="549275"/>
            <a:ext cx="12725400" cy="4383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4000" b="1" u="sng" spc="20" dirty="0">
                <a:latin typeface="Carlito"/>
                <a:cs typeface="Carlito"/>
              </a:rPr>
              <a:t> </a:t>
            </a:r>
            <a:r>
              <a:rPr lang="en-US" sz="4000" b="1" u="sng" spc="5" dirty="0">
                <a:latin typeface="Bahnschrift SemiBold SemiConden" panose="020B0502040204020203" pitchFamily="34" charset="0"/>
                <a:cs typeface="Carlito"/>
              </a:rPr>
              <a:t>Relay</a:t>
            </a:r>
            <a:r>
              <a:rPr lang="en-US" sz="4000" b="1" u="sng" spc="75" dirty="0">
                <a:latin typeface="Bahnschrift SemiBold SemiConden" panose="020B0502040204020203" pitchFamily="34" charset="0"/>
                <a:cs typeface="Carlito"/>
              </a:rPr>
              <a:t> </a:t>
            </a:r>
            <a:r>
              <a:rPr lang="en-US" sz="4000" b="1" u="sng" spc="20" dirty="0">
                <a:latin typeface="Bahnschrift SemiBold SemiConden" panose="020B0502040204020203" pitchFamily="34" charset="0"/>
                <a:cs typeface="Carlito"/>
              </a:rPr>
              <a:t>Module</a:t>
            </a:r>
            <a:endParaRPr lang="en-US" sz="4000" u="sng" dirty="0">
              <a:latin typeface="Bahnschrift SemiBold SemiConden" panose="020B0502040204020203" pitchFamily="34" charset="0"/>
              <a:cs typeface="Carlito"/>
            </a:endParaRPr>
          </a:p>
          <a:p>
            <a:pPr>
              <a:spcBef>
                <a:spcPts val="35"/>
              </a:spcBef>
            </a:pPr>
            <a:endParaRPr lang="en-US" sz="2800" dirty="0">
              <a:latin typeface="Bahnschrift SemiCondensed" panose="020B0502040204020203" pitchFamily="34" charset="0"/>
              <a:cs typeface="Carlito"/>
            </a:endParaRPr>
          </a:p>
          <a:p>
            <a:pPr marL="22225" marR="5080" indent="-9525" algn="just">
              <a:lnSpc>
                <a:spcPct val="109000"/>
              </a:lnSpc>
            </a:pP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A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relay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is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an electrical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operated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switch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. Relays are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used 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where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it is </a:t>
            </a:r>
            <a:r>
              <a:rPr lang="en-US" sz="2800" spc="-10" dirty="0">
                <a:latin typeface="Bahnschrift SemiCondensed" panose="020B0502040204020203" pitchFamily="34" charset="0"/>
                <a:cs typeface="Carlito"/>
              </a:rPr>
              <a:t>necessary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to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control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a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circuit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by a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separate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low-power 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signal, or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where </a:t>
            </a:r>
            <a:r>
              <a:rPr lang="en-US" sz="2800" spc="-15" dirty="0">
                <a:latin typeface="Bahnschrift SemiCondensed" panose="020B0502040204020203" pitchFamily="34" charset="0"/>
                <a:cs typeface="Carlito"/>
              </a:rPr>
              <a:t>several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circuits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must be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controlled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by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one</a:t>
            </a:r>
            <a:r>
              <a:rPr lang="en-US" sz="2800" spc="-229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signal.</a:t>
            </a:r>
          </a:p>
          <a:p>
            <a:pPr marL="22225" marR="5080" indent="-9525" algn="just">
              <a:lnSpc>
                <a:spcPct val="109000"/>
              </a:lnSpc>
            </a:pP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Relays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work on </a:t>
            </a:r>
            <a:r>
              <a:rPr lang="en-US" sz="2800" dirty="0" err="1">
                <a:latin typeface="Bahnschrift SemiCondensed" panose="020B0502040204020203" pitchFamily="34" charset="0"/>
                <a:cs typeface="Carlito"/>
              </a:rPr>
              <a:t>electromagnetism.</a:t>
            </a:r>
            <a:r>
              <a:rPr lang="en-US" sz="2800" spc="5" dirty="0" err="1">
                <a:latin typeface="Bahnschrift SemiCondensed" panose="020B0502040204020203" pitchFamily="34" charset="0"/>
                <a:cs typeface="Carlito"/>
              </a:rPr>
              <a:t>The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 circuit 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which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powers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the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coil is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completely</a:t>
            </a:r>
            <a:r>
              <a:rPr lang="en-US" sz="2800" spc="360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isolated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from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the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part 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which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switches </a:t>
            </a:r>
            <a:r>
              <a:rPr lang="en-US" sz="2800" spc="20" dirty="0">
                <a:latin typeface="Bahnschrift SemiCondensed" panose="020B0502040204020203" pitchFamily="34" charset="0"/>
                <a:cs typeface="Carlito"/>
              </a:rPr>
              <a:t>ON/OFF,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this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provides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electrical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isolation. This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is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the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reason </a:t>
            </a:r>
            <a:r>
              <a:rPr lang="en-US" sz="2800" spc="15" dirty="0">
                <a:latin typeface="Bahnschrift SemiCondensed" panose="020B0502040204020203" pitchFamily="34" charset="0"/>
                <a:cs typeface="Carlito"/>
              </a:rPr>
              <a:t>we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can </a:t>
            </a:r>
            <a:r>
              <a:rPr lang="en-US" sz="2800" dirty="0">
                <a:latin typeface="Bahnschrift SemiCondensed" panose="020B0502040204020203" pitchFamily="34" charset="0"/>
                <a:cs typeface="Carlito"/>
              </a:rPr>
              <a:t>control </a:t>
            </a:r>
            <a:r>
              <a:rPr lang="en-US" sz="2800" spc="10" dirty="0">
                <a:latin typeface="Bahnschrift SemiCondensed" panose="020B0502040204020203" pitchFamily="34" charset="0"/>
                <a:cs typeface="Carlito"/>
              </a:rPr>
              <a:t>a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relay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using </a:t>
            </a:r>
            <a:r>
              <a:rPr lang="en-US" sz="2800" spc="20" dirty="0">
                <a:latin typeface="Bahnschrift SemiCondensed" panose="020B0502040204020203" pitchFamily="34" charset="0"/>
                <a:cs typeface="Carlito"/>
              </a:rPr>
              <a:t>5V's </a:t>
            </a:r>
            <a:r>
              <a:rPr lang="en-US" sz="2800" spc="-5" dirty="0">
                <a:latin typeface="Bahnschrift SemiCondensed" panose="020B0502040204020203" pitchFamily="34" charset="0"/>
                <a:cs typeface="Carlito"/>
              </a:rPr>
              <a:t>from </a:t>
            </a:r>
            <a:r>
              <a:rPr lang="en-US" sz="2800" spc="5" dirty="0">
                <a:latin typeface="Bahnschrift SemiCondensed" panose="020B0502040204020203" pitchFamily="34" charset="0"/>
                <a:cs typeface="Carlito"/>
              </a:rPr>
              <a:t>an Arduino.</a:t>
            </a:r>
            <a:endParaRPr lang="en-US" sz="2800" dirty="0">
              <a:latin typeface="Bahnschrift SemiCondensed" panose="020B0502040204020203" pitchFamily="34" charset="0"/>
              <a:cs typeface="Carlito"/>
            </a:endParaRPr>
          </a:p>
          <a:p>
            <a:pPr marL="22225" marR="5080" indent="-9525" algn="just">
              <a:lnSpc>
                <a:spcPct val="109000"/>
              </a:lnSpc>
            </a:pPr>
            <a:endParaRPr lang="en-US" sz="2800" spc="5" dirty="0">
              <a:latin typeface="Bahnschrift SemiCondensed" panose="020B0502040204020203" pitchFamily="34" charset="0"/>
              <a:cs typeface="Carl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B493E-66EA-4922-9BEB-641174AC4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62" y="4932398"/>
            <a:ext cx="7908368" cy="45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03070-D107-47BC-B1D0-ECB7D41AF32F}"/>
              </a:ext>
            </a:extLst>
          </p:cNvPr>
          <p:cNvSpPr txBox="1"/>
          <p:nvPr/>
        </p:nvSpPr>
        <p:spPr>
          <a:xfrm>
            <a:off x="885031" y="-1127125"/>
            <a:ext cx="12725400" cy="495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25"/>
              </a:spcBef>
            </a:pPr>
            <a:endParaRPr lang="en-US" sz="4000" b="1" u="sng" spc="5" dirty="0">
              <a:latin typeface="Bahnschrift SemiCondensed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</a:pPr>
            <a:endParaRPr lang="en-US" sz="4000" b="1" u="sng" spc="5" dirty="0">
              <a:latin typeface="Bahnschrift SemiCondensed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</a:pPr>
            <a:endParaRPr lang="en-US" sz="4000" b="1" u="sng" spc="5" dirty="0">
              <a:latin typeface="Bahnschrift SemiCondensed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</a:pPr>
            <a:r>
              <a:rPr lang="en-US" sz="4000" b="1" u="sng" spc="5" dirty="0" err="1">
                <a:latin typeface="Bahnschrift SemiCondensed" panose="020B0502040204020203" pitchFamily="34" charset="0"/>
                <a:cs typeface="Carlito"/>
              </a:rPr>
              <a:t>WiFi</a:t>
            </a:r>
            <a:r>
              <a:rPr lang="en-US" sz="4000" b="1" u="sng" spc="5" dirty="0">
                <a:latin typeface="Bahnschrift SemiCondensed" panose="020B0502040204020203" pitchFamily="34" charset="0"/>
                <a:cs typeface="Carlito"/>
              </a:rPr>
              <a:t> </a:t>
            </a:r>
            <a:r>
              <a:rPr lang="en-US" sz="4000" b="1" u="sng" spc="20" dirty="0">
                <a:latin typeface="Bahnschrift SemiCondensed" panose="020B0502040204020203" pitchFamily="34" charset="0"/>
                <a:cs typeface="Carlito"/>
              </a:rPr>
              <a:t>Module</a:t>
            </a:r>
          </a:p>
          <a:p>
            <a:pPr marL="12700">
              <a:spcBef>
                <a:spcPts val="125"/>
              </a:spcBef>
            </a:pPr>
            <a:endParaRPr lang="en-US" sz="4000" b="1" u="sng" spc="20" dirty="0">
              <a:latin typeface="Bahnschrift SemiCondensed" panose="020B0502040204020203" pitchFamily="34" charset="0"/>
              <a:cs typeface="Carlito"/>
            </a:endParaRPr>
          </a:p>
          <a:p>
            <a:pPr marL="12700">
              <a:spcBef>
                <a:spcPts val="125"/>
              </a:spcBef>
            </a:pPr>
            <a:r>
              <a:rPr lang="en-US" sz="2800" b="0" i="0" dirty="0">
                <a:solidFill>
                  <a:srgbClr val="202124"/>
                </a:solidFill>
                <a:effectLst/>
                <a:latin typeface="Bahnschrift SemiCondensed" panose="020B0502040204020203" pitchFamily="34" charset="0"/>
              </a:rPr>
              <a:t>The ESP8266 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Bahnschrift SemiCondensed" panose="020B0502040204020203" pitchFamily="34" charset="0"/>
              </a:rPr>
              <a:t>WiFi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Bahnschrift SemiCondensed" panose="020B0502040204020203" pitchFamily="34" charset="0"/>
              </a:rPr>
              <a:t> Module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Bahnschrift SemiCondensed" panose="020B0502040204020203" pitchFamily="34" charset="0"/>
              </a:rPr>
              <a:t> is a self contained SOC with integrated TCP/IP protocol stack that can give any microcontroller access to your 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Bahnschrift SemiCondensed" panose="020B0502040204020203" pitchFamily="34" charset="0"/>
              </a:rPr>
              <a:t>WiFi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Bahnschrift SemiCondensed" panose="020B0502040204020203" pitchFamily="34" charset="0"/>
              </a:rPr>
              <a:t> network. The ESP8266 is capable of either hosting an application or offloading all </a:t>
            </a:r>
            <a:r>
              <a:rPr lang="en-US" sz="2800" b="1" i="0" dirty="0" err="1">
                <a:solidFill>
                  <a:srgbClr val="202124"/>
                </a:solidFill>
                <a:effectLst/>
                <a:latin typeface="Bahnschrift SemiCondensed" panose="020B0502040204020203" pitchFamily="34" charset="0"/>
              </a:rPr>
              <a:t>WiFi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Bahnschrift SemiCondensed" panose="020B0502040204020203" pitchFamily="34" charset="0"/>
              </a:rPr>
              <a:t> networking functions from another application processor.</a:t>
            </a:r>
            <a:endParaRPr lang="en-US" sz="2800" u="sng" dirty="0">
              <a:latin typeface="Bahnschrift SemiCondensed" panose="020B0502040204020203" pitchFamily="34" charset="0"/>
              <a:cs typeface="Carl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EC488-18E5-4085-A6D1-99B1C856E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52120" y="2830508"/>
            <a:ext cx="4543424" cy="80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9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965CD-DB14-4B97-8CBA-8A6799281DC2}"/>
              </a:ext>
            </a:extLst>
          </p:cNvPr>
          <p:cNvSpPr txBox="1"/>
          <p:nvPr/>
        </p:nvSpPr>
        <p:spPr>
          <a:xfrm>
            <a:off x="656431" y="75899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Bahnschrift SemiCondensed" panose="020B0502040204020203" pitchFamily="34" charset="0"/>
              </a:rPr>
              <a:t>Bulbs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192A5-5300-4FB3-A144-B7A0105981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58" y="1340601"/>
            <a:ext cx="3276600" cy="388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54560-82C4-4C17-BBBB-7994ADBBEEEC}"/>
              </a:ext>
            </a:extLst>
          </p:cNvPr>
          <p:cNvSpPr txBox="1"/>
          <p:nvPr/>
        </p:nvSpPr>
        <p:spPr>
          <a:xfrm>
            <a:off x="656431" y="5428963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latin typeface="Bahnschrift SemiCondensed" panose="020B0502040204020203" pitchFamily="34" charset="0"/>
              </a:rPr>
              <a:t>Bread 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F32E56-0E70-42CB-98C5-F5616DF13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31" y="6136802"/>
            <a:ext cx="5829300" cy="3634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B866B-5271-4545-99A0-33B3DD42B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031" y="1334740"/>
            <a:ext cx="3276600" cy="38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2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AF08B-68D6-4394-9D3C-E496942F03AF}"/>
              </a:ext>
            </a:extLst>
          </p:cNvPr>
          <p:cNvSpPr txBox="1"/>
          <p:nvPr/>
        </p:nvSpPr>
        <p:spPr>
          <a:xfrm>
            <a:off x="-36296" y="549275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effectLst/>
                <a:latin typeface="Bahnschrift SemiBold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ALGORITHMS</a:t>
            </a:r>
            <a:endParaRPr lang="en-IN" sz="4000" u="sng" dirty="0">
              <a:effectLst/>
              <a:latin typeface="Bahnschrift SemiBold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3D8CF-6B1E-4A23-94A4-4A2E4E9C9661}"/>
              </a:ext>
            </a:extLst>
          </p:cNvPr>
          <p:cNvSpPr txBox="1"/>
          <p:nvPr/>
        </p:nvSpPr>
        <p:spPr>
          <a:xfrm>
            <a:off x="961231" y="1512818"/>
            <a:ext cx="11734800" cy="1638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52400">
              <a:lnSpc>
                <a:spcPct val="146000"/>
              </a:lnSpc>
            </a:pPr>
            <a:r>
              <a:rPr lang="en-IN" sz="2400" dirty="0">
                <a:effectLst/>
                <a:latin typeface="Bahnschrift SemiBold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For, this particular project we have developed a simple code. The code has been illustrated using screen shots taken from our laptop. This is for operational working of two bulbs </a:t>
            </a:r>
            <a:r>
              <a:rPr lang="en-IN" sz="2400" dirty="0">
                <a:latin typeface="Bahnschrift SemiBold Condensed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installed in the board.</a:t>
            </a:r>
            <a:endParaRPr lang="en-IN" sz="2400" dirty="0">
              <a:effectLst/>
              <a:latin typeface="Bahnschrift SemiBold Condensed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2725D-541F-45F9-8319-F95BB3E7D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8" y="2530475"/>
            <a:ext cx="12255764" cy="68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82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278</TotalTime>
  <Words>550</Words>
  <Application>Microsoft Office PowerPoint</Application>
  <PresentationFormat>Custom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Bahnschrift Condensed</vt:lpstr>
      <vt:lpstr>Bahnschrift SemiBold Condensed</vt:lpstr>
      <vt:lpstr>Bahnschrift SemiBold SemiConden</vt:lpstr>
      <vt:lpstr>Bahnschrift SemiCondensed</vt:lpstr>
      <vt:lpstr>Calibri</vt:lpstr>
      <vt:lpstr>Calibri Light</vt:lpstr>
      <vt:lpstr>Carlito</vt:lpstr>
      <vt:lpstr>Palatino Linotype</vt:lpstr>
      <vt:lpstr>Times New Roman</vt:lpstr>
      <vt:lpstr>Wingdings</vt:lpstr>
      <vt:lpstr>Retrospect</vt:lpstr>
      <vt:lpstr>MINOR PROJECT  </vt:lpstr>
      <vt:lpstr>INDEX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</dc:creator>
  <cp:lastModifiedBy>Rish Verma</cp:lastModifiedBy>
  <cp:revision>126</cp:revision>
  <dcterms:created xsi:type="dcterms:W3CDTF">2020-10-10T19:23:16Z</dcterms:created>
  <dcterms:modified xsi:type="dcterms:W3CDTF">2020-12-10T09:12:47Z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2017-10-29T00:00:00Z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2020-10-10T00:00:00Z</vt:filetime>
  </property>
</Properties>
</file>