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65" r:id="rId9"/>
    <p:sldId id="266" r:id="rId10"/>
    <p:sldId id="2146847058" r:id="rId11"/>
    <p:sldId id="2146847059" r:id="rId12"/>
    <p:sldId id="2146847060" r:id="rId13"/>
    <p:sldId id="267" r:id="rId14"/>
    <p:sldId id="2146847061" r:id="rId15"/>
    <p:sldId id="268" r:id="rId16"/>
    <p:sldId id="2146847055" r:id="rId17"/>
    <p:sldId id="2146847062" r:id="rId18"/>
    <p:sldId id="269" r:id="rId19"/>
    <p:sldId id="2146847056" r:id="rId20"/>
    <p:sldId id="2146847057"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p:scale>
          <a:sx n="66" d="100"/>
          <a:sy n="66" d="100"/>
        </p:scale>
        <p:origin x="-664" y="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6/30/2024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6/30/2024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6/30/2024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6/30/2024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6/30/2024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kaggle.com/datasets/yasserh/breast-cancer-dataset" TargetMode="External"/><Relationship Id="rId3" Type="http://schemas.openxmlformats.org/officeDocument/2006/relationships/hyperlink" Target="https://towardsdatascience.com/building-a-simple-machine-learning-model-on-%20breast-cancer-data-eca4b3b99fa3" TargetMode="External"/><Relationship Id="rId7" Type="http://schemas.openxmlformats.org/officeDocument/2006/relationships/hyperlink" Target="https://seaborn.pydata.org/generated/seaborn.heatmap.html" TargetMode="External"/><Relationship Id="rId2" Type="http://schemas.openxmlformats.org/officeDocument/2006/relationships/hyperlink" Target="https://www.who.int/cancer/prevention/diagnosis-screening/breastcancer/en/" TargetMode="External"/><Relationship Id="rId1" Type="http://schemas.openxmlformats.org/officeDocument/2006/relationships/slideLayout" Target="../slideLayouts/slideLayout2.xml"/><Relationship Id="rId6" Type="http://schemas.openxmlformats.org/officeDocument/2006/relationships/hyperlink" Target="https://seaborn.pydata.org/generated/seaborn.pairplot.html" TargetMode="External"/><Relationship Id="rId5" Type="http://schemas.openxmlformats.org/officeDocument/2006/relationships/hyperlink" Target="https://seaborn.pydata.org/tutorial/axis_gri%20ds.html" TargetMode="External"/><Relationship Id="rId4" Type="http://schemas.openxmlformats.org/officeDocument/2006/relationships/hyperlink" Target="https://tatwan.github.io/How-To-Plot-A-%20Confusion-Matrix-%20In-Python/" TargetMode="Externa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BREAST CANCER PREDICTON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019301" y="4586365"/>
            <a:ext cx="9078412"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smtClean="0">
                <a:solidFill>
                  <a:schemeClr val="accent1">
                    <a:lumMod val="75000"/>
                  </a:schemeClr>
                </a:solidFill>
                <a:latin typeface="Arial"/>
                <a:cs typeface="Arial"/>
              </a:rPr>
              <a:t>RIYA BHARGAVA-INDERPRASTHA ENGINEERING COLLEGE-IT</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a:xfrm>
            <a:off x="286017" y="1621594"/>
            <a:ext cx="11029615" cy="4673324"/>
          </a:xfrm>
        </p:spPr>
        <p:txBody>
          <a:bodyPr>
            <a:noAutofit/>
          </a:bodyPr>
          <a:lstStyle/>
          <a:p>
            <a:r>
              <a:rPr lang="en-US" sz="1800" b="1" dirty="0"/>
              <a:t>Accuracy and Effectiveness:</a:t>
            </a:r>
            <a:endParaRPr lang="en-US" sz="1800" dirty="0"/>
          </a:p>
          <a:p>
            <a:pPr lvl="1"/>
            <a:r>
              <a:rPr lang="en-US" sz="1800" b="1" dirty="0"/>
              <a:t>Accuracy:</a:t>
            </a:r>
            <a:r>
              <a:rPr lang="en-US" sz="1800" dirty="0"/>
              <a:t> The overall percentage of correctly classified instances in the dataset.</a:t>
            </a:r>
          </a:p>
          <a:p>
            <a:pPr lvl="1"/>
            <a:r>
              <a:rPr lang="en-US" sz="1800" b="1" dirty="0"/>
              <a:t>Precision:</a:t>
            </a:r>
            <a:r>
              <a:rPr lang="en-US" sz="1800" dirty="0"/>
              <a:t> The proportion of positive identifications that were actually correct.</a:t>
            </a:r>
          </a:p>
          <a:p>
            <a:pPr lvl="1"/>
            <a:r>
              <a:rPr lang="en-US" sz="1800" b="1" dirty="0"/>
              <a:t>Recall (Sensitivity):</a:t>
            </a:r>
            <a:r>
              <a:rPr lang="en-US" sz="1800" dirty="0"/>
              <a:t> The proportion of actual positives that were correctly identified.</a:t>
            </a:r>
          </a:p>
          <a:p>
            <a:pPr lvl="1"/>
            <a:r>
              <a:rPr lang="en-US" sz="1800" b="1" dirty="0"/>
              <a:t>F1 Score:</a:t>
            </a:r>
            <a:r>
              <a:rPr lang="en-US" sz="1800" dirty="0"/>
              <a:t> The harmonic mean of precision and recall, providing a balance between the two.</a:t>
            </a:r>
          </a:p>
          <a:p>
            <a:pPr lvl="1"/>
            <a:r>
              <a:rPr lang="en-US" sz="1800" b="1" dirty="0"/>
              <a:t>ROC-AUC:</a:t>
            </a:r>
            <a:r>
              <a:rPr lang="en-US" sz="1800" dirty="0"/>
              <a:t> The area under the receiver operating characteristic curve, representing the model’s ability to distinguish between classes.</a:t>
            </a:r>
          </a:p>
          <a:p>
            <a:r>
              <a:rPr lang="en-US" sz="1800" b="1" dirty="0"/>
              <a:t>Confusion Matrix:</a:t>
            </a:r>
            <a:endParaRPr lang="en-US" sz="1800" dirty="0"/>
          </a:p>
          <a:p>
            <a:pPr lvl="1"/>
            <a:r>
              <a:rPr lang="en-US" sz="1800" b="1" dirty="0"/>
              <a:t>True Positives (TP):</a:t>
            </a:r>
            <a:r>
              <a:rPr lang="en-US" sz="1800" dirty="0"/>
              <a:t> Cases correctly predicted as having breast cancer.</a:t>
            </a:r>
          </a:p>
          <a:p>
            <a:pPr lvl="1"/>
            <a:r>
              <a:rPr lang="en-US" sz="1800" b="1" dirty="0"/>
              <a:t>True Negatives (TN):</a:t>
            </a:r>
            <a:r>
              <a:rPr lang="en-US" sz="1800" dirty="0"/>
              <a:t> Cases correctly predicted as not having breast cancer.</a:t>
            </a:r>
          </a:p>
          <a:p>
            <a:pPr lvl="1"/>
            <a:r>
              <a:rPr lang="en-US" sz="1800" b="1" dirty="0"/>
              <a:t>False Positives (FP):</a:t>
            </a:r>
            <a:r>
              <a:rPr lang="en-US" sz="1800" dirty="0"/>
              <a:t> Cases incorrectly predicted as having breast cancer.</a:t>
            </a:r>
          </a:p>
          <a:p>
            <a:pPr lvl="1"/>
            <a:r>
              <a:rPr lang="en-US" sz="1800" b="1" dirty="0"/>
              <a:t>False Negatives (FN):</a:t>
            </a:r>
            <a:r>
              <a:rPr lang="en-US" sz="1800" dirty="0"/>
              <a:t> Cases incorrectly predicted as not having breast cancer.</a:t>
            </a:r>
          </a:p>
          <a:p>
            <a:pPr marL="0" indent="0">
              <a:buNone/>
            </a:pPr>
            <a:endParaRPr lang="en-IN" sz="1800" dirty="0"/>
          </a:p>
        </p:txBody>
      </p:sp>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idx="1"/>
          </p:nvPr>
        </p:nvSpPr>
        <p:spPr/>
        <p:txBody>
          <a:bodyPr>
            <a:noAutofit/>
          </a:bodyPr>
          <a:lstStyle/>
          <a:p>
            <a:r>
              <a:rPr lang="en-US" sz="2000" b="1" dirty="0"/>
              <a:t>Visualizations:</a:t>
            </a:r>
            <a:endParaRPr lang="en-US" sz="2000" dirty="0"/>
          </a:p>
          <a:p>
            <a:r>
              <a:rPr lang="en-US" sz="2000" b="1" dirty="0"/>
              <a:t>Confusion Matrix Visualization:</a:t>
            </a:r>
            <a:endParaRPr lang="en-US" sz="2000" dirty="0"/>
          </a:p>
          <a:p>
            <a:pPr lvl="1"/>
            <a:r>
              <a:rPr lang="en-US" sz="1600" dirty="0"/>
              <a:t>Display the confusion matrix as a </a:t>
            </a:r>
            <a:r>
              <a:rPr lang="en-US" sz="1600" dirty="0" err="1"/>
              <a:t>heatmap</a:t>
            </a:r>
            <a:r>
              <a:rPr lang="en-US" sz="1600" dirty="0"/>
              <a:t> to show the distribution of TP, TN, FP, and FN.</a:t>
            </a:r>
          </a:p>
          <a:p>
            <a:r>
              <a:rPr lang="en-US" sz="2000" b="1" dirty="0"/>
              <a:t>ROC Curve:</a:t>
            </a:r>
            <a:endParaRPr lang="en-US" sz="2000" dirty="0"/>
          </a:p>
          <a:p>
            <a:pPr lvl="1"/>
            <a:r>
              <a:rPr lang="en-US" sz="1600" dirty="0"/>
              <a:t>Plot the ROC curve to visualize the trade-off between sensitivity and specificity.</a:t>
            </a:r>
          </a:p>
          <a:p>
            <a:pPr lvl="1"/>
            <a:r>
              <a:rPr lang="en-US" sz="1600" dirty="0"/>
              <a:t>Show the AUC value to indicate the model’s performance.</a:t>
            </a:r>
          </a:p>
          <a:p>
            <a:r>
              <a:rPr lang="en-US" sz="2000" b="1" dirty="0"/>
              <a:t>Precision-Recall Curve:</a:t>
            </a:r>
            <a:endParaRPr lang="en-US" sz="2000" dirty="0"/>
          </a:p>
          <a:p>
            <a:pPr lvl="1"/>
            <a:r>
              <a:rPr lang="en-US" sz="1600" dirty="0"/>
              <a:t>Plot the precision-recall curve to provide insights into the trade-offs between precision and recall for different thresholds.</a:t>
            </a:r>
          </a:p>
          <a:p>
            <a:r>
              <a:rPr lang="en-US" sz="2000" b="1" dirty="0"/>
              <a:t>Feature Importance:</a:t>
            </a:r>
            <a:endParaRPr lang="en-US" sz="2000" dirty="0"/>
          </a:p>
          <a:p>
            <a:pPr lvl="1"/>
            <a:r>
              <a:rPr lang="en-US" sz="1600" dirty="0"/>
              <a:t>Bar chart displaying the importance of each feature used in the model.</a:t>
            </a:r>
          </a:p>
          <a:p>
            <a:pPr lvl="1"/>
            <a:r>
              <a:rPr lang="en-US" sz="1600" dirty="0"/>
              <a:t>Highlight key features that contribute most to the prediction.</a:t>
            </a:r>
          </a:p>
          <a:p>
            <a:r>
              <a:rPr lang="en-US" sz="2000" b="1" dirty="0"/>
              <a:t>Comparison of Predicted vs. Actual Outcomes:</a:t>
            </a:r>
            <a:endParaRPr lang="en-US" sz="2000" dirty="0"/>
          </a:p>
          <a:p>
            <a:pPr lvl="1"/>
            <a:r>
              <a:rPr lang="en-US" sz="1600" dirty="0"/>
              <a:t>Create a table or graph comparing the predicted and actual outcomes for a subset of the test data.</a:t>
            </a:r>
          </a:p>
          <a:p>
            <a:pPr lvl="1"/>
            <a:r>
              <a:rPr lang="en-US" sz="1600" dirty="0"/>
              <a:t>Highlight cases where the model performed exceptionally well or poorly</a:t>
            </a:r>
            <a:r>
              <a:rPr lang="en-US" sz="1600" dirty="0" smtClean="0"/>
              <a:t>..</a:t>
            </a:r>
            <a:endParaRPr lang="en-US" sz="1600" dirty="0"/>
          </a:p>
          <a:p>
            <a:endParaRPr lang="en-IN" sz="1000" dirty="0"/>
          </a:p>
        </p:txBody>
      </p:sp>
    </p:spTree>
    <p:extLst>
      <p:ext uri="{BB962C8B-B14F-4D97-AF65-F5344CB8AC3E}">
        <p14:creationId xmlns:p14="http://schemas.microsoft.com/office/powerpoint/2010/main" val="2043336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489217" y="1496269"/>
            <a:ext cx="11029615" cy="4673324"/>
          </a:xfrm>
        </p:spPr>
        <p:txBody>
          <a:bodyPr>
            <a:noAutofit/>
          </a:bodyPr>
          <a:lstStyle/>
          <a:p>
            <a:pPr marL="0" indent="0">
              <a:buNone/>
            </a:pPr>
            <a:r>
              <a:rPr lang="en-US" sz="1600" dirty="0"/>
              <a:t>To effectively summarize the findings and discuss the effectiveness of a proposed solution for breast cancer prediction, we typically focus on several key points</a:t>
            </a:r>
            <a:r>
              <a:rPr lang="en-US" sz="1600" dirty="0" smtClean="0"/>
              <a:t>:</a:t>
            </a:r>
            <a:endParaRPr lang="en-US" sz="1600" dirty="0"/>
          </a:p>
          <a:p>
            <a:pPr marL="305435" indent="-305435"/>
            <a:r>
              <a:rPr lang="en-US" sz="1600" dirty="0" smtClean="0"/>
              <a:t>Findings Summary: </a:t>
            </a:r>
            <a:r>
              <a:rPr lang="en-US" sz="1600" dirty="0"/>
              <a:t>This involves detailing the results obtained from the predictive model or method used. It includes metrics such as accuracy, sensitivity, specificity, and area under the curve (AUC) of the receiver operating characteristic (ROC) curve</a:t>
            </a:r>
            <a:r>
              <a:rPr lang="en-US" sz="1600" dirty="0" smtClean="0"/>
              <a:t>.</a:t>
            </a:r>
            <a:endParaRPr lang="en-US" sz="1600" dirty="0"/>
          </a:p>
          <a:p>
            <a:pPr marL="305435" indent="-305435"/>
            <a:r>
              <a:rPr lang="en-US" sz="1600" dirty="0" smtClean="0"/>
              <a:t>Effectiveness </a:t>
            </a:r>
            <a:r>
              <a:rPr lang="en-US" sz="1600" dirty="0"/>
              <a:t>of the Proposed </a:t>
            </a:r>
            <a:r>
              <a:rPr lang="en-US" sz="1600" dirty="0" smtClean="0"/>
              <a:t>Solution: </a:t>
            </a:r>
            <a:r>
              <a:rPr lang="en-US" sz="1600" dirty="0"/>
              <a:t>Evaluate how well the solution performs in predicting breast cancer. This involves comparing the model's predictions with actual outcomes and assessing its reliability in different scenarios</a:t>
            </a:r>
            <a:r>
              <a:rPr lang="en-US" sz="1600" dirty="0" smtClean="0"/>
              <a:t>.</a:t>
            </a:r>
            <a:endParaRPr lang="en-US" sz="1600" dirty="0"/>
          </a:p>
          <a:p>
            <a:pPr marL="305435" indent="-305435"/>
            <a:r>
              <a:rPr lang="en-US" sz="1600" dirty="0" smtClean="0"/>
              <a:t>Challenges Encountered: </a:t>
            </a:r>
            <a:r>
              <a:rPr lang="en-US" sz="1600" dirty="0"/>
              <a:t>Discuss any obstacles faced during implementation, such as data availability, model complexity, computational resources, or interpretability issues. These challenges can impact both the implementation and the practical application of the solution</a:t>
            </a:r>
            <a:r>
              <a:rPr lang="en-US" sz="1600" dirty="0" smtClean="0"/>
              <a:t>.</a:t>
            </a:r>
            <a:endParaRPr lang="en-US" sz="1600" dirty="0"/>
          </a:p>
          <a:p>
            <a:pPr marL="305435" indent="-305435"/>
            <a:r>
              <a:rPr lang="en-US" sz="1600" dirty="0" smtClean="0"/>
              <a:t>Potential Improvements: </a:t>
            </a:r>
            <a:r>
              <a:rPr lang="en-US" sz="1600" dirty="0"/>
              <a:t>Highlight areas where the solution could be enhanced. This might involve refining the model with additional data, improving feature selection techniques, optimizing </a:t>
            </a:r>
            <a:r>
              <a:rPr lang="en-US" sz="1600" dirty="0" err="1"/>
              <a:t>hyperparameters</a:t>
            </a:r>
            <a:r>
              <a:rPr lang="en-US" sz="1600" dirty="0"/>
              <a:t>, or exploring different algorithms</a:t>
            </a:r>
            <a:r>
              <a:rPr lang="en-US" sz="1600" dirty="0" smtClean="0"/>
              <a:t>.</a:t>
            </a:r>
            <a:endParaRPr lang="en-US" sz="1600" dirty="0"/>
          </a:p>
          <a:p>
            <a:pPr marL="305435" indent="-305435"/>
            <a:r>
              <a:rPr lang="en-US" sz="1600" dirty="0" smtClean="0"/>
              <a:t>Importance </a:t>
            </a:r>
            <a:r>
              <a:rPr lang="en-US" sz="1600" dirty="0"/>
              <a:t>of Breast Cancer </a:t>
            </a:r>
            <a:r>
              <a:rPr lang="en-US" sz="1600" dirty="0" smtClean="0"/>
              <a:t>Prediction: </a:t>
            </a:r>
            <a:r>
              <a:rPr lang="en-US" sz="1600" dirty="0"/>
              <a:t>Emphasize the significance of accurate prediction in early detection and treatment planning. Early detection can significantly improve patient outcomes by enabling timely interventions</a:t>
            </a:r>
            <a:r>
              <a:rPr lang="en-US" sz="1600" dirty="0" smtClean="0"/>
              <a:t>.</a:t>
            </a:r>
            <a:endParaRPr lang="en-US" sz="1600" dirty="0"/>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484199" y="637882"/>
            <a:ext cx="11029615" cy="4673324"/>
          </a:xfrm>
        </p:spPr>
        <p:txBody>
          <a:bodyPr>
            <a:normAutofit/>
          </a:bodyPr>
          <a:lstStyle/>
          <a:p>
            <a:pPr marL="0" indent="0">
              <a:buNone/>
            </a:pPr>
            <a:endParaRPr lang="en-US" sz="2000" b="1" dirty="0"/>
          </a:p>
          <a:p>
            <a:r>
              <a:rPr lang="en-US" sz="1800" dirty="0">
                <a:cs typeface="Arial" pitchFamily="34" charset="0"/>
              </a:rPr>
              <a:t>In this project in python, we learned to build a breast </a:t>
            </a:r>
            <a:r>
              <a:rPr lang="en-US" sz="1800" dirty="0" smtClean="0">
                <a:cs typeface="Arial" pitchFamily="34" charset="0"/>
              </a:rPr>
              <a:t>cancer </a:t>
            </a:r>
            <a:r>
              <a:rPr lang="en-US" sz="1800" dirty="0" err="1">
                <a:cs typeface="Arial" pitchFamily="34" charset="0"/>
              </a:rPr>
              <a:t>tumour</a:t>
            </a:r>
            <a:r>
              <a:rPr lang="en-US" sz="1800" dirty="0">
                <a:cs typeface="Arial" pitchFamily="34" charset="0"/>
              </a:rPr>
              <a:t> predictor on the </a:t>
            </a:r>
            <a:r>
              <a:rPr lang="en-US" sz="1800" dirty="0" err="1">
                <a:cs typeface="Arial" pitchFamily="34" charset="0"/>
              </a:rPr>
              <a:t>wisconsin</a:t>
            </a:r>
            <a:r>
              <a:rPr lang="en-US" sz="1800" dirty="0">
                <a:cs typeface="Arial" pitchFamily="34" charset="0"/>
              </a:rPr>
              <a:t> dataset </a:t>
            </a:r>
            <a:r>
              <a:rPr lang="en-US" sz="1800" dirty="0" smtClean="0">
                <a:cs typeface="Arial" pitchFamily="34" charset="0"/>
              </a:rPr>
              <a:t>and </a:t>
            </a:r>
            <a:r>
              <a:rPr lang="en-US" sz="1800" dirty="0">
                <a:cs typeface="Arial" pitchFamily="34" charset="0"/>
              </a:rPr>
              <a:t>created graphs and results for the same. It has </a:t>
            </a:r>
            <a:r>
              <a:rPr lang="en-US" sz="1800" dirty="0" smtClean="0">
                <a:cs typeface="Arial" pitchFamily="34" charset="0"/>
              </a:rPr>
              <a:t>been </a:t>
            </a:r>
            <a:r>
              <a:rPr lang="en-US" sz="1800" dirty="0">
                <a:cs typeface="Arial" pitchFamily="34" charset="0"/>
              </a:rPr>
              <a:t>observed that a good dataset provides better </a:t>
            </a:r>
            <a:r>
              <a:rPr lang="en-US" sz="1800" dirty="0" smtClean="0">
                <a:cs typeface="Arial" pitchFamily="34" charset="0"/>
              </a:rPr>
              <a:t>accuracy</a:t>
            </a:r>
            <a:r>
              <a:rPr lang="en-US" sz="1800" dirty="0">
                <a:cs typeface="Arial" pitchFamily="34" charset="0"/>
              </a:rPr>
              <a:t>. Selection of appropriate algorithms with </a:t>
            </a:r>
            <a:r>
              <a:rPr lang="en-US" sz="1800" dirty="0" smtClean="0">
                <a:cs typeface="Arial" pitchFamily="34" charset="0"/>
              </a:rPr>
              <a:t>good </a:t>
            </a:r>
            <a:r>
              <a:rPr lang="en-US" sz="1800" dirty="0">
                <a:cs typeface="Arial" pitchFamily="34" charset="0"/>
              </a:rPr>
              <a:t>home dataset will lead to the development of </a:t>
            </a:r>
            <a:r>
              <a:rPr lang="en-US" sz="1800" dirty="0" smtClean="0">
                <a:cs typeface="Arial" pitchFamily="34" charset="0"/>
              </a:rPr>
              <a:t>prediction </a:t>
            </a:r>
            <a:r>
              <a:rPr lang="en-US" sz="1800" dirty="0">
                <a:cs typeface="Arial" pitchFamily="34" charset="0"/>
              </a:rPr>
              <a:t>systems. These systems can assist in </a:t>
            </a:r>
            <a:r>
              <a:rPr lang="en-US" sz="1800" dirty="0" smtClean="0">
                <a:cs typeface="Arial" pitchFamily="34" charset="0"/>
              </a:rPr>
              <a:t>proper </a:t>
            </a:r>
            <a:r>
              <a:rPr lang="en-US" sz="1800" dirty="0">
                <a:cs typeface="Arial" pitchFamily="34" charset="0"/>
              </a:rPr>
              <a:t>treatment methods for a patient diagnosed </a:t>
            </a:r>
            <a:r>
              <a:rPr lang="en-US" sz="1800" dirty="0" smtClean="0">
                <a:cs typeface="Arial" pitchFamily="34" charset="0"/>
              </a:rPr>
              <a:t>with </a:t>
            </a:r>
            <a:r>
              <a:rPr lang="en-US" sz="1800" dirty="0">
                <a:cs typeface="Arial" pitchFamily="34" charset="0"/>
              </a:rPr>
              <a:t>breast cancer. There are many treatments for a </a:t>
            </a:r>
            <a:r>
              <a:rPr lang="en-US" sz="1800" dirty="0" smtClean="0">
                <a:cs typeface="Arial" pitchFamily="34" charset="0"/>
              </a:rPr>
              <a:t>patient </a:t>
            </a:r>
            <a:r>
              <a:rPr lang="en-US" sz="1800" dirty="0">
                <a:cs typeface="Arial" pitchFamily="34" charset="0"/>
              </a:rPr>
              <a:t>based on breast cancer stage; data mining and </a:t>
            </a:r>
            <a:r>
              <a:rPr lang="en-US" sz="1800" dirty="0" smtClean="0">
                <a:cs typeface="Arial" pitchFamily="34" charset="0"/>
              </a:rPr>
              <a:t>machine </a:t>
            </a:r>
            <a:r>
              <a:rPr lang="en-US" sz="1800" dirty="0">
                <a:cs typeface="Arial" pitchFamily="34" charset="0"/>
              </a:rPr>
              <a:t>learning can be a very good help in </a:t>
            </a:r>
            <a:r>
              <a:rPr lang="en-US" sz="1800" dirty="0" smtClean="0">
                <a:cs typeface="Arial" pitchFamily="34" charset="0"/>
              </a:rPr>
              <a:t>deciding </a:t>
            </a:r>
            <a:r>
              <a:rPr lang="en-US" sz="1800" dirty="0">
                <a:cs typeface="Arial" pitchFamily="34" charset="0"/>
              </a:rPr>
              <a:t>the line of treatment to be followed by </a:t>
            </a:r>
            <a:r>
              <a:rPr lang="en-US" sz="1800" dirty="0" smtClean="0">
                <a:cs typeface="Arial" pitchFamily="34" charset="0"/>
              </a:rPr>
              <a:t>extracting </a:t>
            </a:r>
            <a:r>
              <a:rPr lang="en-US" sz="1800" dirty="0">
                <a:cs typeface="Arial" pitchFamily="34" charset="0"/>
              </a:rPr>
              <a:t>knowledge from such suitable databases.</a:t>
            </a:r>
          </a:p>
          <a:p>
            <a:pPr marL="305435" indent="-305435"/>
            <a:endParaRPr lang="en-US" sz="1800" dirty="0">
              <a:latin typeface="Arial" pitchFamily="34" charset="0"/>
              <a:cs typeface="Arial" pitchFamily="34" charset="0"/>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smtClean="0">
                <a:solidFill>
                  <a:schemeClr val="accent1"/>
                </a:solidFill>
                <a:latin typeface="Arial" pitchFamily="34" charset="0"/>
                <a:cs typeface="Arial" pitchFamily="34" charset="0"/>
              </a:rPr>
              <a:t> Future </a:t>
            </a:r>
            <a:r>
              <a:rPr lang="en-US" sz="4000" b="1" dirty="0">
                <a:solidFill>
                  <a:schemeClr val="accent1"/>
                </a:solidFill>
                <a:latin typeface="Arial" pitchFamily="34" charset="0"/>
                <a:cs typeface="Arial" pitchFamily="34" charset="0"/>
              </a:rPr>
              <a:t>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141" y="538527"/>
            <a:ext cx="11042917" cy="530296"/>
          </a:xfrm>
        </p:spPr>
        <p:txBody>
          <a:bodyPr/>
          <a:lstStyle/>
          <a:p>
            <a:r>
              <a:rPr lang="en-IN" dirty="0" smtClean="0"/>
              <a:t>SNIPPET</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9972" y="1301750"/>
            <a:ext cx="10532056" cy="4673600"/>
          </a:xfrm>
        </p:spPr>
      </p:pic>
    </p:spTree>
    <p:extLst>
      <p:ext uri="{BB962C8B-B14F-4D97-AF65-F5344CB8AC3E}">
        <p14:creationId xmlns:p14="http://schemas.microsoft.com/office/powerpoint/2010/main" val="2414165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a:xfrm>
            <a:off x="369436" y="1754413"/>
            <a:ext cx="11029615" cy="4673324"/>
          </a:xfrm>
        </p:spPr>
        <p:txBody>
          <a:bodyPr>
            <a:normAutofit lnSpcReduction="10000"/>
          </a:bodyPr>
          <a:lstStyle/>
          <a:p>
            <a:r>
              <a:rPr lang="en-IN" sz="2400" dirty="0" smtClean="0"/>
              <a:t> </a:t>
            </a:r>
            <a:r>
              <a:rPr lang="en-IN" sz="2400" dirty="0">
                <a:hlinkClick r:id="rId2"/>
              </a:rPr>
              <a:t>https://</a:t>
            </a:r>
            <a:r>
              <a:rPr lang="en-IN" sz="2400" dirty="0" smtClean="0">
                <a:hlinkClick r:id="rId2"/>
              </a:rPr>
              <a:t>www.who.int/cancer/prevention/diagnosis-screening/breastcancer/en/</a:t>
            </a:r>
            <a:r>
              <a:rPr lang="en-IN" sz="2400" dirty="0" smtClean="0"/>
              <a:t> </a:t>
            </a:r>
            <a:endParaRPr lang="en-IN" sz="2400" dirty="0"/>
          </a:p>
          <a:p>
            <a:r>
              <a:rPr lang="en-IN" sz="2400" dirty="0" smtClean="0"/>
              <a:t> </a:t>
            </a:r>
            <a:r>
              <a:rPr lang="en-IN" sz="2400" dirty="0">
                <a:hlinkClick r:id="rId3"/>
              </a:rPr>
              <a:t>https://</a:t>
            </a:r>
            <a:r>
              <a:rPr lang="en-IN" sz="2400" dirty="0" smtClean="0">
                <a:hlinkClick r:id="rId3"/>
              </a:rPr>
              <a:t>towardsdatascience.com/building-a-simple-machine-learning-model-on- breast-cancer-data-eca4b3b99fa3</a:t>
            </a:r>
            <a:endParaRPr lang="en-IN" sz="2400" dirty="0"/>
          </a:p>
          <a:p>
            <a:r>
              <a:rPr lang="en-IN" sz="2400" dirty="0" smtClean="0"/>
              <a:t> </a:t>
            </a:r>
            <a:r>
              <a:rPr lang="en-IN" sz="2400" dirty="0"/>
              <a:t>Confusion Matrix: </a:t>
            </a:r>
            <a:r>
              <a:rPr lang="en-IN" sz="2400" dirty="0" smtClean="0">
                <a:hlinkClick r:id="rId4"/>
              </a:rPr>
              <a:t>https</a:t>
            </a:r>
            <a:r>
              <a:rPr lang="en-IN" sz="2400" dirty="0">
                <a:hlinkClick r:id="rId4"/>
              </a:rPr>
              <a:t>://tatwan.github.io/How-To-Plot-A- </a:t>
            </a:r>
            <a:r>
              <a:rPr lang="en-IN" sz="2400" dirty="0" smtClean="0">
                <a:hlinkClick r:id="rId4"/>
              </a:rPr>
              <a:t>Confusion-Matrix- </a:t>
            </a:r>
            <a:r>
              <a:rPr lang="en-IN" sz="2400" dirty="0">
                <a:hlinkClick r:id="rId4"/>
              </a:rPr>
              <a:t>In-Python</a:t>
            </a:r>
            <a:r>
              <a:rPr lang="en-IN" sz="2400" dirty="0" smtClean="0">
                <a:hlinkClick r:id="rId4"/>
              </a:rPr>
              <a:t>/</a:t>
            </a:r>
            <a:endParaRPr lang="en-IN" sz="2400" dirty="0" smtClean="0"/>
          </a:p>
          <a:p>
            <a:r>
              <a:rPr lang="en-IN" sz="2400" dirty="0" smtClean="0">
                <a:hlinkClick r:id="rId5"/>
              </a:rPr>
              <a:t>https</a:t>
            </a:r>
            <a:r>
              <a:rPr lang="en-IN" sz="2400" dirty="0">
                <a:hlinkClick r:id="rId5"/>
              </a:rPr>
              <a:t>://seaborn.pydata.org/tutorial/axis_gri </a:t>
            </a:r>
            <a:r>
              <a:rPr lang="en-IN" sz="2400" dirty="0" smtClean="0">
                <a:hlinkClick r:id="rId5"/>
              </a:rPr>
              <a:t>ds.html</a:t>
            </a:r>
            <a:endParaRPr lang="en-IN" sz="2400" dirty="0"/>
          </a:p>
          <a:p>
            <a:r>
              <a:rPr lang="en-IN" sz="2400" dirty="0" smtClean="0">
                <a:hlinkClick r:id="rId6"/>
              </a:rPr>
              <a:t>https</a:t>
            </a:r>
            <a:r>
              <a:rPr lang="en-IN" sz="2400" dirty="0">
                <a:hlinkClick r:id="rId6"/>
              </a:rPr>
              <a:t>://</a:t>
            </a:r>
            <a:r>
              <a:rPr lang="en-IN" sz="2400" dirty="0" smtClean="0">
                <a:hlinkClick r:id="rId6"/>
              </a:rPr>
              <a:t>seaborn.pydata.org/generated/seaborn.pairplot.html</a:t>
            </a:r>
            <a:endParaRPr lang="en-IN" sz="2400" dirty="0"/>
          </a:p>
          <a:p>
            <a:r>
              <a:rPr lang="en-IN" sz="2400" dirty="0" smtClean="0">
                <a:hlinkClick r:id="rId7"/>
              </a:rPr>
              <a:t>https</a:t>
            </a:r>
            <a:r>
              <a:rPr lang="en-IN" sz="2400" dirty="0">
                <a:hlinkClick r:id="rId7"/>
              </a:rPr>
              <a:t>://</a:t>
            </a:r>
            <a:r>
              <a:rPr lang="en-IN" sz="2400" dirty="0" smtClean="0">
                <a:hlinkClick r:id="rId7"/>
              </a:rPr>
              <a:t>seaborn.pydata.org/generated/seaborn.heatmap.html</a:t>
            </a:r>
            <a:endParaRPr lang="en-IN" sz="2400" dirty="0" smtClean="0"/>
          </a:p>
          <a:p>
            <a:r>
              <a:rPr lang="en-IN" sz="2400" dirty="0" smtClean="0"/>
              <a:t> </a:t>
            </a:r>
            <a:r>
              <a:rPr lang="en-IN" sz="2400" dirty="0">
                <a:hlinkClick r:id="rId8"/>
              </a:rPr>
              <a:t>https://</a:t>
            </a:r>
            <a:r>
              <a:rPr lang="en-IN" sz="2400" dirty="0" smtClean="0">
                <a:hlinkClick r:id="rId8"/>
              </a:rPr>
              <a:t>www.kaggle.com/datasets/yasserh/breast-cancer-dataset</a:t>
            </a:r>
            <a:endParaRPr lang="en-IN" sz="2400" dirty="0" smtClean="0"/>
          </a:p>
          <a:p>
            <a:endParaRPr lang="en-IN" sz="2400" dirty="0"/>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graphicFrame>
        <p:nvGraphicFramePr>
          <p:cNvPr id="3" name="Object 2"/>
          <p:cNvGraphicFramePr>
            <a:graphicFrameLocks noChangeAspect="1"/>
          </p:cNvGraphicFramePr>
          <p:nvPr>
            <p:extLst>
              <p:ext uri="{D42A27DB-BD31-4B8C-83A1-F6EECF244321}">
                <p14:modId xmlns:p14="http://schemas.microsoft.com/office/powerpoint/2010/main" val="4289072341"/>
              </p:ext>
            </p:extLst>
          </p:nvPr>
        </p:nvGraphicFramePr>
        <p:xfrm>
          <a:off x="2299968" y="1804135"/>
          <a:ext cx="9305867" cy="7200000"/>
        </p:xfrm>
        <a:graphic>
          <a:graphicData uri="http://schemas.openxmlformats.org/presentationml/2006/ole">
            <mc:AlternateContent xmlns:mc="http://schemas.openxmlformats.org/markup-compatibility/2006">
              <mc:Choice xmlns:v="urn:schemas-microsoft-com:vml" Requires="v">
                <p:oleObj spid="_x0000_s1027" name="Acrobat Document" r:id="rId3" imgW="7534183" imgH="5829300" progId="AcroExch.Document.7">
                  <p:embed/>
                </p:oleObj>
              </mc:Choice>
              <mc:Fallback>
                <p:oleObj name="Acrobat Document" r:id="rId3" imgW="7534183" imgH="5829300" progId="AcroExch.Document.7">
                  <p:embed/>
                  <p:pic>
                    <p:nvPicPr>
                      <p:cNvPr id="0" name=""/>
                      <p:cNvPicPr/>
                      <p:nvPr/>
                    </p:nvPicPr>
                    <p:blipFill>
                      <a:blip r:embed="rId4"/>
                      <a:stretch>
                        <a:fillRect/>
                      </a:stretch>
                    </p:blipFill>
                    <p:spPr>
                      <a:xfrm>
                        <a:off x="2299968" y="1804135"/>
                        <a:ext cx="9305867" cy="7200000"/>
                      </a:xfrm>
                      <a:prstGeom prst="rect">
                        <a:avLst/>
                      </a:prstGeom>
                    </p:spPr>
                  </p:pic>
                </p:oleObj>
              </mc:Fallback>
            </mc:AlternateContent>
          </a:graphicData>
        </a:graphic>
      </p:graphicFrame>
    </p:spTree>
    <p:extLst>
      <p:ext uri="{BB962C8B-B14F-4D97-AF65-F5344CB8AC3E}">
        <p14:creationId xmlns:p14="http://schemas.microsoft.com/office/powerpoint/2010/main" val="3929826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certificate 2</a:t>
            </a:r>
          </a:p>
        </p:txBody>
      </p:sp>
      <p:graphicFrame>
        <p:nvGraphicFramePr>
          <p:cNvPr id="3" name="Object 2"/>
          <p:cNvGraphicFramePr>
            <a:graphicFrameLocks noChangeAspect="1"/>
          </p:cNvGraphicFramePr>
          <p:nvPr>
            <p:extLst>
              <p:ext uri="{D42A27DB-BD31-4B8C-83A1-F6EECF244321}">
                <p14:modId xmlns:p14="http://schemas.microsoft.com/office/powerpoint/2010/main" val="2047379433"/>
              </p:ext>
            </p:extLst>
          </p:nvPr>
        </p:nvGraphicFramePr>
        <p:xfrm>
          <a:off x="2396215" y="1534627"/>
          <a:ext cx="9864215" cy="7632000"/>
        </p:xfrm>
        <a:graphic>
          <a:graphicData uri="http://schemas.openxmlformats.org/presentationml/2006/ole">
            <mc:AlternateContent xmlns:mc="http://schemas.openxmlformats.org/markup-compatibility/2006">
              <mc:Choice xmlns:v="urn:schemas-microsoft-com:vml" Requires="v">
                <p:oleObj spid="_x0000_s2051" name="Acrobat Document" r:id="rId3" imgW="7534183" imgH="5829300" progId="AcroExch.Document.7">
                  <p:embed/>
                </p:oleObj>
              </mc:Choice>
              <mc:Fallback>
                <p:oleObj name="Acrobat Document" r:id="rId3" imgW="7534183" imgH="5829300" progId="AcroExch.Document.7">
                  <p:embed/>
                  <p:pic>
                    <p:nvPicPr>
                      <p:cNvPr id="0" name=""/>
                      <p:cNvPicPr/>
                      <p:nvPr/>
                    </p:nvPicPr>
                    <p:blipFill>
                      <a:blip r:embed="rId4"/>
                      <a:stretch>
                        <a:fillRect/>
                      </a:stretch>
                    </p:blipFill>
                    <p:spPr>
                      <a:xfrm>
                        <a:off x="2396215" y="1534627"/>
                        <a:ext cx="9864215" cy="7632000"/>
                      </a:xfrm>
                      <a:prstGeom prst="rect">
                        <a:avLst/>
                      </a:prstGeom>
                    </p:spPr>
                  </p:pic>
                </p:oleObj>
              </mc:Fallback>
            </mc:AlternateContent>
          </a:graphicData>
        </a:graphic>
      </p:graphicFrame>
    </p:spTree>
    <p:extLst>
      <p:ext uri="{BB962C8B-B14F-4D97-AF65-F5344CB8AC3E}">
        <p14:creationId xmlns:p14="http://schemas.microsoft.com/office/powerpoint/2010/main" val="2512310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endParaRPr lang="en-US" sz="2000" dirty="0">
              <a:latin typeface="Arial"/>
              <a:ea typeface="+mn-lt"/>
              <a:cs typeface="Arial"/>
            </a:endParaRPr>
          </a:p>
          <a:p>
            <a:r>
              <a:rPr lang="en-US" sz="2000" b="1" dirty="0" smtClean="0">
                <a:latin typeface="Arial"/>
                <a:ea typeface="+mn-lt"/>
                <a:cs typeface="Arial"/>
              </a:rPr>
              <a:t>Proposed </a:t>
            </a:r>
            <a:r>
              <a:rPr lang="en-US" sz="2000" b="1" dirty="0">
                <a:latin typeface="Arial"/>
                <a:ea typeface="+mn-lt"/>
                <a:cs typeface="Arial"/>
              </a:rPr>
              <a:t>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160303" y="1377332"/>
            <a:ext cx="11029615" cy="4673324"/>
          </a:xfrm>
        </p:spPr>
        <p:txBody>
          <a:bodyPr>
            <a:normAutofit/>
          </a:bodyPr>
          <a:lstStyle/>
          <a:p>
            <a:pPr marL="0" indent="0">
              <a:buNone/>
            </a:pPr>
            <a:r>
              <a:rPr lang="en-US" sz="2000" dirty="0">
                <a:cs typeface="Arial" pitchFamily="34" charset="0"/>
              </a:rPr>
              <a:t>Breast Cancer is one of the leading cancer developed in many countries  including India.  Though the endurance rate  is  high  –  with  early  diagnosis  97%  women  can survive for more than 5 years. Statistically, the death toll due to this  disease has increased drastically in last few decades. The main issue pertaining to  its cure  is early recognition. Hence, apart from medicinal solutions some Data Science solution needs to be integrated for resolving the death causing issue. This analysis aims to observe which features are  most helpful in predicting malignant or benign cancer and to see general trends that may aid us in model selection and hyper parameter selection. The goal is to classify whether the breast cancer is benign or malignant. To achieve this i have used machine learning classification methods to fit a function that can predict the discrete class of new input.</a:t>
            </a:r>
            <a:endParaRPr lang="en-US" sz="2000" dirty="0">
              <a:cs typeface="Arial" pitchFamily="34" charset="0"/>
            </a:endParaRP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127001" y="660400"/>
            <a:ext cx="11661456" cy="5563973"/>
          </a:xfrm>
        </p:spPr>
        <p:txBody>
          <a:bodyPr vert="horz" lIns="91440" tIns="45720" rIns="91440" bIns="45720" rtlCol="0" anchor="ctr">
            <a:noAutofit/>
          </a:bodyPr>
          <a:lstStyle/>
          <a:p>
            <a:r>
              <a:rPr lang="en-US" sz="2800" b="1" dirty="0"/>
              <a:t>Content:</a:t>
            </a:r>
            <a:endParaRPr lang="en-US" sz="2800" dirty="0"/>
          </a:p>
          <a:p>
            <a:pPr lvl="1"/>
            <a:r>
              <a:rPr lang="en-US" sz="2000" b="1" dirty="0"/>
              <a:t>Objective:</a:t>
            </a:r>
            <a:endParaRPr lang="en-US" sz="2000" dirty="0"/>
          </a:p>
          <a:p>
            <a:pPr lvl="2"/>
            <a:r>
              <a:rPr lang="en-US" sz="2000" dirty="0"/>
              <a:t>Develop a machine learning model that predicts the presence of breast cancer using patient data.</a:t>
            </a:r>
          </a:p>
          <a:p>
            <a:pPr lvl="1"/>
            <a:r>
              <a:rPr lang="en-US" sz="2000" b="1" dirty="0"/>
              <a:t>Benefits:</a:t>
            </a:r>
            <a:endParaRPr lang="en-US" sz="2000" dirty="0"/>
          </a:p>
          <a:p>
            <a:pPr lvl="2"/>
            <a:r>
              <a:rPr lang="en-US" sz="2000" dirty="0"/>
              <a:t>Improved early detection rates.</a:t>
            </a:r>
          </a:p>
          <a:p>
            <a:pPr lvl="2"/>
            <a:r>
              <a:rPr lang="en-US" sz="2000" dirty="0"/>
              <a:t>Reduced healthcare costs by minimizing unnecessary tests.</a:t>
            </a:r>
          </a:p>
          <a:p>
            <a:pPr lvl="2"/>
            <a:r>
              <a:rPr lang="en-US" sz="2000" dirty="0"/>
              <a:t>Enhanced decision-making for healthcare providers through a reliable predictive tool.</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08000" y="870226"/>
            <a:ext cx="11052007" cy="4673324"/>
          </a:xfrm>
        </p:spPr>
        <p:txBody>
          <a:bodyPr/>
          <a:lstStyle/>
          <a:p>
            <a:r>
              <a:rPr lang="en-IN" sz="2000" b="1" dirty="0" smtClean="0"/>
              <a:t>Data </a:t>
            </a:r>
            <a:r>
              <a:rPr lang="en-IN" sz="2000" b="1" dirty="0"/>
              <a:t>Collection:</a:t>
            </a:r>
            <a:endParaRPr lang="en-IN" sz="2000" dirty="0"/>
          </a:p>
          <a:p>
            <a:pPr lvl="1"/>
            <a:r>
              <a:rPr lang="en-IN" sz="2000" dirty="0"/>
              <a:t>Sources: Medical databases, public datasets (e.g., UCI Machine Learning Repository).</a:t>
            </a:r>
          </a:p>
          <a:p>
            <a:pPr lvl="1"/>
            <a:r>
              <a:rPr lang="en-IN" sz="2000" dirty="0"/>
              <a:t>Types: Demographics, medical history, diagnostic test results (e.g., </a:t>
            </a:r>
            <a:r>
              <a:rPr lang="en-IN" sz="2000" dirty="0" err="1"/>
              <a:t>tumor</a:t>
            </a:r>
            <a:r>
              <a:rPr lang="en-IN" sz="2000" dirty="0"/>
              <a:t> size, texture).</a:t>
            </a:r>
          </a:p>
          <a:p>
            <a:r>
              <a:rPr lang="en-IN" sz="2000" b="1" dirty="0"/>
              <a:t>Data </a:t>
            </a:r>
            <a:r>
              <a:rPr lang="en-IN" sz="2000" b="1" dirty="0" err="1"/>
              <a:t>Preprocessing</a:t>
            </a:r>
            <a:r>
              <a:rPr lang="en-IN" sz="2000" b="1" dirty="0"/>
              <a:t>:</a:t>
            </a:r>
            <a:endParaRPr lang="en-IN" sz="2000" dirty="0"/>
          </a:p>
          <a:p>
            <a:pPr lvl="1"/>
            <a:r>
              <a:rPr lang="en-IN" sz="2000" dirty="0"/>
              <a:t>Handling missing values.</a:t>
            </a:r>
          </a:p>
          <a:p>
            <a:pPr lvl="1"/>
            <a:r>
              <a:rPr lang="en-IN" sz="2000" dirty="0"/>
              <a:t>Feature scaling and normalization.</a:t>
            </a:r>
          </a:p>
          <a:p>
            <a:pPr lvl="1"/>
            <a:r>
              <a:rPr lang="en-IN" sz="2000" dirty="0"/>
              <a:t>Splitting data into training and testing sets.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190500" y="1327426"/>
            <a:ext cx="13175915" cy="4673324"/>
          </a:xfrm>
        </p:spPr>
        <p:txBody>
          <a:bodyPr>
            <a:noAutofit/>
          </a:bodyPr>
          <a:lstStyle/>
          <a:p>
            <a:pPr lvl="1"/>
            <a:r>
              <a:rPr lang="en-US" sz="2000" b="1" dirty="0" smtClean="0"/>
              <a:t>Chosen </a:t>
            </a:r>
            <a:r>
              <a:rPr lang="en-US" sz="2000" b="1" dirty="0"/>
              <a:t>Algorithm(s):</a:t>
            </a:r>
            <a:endParaRPr lang="en-US" sz="2000" dirty="0"/>
          </a:p>
          <a:p>
            <a:pPr lvl="2"/>
            <a:r>
              <a:rPr lang="en-US" sz="2000" dirty="0"/>
              <a:t>Explain the selection of algorithms such as Logistic Regression, Decision Trees, Random Forests, Support </a:t>
            </a:r>
            <a:endParaRPr lang="en-US" sz="2000" dirty="0" smtClean="0"/>
          </a:p>
          <a:p>
            <a:pPr marL="630000" lvl="2" indent="0">
              <a:buNone/>
            </a:pPr>
            <a:r>
              <a:rPr lang="en-US" sz="2000" dirty="0"/>
              <a:t> </a:t>
            </a:r>
            <a:r>
              <a:rPr lang="en-US" sz="2000" dirty="0" smtClean="0"/>
              <a:t>   Vector </a:t>
            </a:r>
            <a:r>
              <a:rPr lang="en-US" sz="2000" dirty="0"/>
              <a:t>Machines (SVM), and Neural Networks.</a:t>
            </a:r>
          </a:p>
          <a:p>
            <a:pPr marL="324000" lvl="1" indent="0">
              <a:buNone/>
            </a:pPr>
            <a:r>
              <a:rPr lang="en-US" sz="2000" b="1" dirty="0"/>
              <a:t>Justification:</a:t>
            </a:r>
            <a:endParaRPr lang="en-US" sz="2000" dirty="0"/>
          </a:p>
          <a:p>
            <a:pPr lvl="2"/>
            <a:r>
              <a:rPr lang="en-US" sz="2000" b="1" dirty="0"/>
              <a:t>Logistic Regression:</a:t>
            </a:r>
            <a:r>
              <a:rPr lang="en-US" sz="2000" dirty="0"/>
              <a:t> Suitable for binary classification problems and provides probabilities for the presence </a:t>
            </a:r>
            <a:endParaRPr lang="en-US" sz="2000" dirty="0" smtClean="0"/>
          </a:p>
          <a:p>
            <a:pPr marL="630000" lvl="2" indent="0">
              <a:buNone/>
            </a:pPr>
            <a:r>
              <a:rPr lang="en-US" sz="2000" dirty="0"/>
              <a:t> </a:t>
            </a:r>
            <a:r>
              <a:rPr lang="en-US" sz="2000" dirty="0" smtClean="0"/>
              <a:t>   of </a:t>
            </a:r>
            <a:r>
              <a:rPr lang="en-US" sz="2000" dirty="0"/>
              <a:t>cancer.</a:t>
            </a:r>
          </a:p>
          <a:p>
            <a:pPr lvl="2"/>
            <a:r>
              <a:rPr lang="en-US" sz="2000" b="1" dirty="0"/>
              <a:t>Decision Trees &amp; Random Forests:</a:t>
            </a:r>
            <a:r>
              <a:rPr lang="en-US" sz="2000" dirty="0"/>
              <a:t> Handle nonlinear relationships and interactions between features well.</a:t>
            </a:r>
          </a:p>
          <a:p>
            <a:pPr lvl="2"/>
            <a:r>
              <a:rPr lang="en-US" sz="2000" b="1" dirty="0"/>
              <a:t>SVM:</a:t>
            </a:r>
            <a:r>
              <a:rPr lang="en-US" sz="2000" dirty="0"/>
              <a:t> Effective in high-dimensional spaces and works well with a clear margin of separation.</a:t>
            </a:r>
          </a:p>
          <a:p>
            <a:pPr lvl="2"/>
            <a:r>
              <a:rPr lang="en-US" sz="2000" b="1" dirty="0"/>
              <a:t>Neural Networks:</a:t>
            </a:r>
            <a:r>
              <a:rPr lang="en-US" sz="2000" dirty="0"/>
              <a:t> Capable of capturing complex patterns in data, especially useful with large datasets.</a:t>
            </a:r>
          </a:p>
          <a:p>
            <a:pPr marL="305435" indent="-305435"/>
            <a:endParaRPr lang="en-IN" sz="20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000" b="1" u="sng" dirty="0"/>
              <a:t>Data </a:t>
            </a:r>
            <a:r>
              <a:rPr lang="en-IN" sz="2000" b="1" u="sng" dirty="0" smtClean="0"/>
              <a:t>Input</a:t>
            </a:r>
          </a:p>
          <a:p>
            <a:r>
              <a:rPr lang="en-IN" sz="2000" b="1" dirty="0"/>
              <a:t>I</a:t>
            </a:r>
            <a:r>
              <a:rPr lang="en-IN" sz="2000" b="1" dirty="0" smtClean="0"/>
              <a:t>nput </a:t>
            </a:r>
            <a:r>
              <a:rPr lang="en-IN" sz="2000" b="1" dirty="0"/>
              <a:t>Features:</a:t>
            </a:r>
            <a:endParaRPr lang="en-IN" sz="2000" dirty="0"/>
          </a:p>
          <a:p>
            <a:pPr lvl="1"/>
            <a:r>
              <a:rPr lang="en-IN" sz="2000" b="1" dirty="0"/>
              <a:t>Demographics:</a:t>
            </a:r>
            <a:r>
              <a:rPr lang="en-IN" sz="2000" dirty="0"/>
              <a:t> Age, gender, family history of breast cancer.</a:t>
            </a:r>
          </a:p>
          <a:p>
            <a:pPr lvl="1"/>
            <a:r>
              <a:rPr lang="en-IN" sz="2000" b="1" dirty="0"/>
              <a:t>Medical History:</a:t>
            </a:r>
            <a:r>
              <a:rPr lang="en-IN" sz="2000" dirty="0"/>
              <a:t> Previous diagnoses, treatments, genetic information.</a:t>
            </a:r>
          </a:p>
          <a:p>
            <a:pPr lvl="1"/>
            <a:r>
              <a:rPr lang="en-IN" sz="2000" b="1" dirty="0"/>
              <a:t>Diagnostic Tests:</a:t>
            </a:r>
            <a:r>
              <a:rPr lang="en-IN" sz="2000" dirty="0"/>
              <a:t> Results from mammography, biopsy, ultrasound, MRI.</a:t>
            </a:r>
          </a:p>
          <a:p>
            <a:pPr lvl="1"/>
            <a:r>
              <a:rPr lang="en-IN" sz="2000" b="1" dirty="0"/>
              <a:t>Biomarkers:</a:t>
            </a:r>
            <a:r>
              <a:rPr lang="en-IN" sz="2000" dirty="0"/>
              <a:t> Hormone receptor status (e.g., ER, PR), HER2 status.</a:t>
            </a:r>
          </a:p>
          <a:p>
            <a:pPr lvl="1"/>
            <a:r>
              <a:rPr lang="en-IN" sz="2000" b="1" dirty="0"/>
              <a:t>Lifestyle Factors:</a:t>
            </a:r>
            <a:r>
              <a:rPr lang="en-IN" sz="2000" dirty="0"/>
              <a:t> Diet, exercise, alcohol consumption, smoking status.</a:t>
            </a:r>
          </a:p>
          <a:p>
            <a:r>
              <a:rPr lang="en-IN" sz="2000" b="1" dirty="0"/>
              <a:t>Data Sources:</a:t>
            </a:r>
            <a:endParaRPr lang="en-IN" sz="2000" dirty="0"/>
          </a:p>
          <a:p>
            <a:pPr lvl="1"/>
            <a:r>
              <a:rPr lang="en-IN" sz="2000" dirty="0"/>
              <a:t>Public datasets (e.g., UCI Machine Learning Repository), hospital records, medical research databases.</a:t>
            </a:r>
          </a:p>
          <a:p>
            <a:endParaRPr lang="en-IN" dirty="0"/>
          </a:p>
        </p:txBody>
      </p:sp>
    </p:spTree>
    <p:extLst>
      <p:ext uri="{BB962C8B-B14F-4D97-AF65-F5344CB8AC3E}">
        <p14:creationId xmlns:p14="http://schemas.microsoft.com/office/powerpoint/2010/main" val="2044038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p:txBody>
          <a:bodyPr>
            <a:noAutofit/>
          </a:bodyPr>
          <a:lstStyle/>
          <a:p>
            <a:r>
              <a:rPr lang="en-IN" sz="2000" b="1" dirty="0"/>
              <a:t>Training Process</a:t>
            </a:r>
          </a:p>
          <a:p>
            <a:r>
              <a:rPr lang="en-IN" sz="2000" b="1" dirty="0" smtClean="0"/>
              <a:t>Content</a:t>
            </a:r>
            <a:r>
              <a:rPr lang="en-IN" sz="2000" b="1" dirty="0"/>
              <a:t>:</a:t>
            </a:r>
            <a:endParaRPr lang="en-IN" sz="2000" dirty="0"/>
          </a:p>
          <a:p>
            <a:pPr lvl="1"/>
            <a:r>
              <a:rPr lang="en-IN" sz="2000" b="1" dirty="0"/>
              <a:t>Data </a:t>
            </a:r>
            <a:r>
              <a:rPr lang="en-IN" sz="2000" b="1" dirty="0" err="1"/>
              <a:t>Preprocessing</a:t>
            </a:r>
            <a:r>
              <a:rPr lang="en-IN" sz="2000" b="1" dirty="0"/>
              <a:t>:</a:t>
            </a:r>
            <a:endParaRPr lang="en-IN" sz="2000" dirty="0"/>
          </a:p>
          <a:p>
            <a:pPr lvl="2"/>
            <a:r>
              <a:rPr lang="en-IN" sz="2000" dirty="0"/>
              <a:t>Handling missing values (imputation or removal).</a:t>
            </a:r>
          </a:p>
          <a:p>
            <a:pPr lvl="2"/>
            <a:r>
              <a:rPr lang="en-IN" sz="2000" dirty="0"/>
              <a:t>Normalizing or standardizing continuous features.</a:t>
            </a:r>
          </a:p>
          <a:p>
            <a:pPr lvl="2"/>
            <a:r>
              <a:rPr lang="en-IN" sz="2000" dirty="0"/>
              <a:t>Encoding categorical variables (one-hot encoding, label encoding).</a:t>
            </a:r>
          </a:p>
          <a:p>
            <a:pPr lvl="1"/>
            <a:r>
              <a:rPr lang="en-IN" sz="2000" b="1" dirty="0"/>
              <a:t>Training:</a:t>
            </a:r>
            <a:endParaRPr lang="en-IN" sz="2000" dirty="0"/>
          </a:p>
          <a:p>
            <a:pPr lvl="2"/>
            <a:r>
              <a:rPr lang="en-IN" sz="2000" b="1" dirty="0"/>
              <a:t>Split Data:</a:t>
            </a:r>
            <a:r>
              <a:rPr lang="en-IN" sz="2000" dirty="0"/>
              <a:t> Train-test split (e.g., 80-20).</a:t>
            </a:r>
          </a:p>
          <a:p>
            <a:pPr lvl="2"/>
            <a:r>
              <a:rPr lang="en-IN" sz="2000" b="1" dirty="0"/>
              <a:t>Cross-Validation:</a:t>
            </a:r>
            <a:r>
              <a:rPr lang="en-IN" sz="2000" dirty="0"/>
              <a:t> K-fold cross-validation to ensure model robustness.</a:t>
            </a:r>
          </a:p>
          <a:p>
            <a:pPr lvl="2"/>
            <a:r>
              <a:rPr lang="en-IN" sz="2000" b="1" dirty="0" err="1"/>
              <a:t>Hyperparameter</a:t>
            </a:r>
            <a:r>
              <a:rPr lang="en-IN" sz="2000" b="1" dirty="0"/>
              <a:t> Tuning:</a:t>
            </a:r>
            <a:r>
              <a:rPr lang="en-IN" sz="2000" dirty="0"/>
              <a:t> Grid Search or Random Search for optimal model parameters.</a:t>
            </a:r>
          </a:p>
          <a:p>
            <a:pPr lvl="1"/>
            <a:r>
              <a:rPr lang="en-IN" sz="2000" b="1" dirty="0"/>
              <a:t>Considerations:</a:t>
            </a:r>
            <a:endParaRPr lang="en-IN" sz="2000" dirty="0"/>
          </a:p>
          <a:p>
            <a:pPr lvl="2"/>
            <a:r>
              <a:rPr lang="en-IN" sz="2000" b="1" dirty="0"/>
              <a:t>Imbalanced Data:</a:t>
            </a:r>
            <a:r>
              <a:rPr lang="en-IN" sz="2000" dirty="0"/>
              <a:t> Techniques like SMOTE (Synthetic Minority Over-sampling Technique) to handle class imbalance.</a:t>
            </a:r>
          </a:p>
          <a:p>
            <a:pPr lvl="2"/>
            <a:r>
              <a:rPr lang="en-IN" sz="2000" b="1" dirty="0"/>
              <a:t>Feature Selection:</a:t>
            </a:r>
            <a:r>
              <a:rPr lang="en-IN" sz="2000" dirty="0"/>
              <a:t> Recursive Feature Elimination (RFE) or feature importance from models like Random Forests.</a:t>
            </a:r>
          </a:p>
        </p:txBody>
      </p:sp>
    </p:spTree>
    <p:extLst>
      <p:ext uri="{BB962C8B-B14F-4D97-AF65-F5344CB8AC3E}">
        <p14:creationId xmlns:p14="http://schemas.microsoft.com/office/powerpoint/2010/main" val="4100324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000" b="1" dirty="0"/>
              <a:t>Prediction Process</a:t>
            </a:r>
          </a:p>
          <a:p>
            <a:r>
              <a:rPr lang="en-US" sz="2000" b="1" dirty="0" smtClean="0"/>
              <a:t>Content</a:t>
            </a:r>
            <a:r>
              <a:rPr lang="en-US" sz="2000" b="1" dirty="0"/>
              <a:t>:</a:t>
            </a:r>
            <a:endParaRPr lang="en-US" sz="2000" dirty="0"/>
          </a:p>
          <a:p>
            <a:pPr lvl="1"/>
            <a:r>
              <a:rPr lang="en-US" sz="2000" b="1" dirty="0"/>
              <a:t>Model Deployment:</a:t>
            </a:r>
            <a:endParaRPr lang="en-US" sz="2000" dirty="0"/>
          </a:p>
          <a:p>
            <a:pPr lvl="2"/>
            <a:r>
              <a:rPr lang="en-US" sz="2000" b="1" dirty="0"/>
              <a:t>Web Application:</a:t>
            </a:r>
            <a:r>
              <a:rPr lang="en-US" sz="2000" dirty="0"/>
              <a:t> Using frameworks like Flask or </a:t>
            </a:r>
            <a:r>
              <a:rPr lang="en-US" sz="2000" dirty="0" err="1"/>
              <a:t>Django</a:t>
            </a:r>
            <a:r>
              <a:rPr lang="en-US" sz="2000" dirty="0"/>
              <a:t> to create an interactive interface for users to input data and get predictions.</a:t>
            </a:r>
          </a:p>
          <a:p>
            <a:pPr lvl="2"/>
            <a:r>
              <a:rPr lang="en-US" sz="2000" b="1" dirty="0"/>
              <a:t>API Integration:</a:t>
            </a:r>
            <a:r>
              <a:rPr lang="en-US" sz="2000" dirty="0"/>
              <a:t> Deploying the model as a REST API for integration with other systems.</a:t>
            </a:r>
          </a:p>
          <a:p>
            <a:pPr lvl="1"/>
            <a:r>
              <a:rPr lang="en-US" sz="2000" b="1" dirty="0"/>
              <a:t>Real-time Data Input:</a:t>
            </a:r>
            <a:endParaRPr lang="en-US" sz="2000" dirty="0"/>
          </a:p>
          <a:p>
            <a:pPr lvl="2"/>
            <a:r>
              <a:rPr lang="en-US" sz="2000" dirty="0"/>
              <a:t>Capability to input real-time patient data for on-the-fly predictions.</a:t>
            </a:r>
          </a:p>
          <a:p>
            <a:pPr lvl="2"/>
            <a:r>
              <a:rPr lang="en-US" sz="2000" dirty="0"/>
              <a:t>Integration with electronic health record (EHR) systems for seamless data flow.</a:t>
            </a:r>
          </a:p>
          <a:p>
            <a:pPr lvl="1"/>
            <a:r>
              <a:rPr lang="en-US" sz="2000" b="1" dirty="0"/>
              <a:t>Prediction Output:</a:t>
            </a:r>
            <a:endParaRPr lang="en-US" sz="2000" dirty="0"/>
          </a:p>
          <a:p>
            <a:pPr lvl="2"/>
            <a:r>
              <a:rPr lang="en-US" sz="2000" b="1" dirty="0"/>
              <a:t>Probability Score:</a:t>
            </a:r>
            <a:r>
              <a:rPr lang="en-US" sz="2000" dirty="0"/>
              <a:t> Likelihood of the presence of breast cancer.</a:t>
            </a:r>
          </a:p>
          <a:p>
            <a:pPr lvl="2"/>
            <a:r>
              <a:rPr lang="en-US" sz="2000" b="1" dirty="0"/>
              <a:t>Binary Classification:</a:t>
            </a:r>
            <a:r>
              <a:rPr lang="en-US" sz="2000" dirty="0"/>
              <a:t> Positive or negative prediction for breast cancer.</a:t>
            </a:r>
          </a:p>
          <a:p>
            <a:pPr lvl="2"/>
            <a:r>
              <a:rPr lang="en-US" sz="2000" b="1" dirty="0" err="1"/>
              <a:t>Explainability</a:t>
            </a:r>
            <a:r>
              <a:rPr lang="en-US" sz="2000" b="1" dirty="0"/>
              <a:t>:</a:t>
            </a:r>
            <a:r>
              <a:rPr lang="en-US" sz="2000" dirty="0"/>
              <a:t> Providing explanations for predictions (e.g., using SHAP values) to build trust with healthcare providers.</a:t>
            </a:r>
          </a:p>
          <a:p>
            <a:endParaRPr lang="en-IN" sz="2000" dirty="0"/>
          </a:p>
        </p:txBody>
      </p:sp>
    </p:spTree>
    <p:extLst>
      <p:ext uri="{BB962C8B-B14F-4D97-AF65-F5344CB8AC3E}">
        <p14:creationId xmlns:p14="http://schemas.microsoft.com/office/powerpoint/2010/main" val="86932093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dcmitype/"/>
    <ds:schemaRef ds:uri="http://schemas.microsoft.com/office/infopath/2007/PartnerControls"/>
    <ds:schemaRef ds:uri="http://purl.org/dc/elements/1.1/"/>
    <ds:schemaRef ds:uri="http://schemas.microsoft.com/office/2006/metadata/properties"/>
    <ds:schemaRef ds:uri="c0fa2617-96bd-425d-8578-e93563fe37c5"/>
    <ds:schemaRef ds:uri="http://purl.org/dc/terms/"/>
    <ds:schemaRef ds:uri="http://schemas.microsoft.com/office/2006/documentManagement/types"/>
    <ds:schemaRef ds:uri="http://schemas.openxmlformats.org/package/2006/metadata/core-properties"/>
    <ds:schemaRef ds:uri="9162bd5b-4ed9-4da3-b376-05204580ba3f"/>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125</TotalTime>
  <Words>1340</Words>
  <Application>Microsoft Office PowerPoint</Application>
  <PresentationFormat>Custom</PresentationFormat>
  <Paragraphs>124</Paragraphs>
  <Slides>18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DividendVTI</vt:lpstr>
      <vt:lpstr>Adobe Acrobat Document</vt:lpstr>
      <vt:lpstr>BREAST CANCER PREDICTON</vt:lpstr>
      <vt:lpstr>OUTLINE</vt:lpstr>
      <vt:lpstr>Problem Statement</vt:lpstr>
      <vt:lpstr>Proposed Solution</vt:lpstr>
      <vt:lpstr>System  Approach</vt:lpstr>
      <vt:lpstr>Algorithm &amp; Deployment</vt:lpstr>
      <vt:lpstr>PowerPoint Presentation</vt:lpstr>
      <vt:lpstr>PowerPoint Presentation</vt:lpstr>
      <vt:lpstr>PowerPoint Presentation</vt:lpstr>
      <vt:lpstr>Result</vt:lpstr>
      <vt:lpstr>PowerPoint Presentation</vt:lpstr>
      <vt:lpstr>Conclusion</vt:lpstr>
      <vt:lpstr>PowerPoint Presentation</vt:lpstr>
      <vt:lpstr>SNIPPET</vt:lpstr>
      <vt:lpstr>References</vt:lpstr>
      <vt:lpstr>course certificate 1 </vt:lpstr>
      <vt:lpstr>course certificate 2</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33</cp:revision>
  <dcterms:created xsi:type="dcterms:W3CDTF">2021-05-26T16:50:10Z</dcterms:created>
  <dcterms:modified xsi:type="dcterms:W3CDTF">2024-06-29T23:00:02Z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