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61" r:id="rId6"/>
    <p:sldId id="259" r:id="rId7"/>
    <p:sldId id="260" r:id="rId8"/>
    <p:sldId id="268" r:id="rId9"/>
    <p:sldId id="267" r:id="rId10"/>
    <p:sldId id="266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5" r:id="rId25"/>
    <p:sldId id="284" r:id="rId26"/>
    <p:sldId id="286" r:id="rId27"/>
    <p:sldId id="287" r:id="rId28"/>
    <p:sldId id="289" r:id="rId29"/>
    <p:sldId id="288" r:id="rId30"/>
    <p:sldId id="290" r:id="rId31"/>
    <p:sldId id="292" r:id="rId32"/>
    <p:sldId id="293" r:id="rId33"/>
    <p:sldId id="291" r:id="rId34"/>
    <p:sldId id="294" r:id="rId35"/>
    <p:sldId id="295" r:id="rId36"/>
    <p:sldId id="301" r:id="rId37"/>
    <p:sldId id="297" r:id="rId38"/>
    <p:sldId id="298" r:id="rId39"/>
    <p:sldId id="299" r:id="rId40"/>
    <p:sldId id="300" r:id="rId41"/>
    <p:sldId id="302" r:id="rId42"/>
    <p:sldId id="303" r:id="rId43"/>
    <p:sldId id="304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542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8728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96223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2414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09242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976043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98039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07234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7979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7317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793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54203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0003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0460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30690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00022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81819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4270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5200A39F-E0B6-436F-9EF6-9811625475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928401" y="2180336"/>
            <a:ext cx="910512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PASSWORD CRACKING TOOLS</a:t>
            </a:r>
            <a:endParaRPr kumimoji="0" lang="es-ES" altLang="es-ES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962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E52B98-D91F-461E-A2FC-8EA92740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43625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err="1"/>
              <a:t>Aircrack</a:t>
            </a:r>
            <a:r>
              <a:rPr lang="es-ES" sz="6600" dirty="0"/>
              <a:t>-NG</a:t>
            </a:r>
            <a:endParaRPr lang="es-ES" sz="88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A60F805A-1BA5-4F47-A9AA-DB758A238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600" y="2104292"/>
            <a:ext cx="5545400" cy="311482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87EBCACE-EECB-49A5-9276-011B1AD5574E}"/>
              </a:ext>
            </a:extLst>
          </p:cNvPr>
          <p:cNvSpPr txBox="1"/>
          <p:nvPr/>
        </p:nvSpPr>
        <p:spPr>
          <a:xfrm>
            <a:off x="6423268" y="3255185"/>
            <a:ext cx="5218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Documentación </a:t>
            </a:r>
            <a:r>
              <a:rPr lang="es-ES" sz="3200" b="1" dirty="0" err="1"/>
              <a:t>Aircrack</a:t>
            </a:r>
            <a:r>
              <a:rPr lang="es-ES" sz="3200" b="1" dirty="0"/>
              <a:t>-NG</a:t>
            </a:r>
          </a:p>
        </p:txBody>
      </p:sp>
    </p:spTree>
    <p:extLst>
      <p:ext uri="{BB962C8B-B14F-4D97-AF65-F5344CB8AC3E}">
        <p14:creationId xmlns:p14="http://schemas.microsoft.com/office/powerpoint/2010/main" xmlns="" val="4073422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1965555F-581B-4685-9274-D2BE54AAB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5525" y="1958661"/>
            <a:ext cx="10018712" cy="2319145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6DDF33C2-BAE7-4F0B-88B9-6D70C96A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06062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err="1"/>
              <a:t>Aircrack</a:t>
            </a:r>
            <a:r>
              <a:rPr lang="es-ES" sz="6600" dirty="0"/>
              <a:t>-NG</a:t>
            </a:r>
            <a:endParaRPr lang="es-ES" sz="8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DAD1FFD1-9535-40B7-BEBB-F0D4B68219C9}"/>
              </a:ext>
            </a:extLst>
          </p:cNvPr>
          <p:cNvSpPr txBox="1"/>
          <p:nvPr/>
        </p:nvSpPr>
        <p:spPr>
          <a:xfrm>
            <a:off x="2578492" y="4572000"/>
            <a:ext cx="757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Artículo xataka.com</a:t>
            </a:r>
          </a:p>
        </p:txBody>
      </p:sp>
    </p:spTree>
    <p:extLst>
      <p:ext uri="{BB962C8B-B14F-4D97-AF65-F5344CB8AC3E}">
        <p14:creationId xmlns:p14="http://schemas.microsoft.com/office/powerpoint/2010/main" xmlns="" val="336349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AAED34D4-8C4A-489D-A070-242F7AFA4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1736" y="2367923"/>
            <a:ext cx="7388528" cy="2122154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78C8A824-878F-4CF4-BEDB-31869F6E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06062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err="1"/>
              <a:t>Aircrack</a:t>
            </a:r>
            <a:r>
              <a:rPr lang="es-ES" sz="6600" dirty="0"/>
              <a:t>-NG</a:t>
            </a:r>
            <a:endParaRPr lang="es-ES" sz="88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6ACDB81B-B655-4511-AA31-DA6141D9D2A3}"/>
              </a:ext>
            </a:extLst>
          </p:cNvPr>
          <p:cNvSpPr txBox="1"/>
          <p:nvPr/>
        </p:nvSpPr>
        <p:spPr>
          <a:xfrm>
            <a:off x="2575775" y="4984124"/>
            <a:ext cx="7044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Trabajo de investigación de la Universidad Central de Grecia</a:t>
            </a:r>
          </a:p>
        </p:txBody>
      </p:sp>
    </p:spTree>
    <p:extLst>
      <p:ext uri="{BB962C8B-B14F-4D97-AF65-F5344CB8AC3E}">
        <p14:creationId xmlns:p14="http://schemas.microsoft.com/office/powerpoint/2010/main" xmlns="" val="3190186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AC2D9BEC-7342-495D-AFEC-79803514D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2271" y="2399714"/>
            <a:ext cx="3124200" cy="3124200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D4368A4F-4A18-4615-B632-D5E6A96E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06062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err="1"/>
              <a:t>Aircrack</a:t>
            </a:r>
            <a:r>
              <a:rPr lang="es-ES" sz="6600" dirty="0"/>
              <a:t>-NG</a:t>
            </a:r>
            <a:endParaRPr lang="es-ES" sz="8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A529F5CE-55C5-4C69-B273-21614E63B638}"/>
              </a:ext>
            </a:extLst>
          </p:cNvPr>
          <p:cNvSpPr txBox="1"/>
          <p:nvPr/>
        </p:nvSpPr>
        <p:spPr>
          <a:xfrm>
            <a:off x="6057034" y="3219718"/>
            <a:ext cx="6134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Trabajo de investigación de la Universidad de Alabama</a:t>
            </a:r>
          </a:p>
        </p:txBody>
      </p:sp>
    </p:spTree>
    <p:extLst>
      <p:ext uri="{BB962C8B-B14F-4D97-AF65-F5344CB8AC3E}">
        <p14:creationId xmlns:p14="http://schemas.microsoft.com/office/powerpoint/2010/main" xmlns="" val="189344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6BF97EBE-CBAF-44D0-814A-EEE9926D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06062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err="1"/>
              <a:t>Aircrack</a:t>
            </a:r>
            <a:r>
              <a:rPr lang="es-ES" sz="6600" dirty="0"/>
              <a:t>-NG</a:t>
            </a:r>
            <a:endParaRPr lang="es-ES" sz="8800" dirty="0"/>
          </a:p>
        </p:txBody>
      </p:sp>
      <p:pic>
        <p:nvPicPr>
          <p:cNvPr id="2050" name="Picture 2" descr="D:\Sistemas de informacion\Tercer curso\Segundo Cuatrimestre\Desarollo con tecnologias emergentes\Trabajo TG1\Fotos\IJARCE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7270" y="2791019"/>
            <a:ext cx="3117824" cy="1558912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5238207" y="2886890"/>
            <a:ext cx="6518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Trabajo de investigación expuesto en  </a:t>
            </a:r>
            <a:r>
              <a:rPr lang="es-ES" sz="2400" b="1" i="1" dirty="0" smtClean="0"/>
              <a:t>International </a:t>
            </a:r>
            <a:r>
              <a:rPr lang="es-ES" sz="2400" b="1" i="1" dirty="0" err="1" smtClean="0"/>
              <a:t>Journal</a:t>
            </a:r>
            <a:r>
              <a:rPr lang="es-ES" sz="2400" b="1" i="1" dirty="0" smtClean="0"/>
              <a:t> of </a:t>
            </a:r>
            <a:r>
              <a:rPr lang="es-ES" sz="2400" b="1" i="1" dirty="0" err="1" smtClean="0"/>
              <a:t>Advanced</a:t>
            </a:r>
            <a:r>
              <a:rPr lang="es-ES" sz="2400" b="1" i="1" dirty="0" smtClean="0"/>
              <a:t> </a:t>
            </a:r>
            <a:r>
              <a:rPr lang="es-ES" sz="2400" b="1" i="1" dirty="0" err="1" smtClean="0"/>
              <a:t>Research</a:t>
            </a:r>
            <a:r>
              <a:rPr lang="es-ES" sz="2400" b="1" i="1" dirty="0" smtClean="0"/>
              <a:t> in </a:t>
            </a:r>
            <a:r>
              <a:rPr lang="es-ES" sz="2400" b="1" i="1" dirty="0" err="1" smtClean="0"/>
              <a:t>Computer</a:t>
            </a:r>
            <a:r>
              <a:rPr lang="es-ES" sz="2400" b="1" i="1" dirty="0" smtClean="0"/>
              <a:t> </a:t>
            </a:r>
            <a:r>
              <a:rPr lang="es-ES" sz="2400" b="1" i="1" dirty="0" err="1" smtClean="0"/>
              <a:t>Engineering</a:t>
            </a:r>
            <a:r>
              <a:rPr lang="es-ES" sz="2400" b="1" i="1" dirty="0" smtClean="0"/>
              <a:t> &amp; </a:t>
            </a:r>
            <a:r>
              <a:rPr lang="es-ES" sz="2400" b="1" i="1" dirty="0" err="1" smtClean="0"/>
              <a:t>Technology</a:t>
            </a:r>
            <a:r>
              <a:rPr lang="es-ES" sz="2400" b="1" i="1" dirty="0" smtClean="0"/>
              <a:t> </a:t>
            </a:r>
            <a:r>
              <a:rPr lang="es-ES" sz="2400" b="1" dirty="0" smtClean="0"/>
              <a:t>(IJARCET)</a:t>
            </a:r>
            <a:endParaRPr lang="es-ES" sz="2400" b="1" i="1" dirty="0"/>
          </a:p>
        </p:txBody>
      </p:sp>
    </p:spTree>
    <p:extLst>
      <p:ext uri="{BB962C8B-B14F-4D97-AF65-F5344CB8AC3E}">
        <p14:creationId xmlns:p14="http://schemas.microsoft.com/office/powerpoint/2010/main" xmlns="" val="354218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6BF97EBE-CBAF-44D0-814A-EEE9926D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06062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err="1"/>
              <a:t>Aircrack</a:t>
            </a:r>
            <a:r>
              <a:rPr lang="es-ES" sz="6600" dirty="0"/>
              <a:t>-NG</a:t>
            </a:r>
            <a:endParaRPr lang="es-ES" sz="8800" dirty="0"/>
          </a:p>
        </p:txBody>
      </p:sp>
      <p:pic>
        <p:nvPicPr>
          <p:cNvPr id="1026" name="Picture 2" descr="D:\Sistemas de informacion\Tercer curso\Segundo Cuatrimestre\Desarollo con tecnologias emergentes\Trabajo TG1\Fotos\MHE_Logo_RGB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6484" y="2157548"/>
            <a:ext cx="3124200" cy="3124200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5930537" y="3004457"/>
            <a:ext cx="4937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Libro de seguridad informática utilizado para certificados de profesionalidad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76473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7CE5748-96E8-4F47-9111-1E280B70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600" dirty="0" err="1"/>
              <a:t>Fern</a:t>
            </a:r>
            <a:r>
              <a:rPr lang="es-ES" sz="6600" dirty="0"/>
              <a:t> Wifi Wireless Cracker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FD668333-E21A-4105-9DC8-202A0D4EB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24729" y="2438399"/>
            <a:ext cx="3124200" cy="31242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67AEA6FD-79EC-49C7-9C40-44EA187C829D}"/>
              </a:ext>
            </a:extLst>
          </p:cNvPr>
          <p:cNvSpPr txBox="1"/>
          <p:nvPr/>
        </p:nvSpPr>
        <p:spPr>
          <a:xfrm>
            <a:off x="5804691" y="3168203"/>
            <a:ext cx="5698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Código fuente de la herramienta </a:t>
            </a:r>
            <a:r>
              <a:rPr lang="es-ES" sz="2400" b="1" dirty="0" err="1"/>
              <a:t>Fern</a:t>
            </a:r>
            <a:r>
              <a:rPr lang="es-ES" sz="2400" b="1" dirty="0"/>
              <a:t> Wifi Wireless Cracker</a:t>
            </a:r>
          </a:p>
        </p:txBody>
      </p:sp>
    </p:spTree>
    <p:extLst>
      <p:ext uri="{BB962C8B-B14F-4D97-AF65-F5344CB8AC3E}">
        <p14:creationId xmlns:p14="http://schemas.microsoft.com/office/powerpoint/2010/main" xmlns="" val="325247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7CE5748-96E8-4F47-9111-1E280B70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600" dirty="0" err="1"/>
              <a:t>Fern</a:t>
            </a:r>
            <a:r>
              <a:rPr lang="es-ES" sz="6600" dirty="0"/>
              <a:t> Wifi Wireless Cracker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A8718A1D-D8AB-454D-80C0-7D15DB67F6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12778" y="2869260"/>
            <a:ext cx="4444444" cy="151111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477A0A18-CCFB-47CD-B77C-D9415B255EC6}"/>
              </a:ext>
            </a:extLst>
          </p:cNvPr>
          <p:cNvSpPr txBox="1"/>
          <p:nvPr/>
        </p:nvSpPr>
        <p:spPr>
          <a:xfrm>
            <a:off x="6684135" y="3081271"/>
            <a:ext cx="4444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Articulo hackingtools.com</a:t>
            </a:r>
          </a:p>
        </p:txBody>
      </p:sp>
    </p:spTree>
    <p:extLst>
      <p:ext uri="{BB962C8B-B14F-4D97-AF65-F5344CB8AC3E}">
        <p14:creationId xmlns:p14="http://schemas.microsoft.com/office/powerpoint/2010/main" xmlns="" val="2946313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7CE5748-96E8-4F47-9111-1E280B70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600" dirty="0" err="1"/>
              <a:t>Fern</a:t>
            </a:r>
            <a:r>
              <a:rPr lang="es-ES" sz="6600" dirty="0"/>
              <a:t> Wifi Wireless Cracker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477A0A18-CCFB-47CD-B77C-D9415B255EC6}"/>
              </a:ext>
            </a:extLst>
          </p:cNvPr>
          <p:cNvSpPr txBox="1"/>
          <p:nvPr/>
        </p:nvSpPr>
        <p:spPr>
          <a:xfrm>
            <a:off x="6684135" y="2951946"/>
            <a:ext cx="5146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Video de demostración de  n0where.net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5A0562ED-38A5-4AEB-910A-1D355A6966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1022" y="2659495"/>
            <a:ext cx="4724978" cy="188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4460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BD9E5A4-5370-4DA9-A647-51FE54C6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800" b="1" dirty="0"/>
              <a:t/>
            </a:r>
            <a:br>
              <a:rPr lang="es-ES" sz="4800" b="1" dirty="0"/>
            </a:br>
            <a:r>
              <a:rPr lang="es-ES" sz="4800" b="1" dirty="0"/>
              <a:t/>
            </a:r>
            <a:br>
              <a:rPr lang="es-ES" sz="4800" b="1" dirty="0"/>
            </a:br>
            <a:r>
              <a:rPr lang="es-ES" sz="4800" b="1" dirty="0"/>
              <a:t/>
            </a:r>
            <a:br>
              <a:rPr lang="es-ES" sz="4800" b="1" dirty="0"/>
            </a:br>
            <a:r>
              <a:rPr lang="es-ES" sz="4800" b="1" dirty="0"/>
              <a:t/>
            </a:r>
            <a:br>
              <a:rPr lang="es-ES" sz="4800" b="1" dirty="0"/>
            </a:br>
            <a:r>
              <a:rPr lang="es-ES" sz="7300" b="1" dirty="0"/>
              <a:t>Fuentes de información (cursos no gratuitos)</a:t>
            </a: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xmlns="" val="3374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B459F96-5400-4565-B30E-CC0BF103D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424" y="238260"/>
            <a:ext cx="3147476" cy="828540"/>
          </a:xfrm>
        </p:spPr>
        <p:txBody>
          <a:bodyPr/>
          <a:lstStyle/>
          <a:p>
            <a:r>
              <a:rPr lang="es-ES" b="1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515217E-89DA-4B09-8EC9-0410A636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734" y="878541"/>
            <a:ext cx="10018713" cy="555293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SzPct val="100000"/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3200" b="1" dirty="0"/>
              <a:t>1. Descripción del tipo de tecnología</a:t>
            </a:r>
          </a:p>
          <a:p>
            <a:pPr>
              <a:spcBef>
                <a:spcPts val="600"/>
              </a:spcBef>
              <a:buSzPct val="100000"/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3200" b="1" dirty="0"/>
              <a:t>2. Fuentes de información: documentos</a:t>
            </a:r>
          </a:p>
          <a:p>
            <a:pPr>
              <a:spcBef>
                <a:spcPts val="600"/>
              </a:spcBef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3200" b="1" dirty="0"/>
              <a:t>3. Fuentes de información: cursos no gratuitos</a:t>
            </a:r>
          </a:p>
          <a:p>
            <a:pPr>
              <a:spcBef>
                <a:spcPts val="600"/>
              </a:spcBef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3200" b="1" dirty="0"/>
              <a:t>4. Fuentes de información: cursos gratuitos</a:t>
            </a:r>
          </a:p>
          <a:p>
            <a:pPr>
              <a:spcBef>
                <a:spcPts val="600"/>
              </a:spcBef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3200" b="1" dirty="0"/>
              <a:t>5. Ayudas para estudiar las tecnologías</a:t>
            </a:r>
          </a:p>
          <a:p>
            <a:pPr>
              <a:spcBef>
                <a:spcPts val="600"/>
              </a:spcBef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3200" b="1" dirty="0"/>
              <a:t>6. Recursos para implementar las tecnologías</a:t>
            </a:r>
          </a:p>
          <a:p>
            <a:pPr>
              <a:spcBef>
                <a:spcPts val="600"/>
              </a:spcBef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3200" b="1" dirty="0"/>
              <a:t>7. Conclusiones</a:t>
            </a:r>
          </a:p>
        </p:txBody>
      </p:sp>
    </p:spTree>
    <p:extLst>
      <p:ext uri="{BB962C8B-B14F-4D97-AF65-F5344CB8AC3E}">
        <p14:creationId xmlns:p14="http://schemas.microsoft.com/office/powerpoint/2010/main" xmlns="" val="1499922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C60E4B72-A122-4EBF-8C57-D26F410C1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0957" y="2499071"/>
            <a:ext cx="4982245" cy="1859857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95E1959A-94D3-49A0-8F48-B893C53CDC72}"/>
              </a:ext>
            </a:extLst>
          </p:cNvPr>
          <p:cNvSpPr txBox="1"/>
          <p:nvPr/>
        </p:nvSpPr>
        <p:spPr>
          <a:xfrm>
            <a:off x="6332113" y="2797434"/>
            <a:ext cx="5576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Curso seguridad informática de la Universidad de Alcalá </a:t>
            </a:r>
          </a:p>
        </p:txBody>
      </p:sp>
    </p:spTree>
    <p:extLst>
      <p:ext uri="{BB962C8B-B14F-4D97-AF65-F5344CB8AC3E}">
        <p14:creationId xmlns:p14="http://schemas.microsoft.com/office/powerpoint/2010/main" xmlns="" val="1890834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95E1959A-94D3-49A0-8F48-B893C53CDC72}"/>
              </a:ext>
            </a:extLst>
          </p:cNvPr>
          <p:cNvSpPr txBox="1"/>
          <p:nvPr/>
        </p:nvSpPr>
        <p:spPr>
          <a:xfrm>
            <a:off x="5789580" y="3429000"/>
            <a:ext cx="629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Certificado profesional de hacking ético 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xmlns="" id="{BEACF138-DC53-425D-9C15-62B86AA8F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667" y="2447746"/>
            <a:ext cx="5026913" cy="2827639"/>
          </a:xfrm>
        </p:spPr>
      </p:pic>
    </p:spTree>
    <p:extLst>
      <p:ext uri="{BB962C8B-B14F-4D97-AF65-F5344CB8AC3E}">
        <p14:creationId xmlns:p14="http://schemas.microsoft.com/office/powerpoint/2010/main" xmlns="" val="818075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95E1959A-94D3-49A0-8F48-B893C53CDC72}"/>
              </a:ext>
            </a:extLst>
          </p:cNvPr>
          <p:cNvSpPr txBox="1"/>
          <p:nvPr/>
        </p:nvSpPr>
        <p:spPr>
          <a:xfrm>
            <a:off x="5789580" y="3429000"/>
            <a:ext cx="629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Curso online de hacking ético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77D9E8CA-0B3D-4CE8-98CB-4C95A1F11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1203" y="2244969"/>
            <a:ext cx="4161251" cy="3124200"/>
          </a:xfrm>
        </p:spPr>
      </p:pic>
    </p:spTree>
    <p:extLst>
      <p:ext uri="{BB962C8B-B14F-4D97-AF65-F5344CB8AC3E}">
        <p14:creationId xmlns:p14="http://schemas.microsoft.com/office/powerpoint/2010/main" xmlns="" val="3786599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95E1959A-94D3-49A0-8F48-B893C53CDC72}"/>
              </a:ext>
            </a:extLst>
          </p:cNvPr>
          <p:cNvSpPr txBox="1"/>
          <p:nvPr/>
        </p:nvSpPr>
        <p:spPr>
          <a:xfrm>
            <a:off x="5344733" y="3429000"/>
            <a:ext cx="673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Master universitario seguridad informática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xmlns="" id="{5C0C2E31-6AE0-4666-B0FB-10C1D37A8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4718" y="3018692"/>
            <a:ext cx="4096850" cy="1553308"/>
          </a:xfrm>
        </p:spPr>
      </p:pic>
    </p:spTree>
    <p:extLst>
      <p:ext uri="{BB962C8B-B14F-4D97-AF65-F5344CB8AC3E}">
        <p14:creationId xmlns:p14="http://schemas.microsoft.com/office/powerpoint/2010/main" xmlns="" val="1853866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BD9E5A4-5370-4DA9-A647-51FE54C6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800" b="1" dirty="0"/>
              <a:t/>
            </a:r>
            <a:br>
              <a:rPr lang="es-ES" sz="4800" b="1" dirty="0"/>
            </a:br>
            <a:r>
              <a:rPr lang="es-ES" sz="4800" b="1" dirty="0"/>
              <a:t/>
            </a:r>
            <a:br>
              <a:rPr lang="es-ES" sz="4800" b="1" dirty="0"/>
            </a:br>
            <a:r>
              <a:rPr lang="es-ES" sz="4800" b="1" dirty="0"/>
              <a:t/>
            </a:r>
            <a:br>
              <a:rPr lang="es-ES" sz="4800" b="1" dirty="0"/>
            </a:br>
            <a:r>
              <a:rPr lang="es-ES" sz="4800" b="1" dirty="0"/>
              <a:t/>
            </a:r>
            <a:br>
              <a:rPr lang="es-ES" sz="4800" b="1" dirty="0"/>
            </a:br>
            <a:r>
              <a:rPr lang="es-ES" sz="7300" b="1" dirty="0"/>
              <a:t>Fuentes de información (</a:t>
            </a:r>
            <a:r>
              <a:rPr lang="es-ES" sz="7300" b="1" dirty="0" smtClean="0"/>
              <a:t>cursos </a:t>
            </a:r>
            <a:r>
              <a:rPr lang="es-ES" sz="7300" b="1" dirty="0"/>
              <a:t>gratuitos)</a:t>
            </a: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xmlns="" val="33740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 smtClean="0"/>
              <a:t>CURSOS </a:t>
            </a:r>
            <a:r>
              <a:rPr lang="es-ES" sz="5400" dirty="0"/>
              <a:t>GENERALES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95E1959A-94D3-49A0-8F48-B893C53CDC72}"/>
              </a:ext>
            </a:extLst>
          </p:cNvPr>
          <p:cNvSpPr txBox="1"/>
          <p:nvPr/>
        </p:nvSpPr>
        <p:spPr>
          <a:xfrm>
            <a:off x="5609338" y="3402874"/>
            <a:ext cx="673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Curso online de seguridad informática </a:t>
            </a:r>
            <a:endParaRPr lang="es-ES" sz="2800" b="1" dirty="0"/>
          </a:p>
        </p:txBody>
      </p:sp>
      <p:pic>
        <p:nvPicPr>
          <p:cNvPr id="3074" name="Picture 2" descr="D:\Sistemas de informacion\Tercer curso\Segundo Cuatrimestre\Desarollo con tecnologias emergentes\Trabajo TG1\Fotos\Miriada-log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7054" y="2735716"/>
            <a:ext cx="4543425" cy="2333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53866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 smtClean="0"/>
              <a:t>CURSOS </a:t>
            </a:r>
            <a:r>
              <a:rPr lang="es-ES" sz="5400" dirty="0"/>
              <a:t>GENERALES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95E1959A-94D3-49A0-8F48-B893C53CDC72}"/>
              </a:ext>
            </a:extLst>
          </p:cNvPr>
          <p:cNvSpPr txBox="1"/>
          <p:nvPr/>
        </p:nvSpPr>
        <p:spPr>
          <a:xfrm>
            <a:off x="5609338" y="3402874"/>
            <a:ext cx="673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Curso de seguridad </a:t>
            </a:r>
            <a:r>
              <a:rPr lang="es-ES" sz="2800" b="1" dirty="0" err="1" smtClean="0"/>
              <a:t>esetec</a:t>
            </a:r>
            <a:endParaRPr lang="es-ES" sz="2800" b="1" dirty="0"/>
          </a:p>
        </p:txBody>
      </p:sp>
      <p:pic>
        <p:nvPicPr>
          <p:cNvPr id="4098" name="Picture 2" descr="D:\Sistemas de informacion\Tercer curso\Segundo Cuatrimestre\Desarollo con tecnologias emergentes\Trabajo TG1\Fotos\5171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7867" y="2649472"/>
            <a:ext cx="3839462" cy="21837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53866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 smtClean="0"/>
              <a:t>CURSOS </a:t>
            </a:r>
            <a:r>
              <a:rPr lang="es-ES" sz="5400" dirty="0"/>
              <a:t>GENERALES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95E1959A-94D3-49A0-8F48-B893C53CDC72}"/>
              </a:ext>
            </a:extLst>
          </p:cNvPr>
          <p:cNvSpPr txBox="1"/>
          <p:nvPr/>
        </p:nvSpPr>
        <p:spPr>
          <a:xfrm>
            <a:off x="5609338" y="3402874"/>
            <a:ext cx="673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Curso hacking </a:t>
            </a:r>
            <a:r>
              <a:rPr lang="es-ES" sz="2800" b="1" dirty="0" err="1" smtClean="0"/>
              <a:t>edutin</a:t>
            </a:r>
            <a:endParaRPr lang="es-ES" sz="2800" b="1" dirty="0"/>
          </a:p>
        </p:txBody>
      </p:sp>
      <p:pic>
        <p:nvPicPr>
          <p:cNvPr id="5122" name="Picture 2" descr="D:\Sistemas de informacion\Tercer curso\Segundo Cuatrimestre\Desarollo con tecnologias emergentes\Trabajo TG1\Fotos\descarg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9414" y="3135494"/>
            <a:ext cx="3704603" cy="11229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53866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 smtClean="0"/>
              <a:t>CURSOS </a:t>
            </a:r>
            <a:r>
              <a:rPr lang="es-ES" sz="5400" dirty="0"/>
              <a:t>GENERALES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95E1959A-94D3-49A0-8F48-B893C53CDC72}"/>
              </a:ext>
            </a:extLst>
          </p:cNvPr>
          <p:cNvSpPr txBox="1"/>
          <p:nvPr/>
        </p:nvSpPr>
        <p:spPr>
          <a:xfrm>
            <a:off x="3662972" y="4251959"/>
            <a:ext cx="673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Curso de </a:t>
            </a:r>
            <a:r>
              <a:rPr lang="es-ES" sz="2800" b="1" dirty="0" err="1" smtClean="0"/>
              <a:t>craking</a:t>
            </a:r>
            <a:r>
              <a:rPr lang="es-ES" sz="2800" b="1" dirty="0" smtClean="0"/>
              <a:t> de Ricardo </a:t>
            </a:r>
            <a:r>
              <a:rPr lang="es-ES" sz="2800" b="1" dirty="0" err="1" smtClean="0"/>
              <a:t>Narvaja</a:t>
            </a:r>
            <a:endParaRPr lang="es-ES" sz="2800" b="1" dirty="0"/>
          </a:p>
        </p:txBody>
      </p:sp>
      <p:pic>
        <p:nvPicPr>
          <p:cNvPr id="6146" name="Picture 2" descr="D:\Sistemas de informacion\Tercer curso\Segundo Cuatrimestre\Desarollo con tecnologias emergentes\Trabajo TG1\Fotos\19-03-2018 22-01-04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8725" y="2315346"/>
            <a:ext cx="5809524" cy="14761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5386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2C057FB-291A-4A52-9173-DF871075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/>
              <a:t>¿CONTRASEÑAS?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35A326C-E279-4404-8431-630CB1140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¿POR QUÉ?</a:t>
            </a:r>
          </a:p>
          <a:p>
            <a:r>
              <a:rPr lang="es-ES" sz="4000" b="1" dirty="0"/>
              <a:t>HERRAMIENTAS PARA CRACKEARLAS</a:t>
            </a:r>
          </a:p>
        </p:txBody>
      </p:sp>
    </p:spTree>
    <p:extLst>
      <p:ext uri="{BB962C8B-B14F-4D97-AF65-F5344CB8AC3E}">
        <p14:creationId xmlns:p14="http://schemas.microsoft.com/office/powerpoint/2010/main" xmlns="" val="2253214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 smtClean="0"/>
              <a:t>CURSOS AIRCRACK-NG</a:t>
            </a:r>
            <a:endParaRPr lang="es-ES" sz="5400" dirty="0"/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xmlns="" id="{1348B7E0-BDF7-4C73-AF6B-C8290C8E4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41891" y="2209024"/>
            <a:ext cx="6986592" cy="1651376"/>
          </a:xfrm>
        </p:spPr>
      </p:pic>
      <p:sp>
        <p:nvSpPr>
          <p:cNvPr id="7" name="6 CuadroTexto"/>
          <p:cNvSpPr txBox="1"/>
          <p:nvPr/>
        </p:nvSpPr>
        <p:spPr>
          <a:xfrm>
            <a:off x="3252652" y="4310742"/>
            <a:ext cx="6518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Curso de dragonJAR.org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853866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 smtClean="0"/>
              <a:t>CURSOS AIRCRACK-NG</a:t>
            </a:r>
            <a:endParaRPr lang="es-ES" sz="5400" dirty="0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xmlns="" id="{A60F805A-1BA5-4F47-A9AA-DB758A238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04149" y="2400074"/>
            <a:ext cx="4512875" cy="2198052"/>
          </a:xfrm>
        </p:spPr>
      </p:pic>
      <p:sp>
        <p:nvSpPr>
          <p:cNvPr id="6" name="5 CuadroTexto"/>
          <p:cNvSpPr txBox="1"/>
          <p:nvPr/>
        </p:nvSpPr>
        <p:spPr>
          <a:xfrm>
            <a:off x="6583680" y="2704011"/>
            <a:ext cx="470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Tutoriales </a:t>
            </a:r>
            <a:r>
              <a:rPr lang="es-ES" dirty="0" err="1" smtClean="0"/>
              <a:t>Aircrack</a:t>
            </a:r>
            <a:r>
              <a:rPr lang="es-ES" dirty="0" smtClean="0"/>
              <a:t>-NG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853866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 smtClean="0"/>
              <a:t>CURSOS AIRCRACK-NG</a:t>
            </a:r>
            <a:endParaRPr lang="es-ES" sz="5400" dirty="0"/>
          </a:p>
        </p:txBody>
      </p:sp>
      <p:pic>
        <p:nvPicPr>
          <p:cNvPr id="7170" name="Picture 2" descr="D:\Sistemas de informacion\Tercer curso\Segundo Cuatrimestre\Desarollo con tecnologias emergentes\Trabajo TG1\Fotos\19-03-2018 22-09-18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127" y="3221834"/>
            <a:ext cx="3987698" cy="135016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5891349" y="3487783"/>
            <a:ext cx="5669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Curso de hacking  pkred.com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xmlns="" val="1853866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 smtClean="0"/>
              <a:t>CURSOS AIRCRACK-NG</a:t>
            </a:r>
            <a:endParaRPr lang="es-ES" sz="5400" dirty="0"/>
          </a:p>
        </p:txBody>
      </p:sp>
      <p:pic>
        <p:nvPicPr>
          <p:cNvPr id="8194" name="Picture 2" descr="D:\Sistemas de informacion\Tercer curso\Segundo Cuatrimestre\Desarollo con tecnologias emergentes\Trabajo TG1\Fotos\337238_574c_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822" y="2373948"/>
            <a:ext cx="4974425" cy="2798943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126480" y="2913019"/>
            <a:ext cx="5891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Curso sobre “</a:t>
            </a:r>
            <a:r>
              <a:rPr lang="es-ES" sz="2400" b="1" dirty="0" err="1" smtClean="0"/>
              <a:t>Wireless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penetration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testing</a:t>
            </a:r>
            <a:r>
              <a:rPr lang="es-ES" sz="2400" b="1" dirty="0" smtClean="0"/>
              <a:t> con </a:t>
            </a:r>
            <a:r>
              <a:rPr lang="es-ES" sz="2400" b="1" dirty="0" err="1" smtClean="0"/>
              <a:t>Kali</a:t>
            </a:r>
            <a:r>
              <a:rPr lang="es-ES" sz="2400" b="1" dirty="0" smtClean="0"/>
              <a:t> Linux</a:t>
            </a:r>
            <a:r>
              <a:rPr lang="es-ES" sz="2400" b="1" dirty="0" smtClean="0"/>
              <a:t>” impartido por Marcos Mendoza.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853866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4400" dirty="0" smtClean="0"/>
              <a:t>CURSOS </a:t>
            </a:r>
            <a:r>
              <a:rPr lang="es-ES" sz="4400" dirty="0" smtClean="0"/>
              <a:t>FERN WIFI WIRELESS CRACKER</a:t>
            </a:r>
            <a:endParaRPr lang="es-ES" sz="4400" dirty="0"/>
          </a:p>
        </p:txBody>
      </p:sp>
      <p:pic>
        <p:nvPicPr>
          <p:cNvPr id="9218" name="Picture 2" descr="D:\Sistemas de informacion\Tercer curso\Segundo Cuatrimestre\Desarollo con tecnologias emergentes\Trabajo TG1\Fotos\110a1-fern-wifi-cracker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284" y="2353491"/>
            <a:ext cx="3124200" cy="3124200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5316582" y="3082834"/>
            <a:ext cx="6544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Curso sobre “</a:t>
            </a:r>
            <a:r>
              <a:rPr lang="es-ES" sz="2800" b="1" dirty="0" err="1" smtClean="0"/>
              <a:t>Hackear</a:t>
            </a:r>
            <a:r>
              <a:rPr lang="es-ES" sz="2800" b="1" dirty="0" smtClean="0"/>
              <a:t> redes WPA con </a:t>
            </a:r>
            <a:r>
              <a:rPr lang="es-ES" sz="2800" b="1" dirty="0" err="1" smtClean="0"/>
              <a:t>Fern</a:t>
            </a:r>
            <a:r>
              <a:rPr lang="es-ES" sz="2800" b="1" dirty="0" smtClean="0"/>
              <a:t> </a:t>
            </a:r>
            <a:r>
              <a:rPr lang="es-ES" sz="2800" b="1" dirty="0" err="1" smtClean="0"/>
              <a:t>Wifi</a:t>
            </a:r>
            <a:r>
              <a:rPr lang="es-ES" sz="2800" b="1" dirty="0" smtClean="0"/>
              <a:t> Cracker” 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853866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4400" dirty="0" smtClean="0"/>
              <a:t>CURSOS </a:t>
            </a:r>
            <a:r>
              <a:rPr lang="es-ES" sz="4400" dirty="0" smtClean="0"/>
              <a:t>FERN WIFI WIRELESS CRACKER</a:t>
            </a:r>
            <a:endParaRPr lang="es-ES" sz="4400" dirty="0"/>
          </a:p>
        </p:txBody>
      </p:sp>
      <p:pic>
        <p:nvPicPr>
          <p:cNvPr id="10242" name="Picture 2" descr="D:\Sistemas de informacion\Tercer curso\Segundo Cuatrimestre\Desarollo con tecnologias emergentes\Trabajo TG1\Fotos\h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6618" y="2107373"/>
            <a:ext cx="6921673" cy="156329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3043646" y="4219304"/>
            <a:ext cx="7733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Curso sobre “</a:t>
            </a:r>
            <a:r>
              <a:rPr lang="en-US" sz="2400" b="1" dirty="0" smtClean="0"/>
              <a:t>Cracking WPA2 with Fern WIFI </a:t>
            </a:r>
            <a:r>
              <a:rPr lang="en-US" sz="2400" b="1" dirty="0" smtClean="0"/>
              <a:t>cracker</a:t>
            </a:r>
            <a:r>
              <a:rPr lang="es-ES" sz="2400" b="1" dirty="0" smtClean="0"/>
              <a:t>” en la web hackthis.co.uk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853866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BD9E5A4-5370-4DA9-A647-51FE54C6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800" b="1" dirty="0"/>
              <a:t/>
            </a:r>
            <a:br>
              <a:rPr lang="es-ES" sz="4800" b="1" dirty="0"/>
            </a:br>
            <a:r>
              <a:rPr lang="es-ES" sz="4800" b="1" dirty="0"/>
              <a:t/>
            </a:r>
            <a:br>
              <a:rPr lang="es-ES" sz="4800" b="1" dirty="0"/>
            </a:br>
            <a:r>
              <a:rPr lang="es-ES" sz="4800" b="1" dirty="0"/>
              <a:t/>
            </a:r>
            <a:br>
              <a:rPr lang="es-ES" sz="4800" b="1" dirty="0"/>
            </a:br>
            <a:r>
              <a:rPr lang="es-ES" sz="4800" b="1" dirty="0"/>
              <a:t/>
            </a:r>
            <a:br>
              <a:rPr lang="es-ES" sz="4800" b="1" dirty="0"/>
            </a:br>
            <a:r>
              <a:rPr lang="es-ES" sz="8000" b="1" dirty="0" smtClean="0"/>
              <a:t> Ayudas para estudiar las tecnologías</a:t>
            </a: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xmlns="" val="1418678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BAE3F2D-3FC2-4518-A197-DE7D9F2A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721896"/>
            <a:ext cx="3549121" cy="926432"/>
          </a:xfrm>
        </p:spPr>
        <p:txBody>
          <a:bodyPr/>
          <a:lstStyle/>
          <a:p>
            <a:r>
              <a:rPr lang="es-ES"/>
              <a:t>BECAS DE CARÁCTER GENERAL 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CFC5D1F2-E23A-416E-BF31-DFF5083C7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83828" y="2623073"/>
            <a:ext cx="5729910" cy="1756422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439717E3-E765-4128-8E40-6C8713D75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1997241"/>
            <a:ext cx="3549121" cy="4138863"/>
          </a:xfrm>
        </p:spPr>
        <p:txBody>
          <a:bodyPr>
            <a:normAutofit lnSpcReduction="10000"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BECAS DEL MINISTERIO DE EDUCACION Y CIENCIAS 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NACIONALIDAD ESPAÑOLA  O UNION EUROPEA O TRABAJADOR EN ESPAÑA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HABER APROBADO EL 60% EN GRADOS TECNICOS Y 80% EN OTRAS TITULACIONES 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DEPSNDIENDO DEL NIVEL ECONOMICO DE FAMILIA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160781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B85FC81-7A3A-4F97-9C25-16430D0B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799"/>
            <a:ext cx="3549121" cy="565484"/>
          </a:xfrm>
        </p:spPr>
        <p:txBody>
          <a:bodyPr/>
          <a:lstStyle/>
          <a:p>
            <a:r>
              <a:rPr lang="es-ES" dirty="0"/>
              <a:t>BECAS DE MOVILIDAD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B9FBDEA7-A02A-48BD-8D4D-02CF155F9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64442" y="1660358"/>
            <a:ext cx="4761389" cy="969348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1CC1F74-9147-4CAE-B1E1-6C13F084B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1660358"/>
            <a:ext cx="3549121" cy="4130842"/>
          </a:xfrm>
        </p:spPr>
        <p:txBody>
          <a:bodyPr>
            <a:normAutofit fontScale="92500" lnSpcReduction="20000"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ERASMUS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PRIMERO APROBADO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NIVEL MEDIO DE LENGUA DE PAIS DE DESTINO 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BECAS SICUE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NOTA MEDIA 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NUMERO DE CREDITOS APROBADOS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ASIGNATURAS OBLIGATORIAS DEL GRADO 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10E9D202-42D8-4B49-B526-6F7784B9DF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58569" y="2977222"/>
            <a:ext cx="3140533" cy="303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9327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xmlns="" id="{260ACC13-B825-49F3-93DE-C8B8F2FA37A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F947B31F-CA03-4793-845D-FD86BABC1A1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DCDDE94D-F78C-4A48-AEA6-E922FC99A1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3445A886-F3CA-4DE4-90D7-535F9707B79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A8999CB6-C053-418B-AE37-E470804D251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81EA3E26-BFCD-4396-AE8A-2A9828BFFBA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5F9BC582-73A6-4D8A-8738-E364764893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6" name="Group 17">
            <a:extLst>
              <a:ext uri="{FF2B5EF4-FFF2-40B4-BE49-F238E27FC236}">
                <a16:creationId xmlns:a16="http://schemas.microsoft.com/office/drawing/2014/main" xmlns="" id="{A2E861A3-F23C-46B8-A38A-4A22E453D99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xmlns="" id="{8BC3D220-643B-4160-B5A9-59DF5D21F41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xmlns="" id="{B92237DE-D518-4625-8392-66D7084588A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xmlns="" id="{F290F0DD-E80A-4263-94E1-A41F57D84C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xmlns="" id="{D78EA7D2-CCEA-435E-873D-36BF0522FFE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xmlns="" id="{9DFA731E-D6BB-42CC-AA05-64023DC81FE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xmlns="" id="{B00D0483-90FB-4EB4-9770-CA8A310D50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Rounded Rectangle 16">
            <a:extLst>
              <a:ext uri="{FF2B5EF4-FFF2-40B4-BE49-F238E27FC236}">
                <a16:creationId xmlns:a16="http://schemas.microsoft.com/office/drawing/2014/main" xmlns="" id="{DD7EED39-224E-4230-8FD1-B1E1AF6C6E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8F1622F1-3240-439D-85C8-B09D21C0E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15709" r="16730" b="1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3D4C93A-1385-4FF7-ADC1-E1AC598A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BECAS AUTONOMICAS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B1AA6F1D-07D8-4462-B892-831272FBC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00"/>
              <a:t>BECA A ESTUDIANTES EXCELENTES </a:t>
            </a:r>
          </a:p>
          <a:p>
            <a:pPr lvl="0" algn="l">
              <a:lnSpc>
                <a:spcPct val="90000"/>
              </a:lnSpc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700"/>
          </a:p>
          <a:p>
            <a:pPr marL="285750" lvl="0" indent="-285750" algn="l">
              <a:lnSpc>
                <a:spcPct val="90000"/>
              </a:lnSpc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00"/>
              <a:t>ESTAR MATRICULADO EN CUALQUIER UNIVERSIDAD DE MADRID</a:t>
            </a:r>
          </a:p>
          <a:p>
            <a:pPr marL="285750" lvl="0" indent="-285750" algn="l">
              <a:lnSpc>
                <a:spcPct val="90000"/>
              </a:lnSpc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700"/>
          </a:p>
          <a:p>
            <a:pPr marL="285750" lvl="0" indent="-285750" algn="l">
              <a:lnSpc>
                <a:spcPct val="90000"/>
              </a:lnSpc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00"/>
              <a:t>CURSAR UN GRADO OFICIAL DE LA COMUNIDAD DE MADRID </a:t>
            </a:r>
          </a:p>
          <a:p>
            <a:pPr marL="285750" lvl="0" indent="-285750" algn="l">
              <a:lnSpc>
                <a:spcPct val="90000"/>
              </a:lnSpc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700"/>
          </a:p>
          <a:p>
            <a:pPr marL="285750" lvl="0" indent="-285750" algn="l">
              <a:lnSpc>
                <a:spcPct val="90000"/>
              </a:lnSpc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00"/>
              <a:t>NOTA MEDIA 8,25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xmlns="" val="257677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BD9E5A4-5370-4DA9-A647-51FE54C6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800" b="1" dirty="0"/>
              <a:t/>
            </a:r>
            <a:br>
              <a:rPr lang="es-ES" sz="4800" b="1" dirty="0"/>
            </a:br>
            <a:r>
              <a:rPr lang="es-ES" sz="4800" b="1" dirty="0"/>
              <a:t/>
            </a:r>
            <a:br>
              <a:rPr lang="es-ES" sz="4800" b="1" dirty="0"/>
            </a:br>
            <a:r>
              <a:rPr lang="es-ES" sz="4800" b="1" dirty="0"/>
              <a:t/>
            </a:r>
            <a:br>
              <a:rPr lang="es-ES" sz="4800" b="1" dirty="0"/>
            </a:br>
            <a:r>
              <a:rPr lang="es-ES" sz="4800" b="1" dirty="0"/>
              <a:t/>
            </a:r>
            <a:br>
              <a:rPr lang="es-ES" sz="4800" b="1" dirty="0"/>
            </a:br>
            <a:r>
              <a:rPr lang="es-ES" sz="7300" b="1" dirty="0"/>
              <a:t>Fuentes de información</a:t>
            </a: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xmlns="" val="1418678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D1FC69-69C3-4247-8063-2D7898F7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2" y="685799"/>
            <a:ext cx="3549121" cy="1191126"/>
          </a:xfrm>
        </p:spPr>
        <p:txBody>
          <a:bodyPr/>
          <a:lstStyle/>
          <a:p>
            <a:r>
              <a:rPr lang="es-ES" dirty="0"/>
              <a:t>BECAS DE CARÁCTER PRIVADO </a:t>
            </a:r>
            <a:br>
              <a:rPr lang="es-ES" dirty="0"/>
            </a:b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xmlns="" id="{58D8EAA4-D969-4DBA-BD80-9ABA9F13C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62563" y="1312668"/>
            <a:ext cx="6240462" cy="3851663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66EF58C8-05EE-43D4-89FD-A2FCCD83C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1612232"/>
            <a:ext cx="3549121" cy="4178968"/>
          </a:xfrm>
        </p:spPr>
        <p:txBody>
          <a:bodyPr>
            <a:normAutofit fontScale="85000" lnSpcReduction="10000"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ESTAS BECAS SON OFRECIDAS POR ENTIDADES PRIVADAS COMO BANCOS Y CAJAS DE AHORRO, COMO EJEMPLO TENEMOS EL SANTANDER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u="sng" dirty="0">
                <a:solidFill>
                  <a:srgbClr val="000000"/>
                </a:solidFill>
                <a:latin typeface="Corbel" panose="020B0503020204020204" pitchFamily="34" charset="0"/>
              </a:rPr>
              <a:t>Becas Iberoamérica Santander Grado</a:t>
            </a: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u="sng" dirty="0">
                <a:solidFill>
                  <a:srgbClr val="000000"/>
                </a:solidFill>
                <a:latin typeface="Corbel" panose="020B0503020204020204" pitchFamily="34" charset="0"/>
              </a:rPr>
              <a:t>Becas Iberoamérica Santander Investigación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u="sng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u="sng" dirty="0">
                <a:solidFill>
                  <a:srgbClr val="000000"/>
                </a:solidFill>
                <a:latin typeface="Corbel" panose="020B0503020204020204" pitchFamily="34" charset="0"/>
              </a:rPr>
              <a:t>Becas colaboración Universidad Politécnica de Madrid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u="sng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u="sng" dirty="0">
                <a:solidFill>
                  <a:srgbClr val="000000"/>
                </a:solidFill>
                <a:latin typeface="Corbel" panose="020B0503020204020204" pitchFamily="34" charset="0"/>
              </a:rPr>
              <a:t>Aula universitaria del Estrecho. Universidad de Cádiz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u="sng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u="sng" dirty="0">
                <a:solidFill>
                  <a:srgbClr val="000000"/>
                </a:solidFill>
                <a:latin typeface="Corbel" panose="020B0503020204020204" pitchFamily="34" charset="0"/>
              </a:rPr>
              <a:t>Becas y ayudas a la movilidad Investigadora</a:t>
            </a: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 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202826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BD9E5A4-5370-4DA9-A647-51FE54C6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800" b="1" dirty="0"/>
              <a:t/>
            </a:r>
            <a:br>
              <a:rPr lang="es-ES" sz="4800" b="1" dirty="0"/>
            </a:br>
            <a:r>
              <a:rPr lang="es-ES" sz="4800" b="1" dirty="0"/>
              <a:t/>
            </a:r>
            <a:br>
              <a:rPr lang="es-ES" sz="4800" b="1" dirty="0"/>
            </a:br>
            <a:r>
              <a:rPr lang="es-ES" sz="4800" b="1" dirty="0"/>
              <a:t/>
            </a:r>
            <a:br>
              <a:rPr lang="es-ES" sz="4800" b="1" dirty="0"/>
            </a:br>
            <a:r>
              <a:rPr lang="es-ES" sz="4800" b="1" dirty="0"/>
              <a:t/>
            </a:r>
            <a:br>
              <a:rPr lang="es-ES" sz="4800" b="1" dirty="0"/>
            </a:br>
            <a:r>
              <a:rPr lang="es-ES" sz="8000" b="1" dirty="0" smtClean="0"/>
              <a:t> Recursos para implementar las tecnologías</a:t>
            </a: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xmlns="" val="1418678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BD9E5A4-5370-4DA9-A647-51FE54C6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800" b="1" dirty="0"/>
              <a:t/>
            </a:r>
            <a:br>
              <a:rPr lang="es-ES" sz="4800" b="1" dirty="0"/>
            </a:br>
            <a:r>
              <a:rPr lang="es-ES" sz="4800" b="1" dirty="0"/>
              <a:t/>
            </a:r>
            <a:br>
              <a:rPr lang="es-ES" sz="4800" b="1" dirty="0"/>
            </a:br>
            <a:r>
              <a:rPr lang="es-ES" sz="4800" b="1" dirty="0"/>
              <a:t/>
            </a:r>
            <a:br>
              <a:rPr lang="es-ES" sz="4800" b="1" dirty="0"/>
            </a:br>
            <a:r>
              <a:rPr lang="es-ES" sz="4800" b="1" dirty="0"/>
              <a:t/>
            </a:r>
            <a:br>
              <a:rPr lang="es-ES" sz="4800" b="1" dirty="0"/>
            </a:br>
            <a:r>
              <a:rPr lang="es-ES" sz="8000" b="1" dirty="0" smtClean="0"/>
              <a:t> Conclusiones</a:t>
            </a: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xmlns="" val="141867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E52B98-D91F-461E-A2FC-8EA92740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D674BD60-AD8E-4D0C-9EA0-916A2A093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4309" y="2396543"/>
            <a:ext cx="4173038" cy="31242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D5EE9531-5421-4FBC-A638-90C53CE90464}"/>
              </a:ext>
            </a:extLst>
          </p:cNvPr>
          <p:cNvSpPr txBox="1"/>
          <p:nvPr/>
        </p:nvSpPr>
        <p:spPr>
          <a:xfrm>
            <a:off x="6534655" y="3143517"/>
            <a:ext cx="52341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/>
              <a:t>Documentación oficial </a:t>
            </a:r>
          </a:p>
          <a:p>
            <a:r>
              <a:rPr lang="es-ES" sz="4000" b="1" dirty="0"/>
              <a:t>Kali Linux </a:t>
            </a:r>
          </a:p>
        </p:txBody>
      </p:sp>
    </p:spTree>
    <p:extLst>
      <p:ext uri="{BB962C8B-B14F-4D97-AF65-F5344CB8AC3E}">
        <p14:creationId xmlns:p14="http://schemas.microsoft.com/office/powerpoint/2010/main" xmlns="" val="409788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E52B98-D91F-461E-A2FC-8EA92740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1348B7E0-BDF7-4C73-AF6B-C8290C8E4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77167" y="2320579"/>
            <a:ext cx="4689475" cy="1108421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765C79A1-8D20-4F7E-A072-271B2A2AB8BE}"/>
              </a:ext>
            </a:extLst>
          </p:cNvPr>
          <p:cNvSpPr txBox="1"/>
          <p:nvPr/>
        </p:nvSpPr>
        <p:spPr>
          <a:xfrm>
            <a:off x="3764392" y="3888575"/>
            <a:ext cx="5458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/>
              <a:t>Comunidad </a:t>
            </a:r>
            <a:r>
              <a:rPr lang="es-ES" sz="4000" b="1" dirty="0" err="1"/>
              <a:t>DragonJAR</a:t>
            </a:r>
            <a:r>
              <a:rPr lang="es-ES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20761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E52B98-D91F-461E-A2FC-8EA92740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681CDA9-915F-4AB9-91C1-11D095F86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620" y="2666999"/>
            <a:ext cx="487040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b="1" dirty="0"/>
              <a:t>BLOG </a:t>
            </a:r>
            <a:r>
              <a:rPr lang="es-ES" sz="3200" b="1" dirty="0" err="1"/>
              <a:t>Securitybydefault</a:t>
            </a:r>
            <a:r>
              <a:rPr lang="es-ES" sz="3200" b="1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7B09F27C-4E02-42A2-8D85-5E1125CD4B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6778" y="3028876"/>
            <a:ext cx="38100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427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E52B98-D91F-461E-A2FC-8EA92740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681CDA9-915F-4AB9-91C1-11D095F86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2666999"/>
            <a:ext cx="4187823" cy="2438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b="1" dirty="0"/>
              <a:t>Tesis del autor </a:t>
            </a:r>
            <a:r>
              <a:rPr lang="es-ES" sz="3200" b="1" dirty="0" err="1"/>
              <a:t>Chrysanthou</a:t>
            </a:r>
            <a:r>
              <a:rPr lang="es-ES" sz="3200" b="1" dirty="0"/>
              <a:t> </a:t>
            </a:r>
            <a:r>
              <a:rPr lang="es-ES" sz="3200" b="1" dirty="0" err="1"/>
              <a:t>Yiannis</a:t>
            </a:r>
            <a:endParaRPr lang="es-ES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ACA80AA4-3166-4C90-91EA-CBF2BD2EE9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54822" y="2666999"/>
            <a:ext cx="4334150" cy="216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083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E52B98-D91F-461E-A2FC-8EA92740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681CDA9-915F-4AB9-91C1-11D095F86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97" y="2666999"/>
            <a:ext cx="7887626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b="1" dirty="0"/>
              <a:t>Ponencia de </a:t>
            </a:r>
            <a:r>
              <a:rPr lang="es-ES" sz="3200" b="1" dirty="0" err="1"/>
              <a:t>Passwordscon</a:t>
            </a:r>
            <a:endParaRPr lang="es-ES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1FF5DEF0-38EC-437D-B284-9DF733E061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88438" y="2260498"/>
            <a:ext cx="6321321" cy="116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7532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142</TotalTime>
  <Words>436</Words>
  <Application>Microsoft Office PowerPoint</Application>
  <PresentationFormat>Personalizado</PresentationFormat>
  <Paragraphs>121</Paragraphs>
  <Slides>43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4" baseType="lpstr">
      <vt:lpstr>Parallax</vt:lpstr>
      <vt:lpstr>PASSWORD CRACKING TOOLS</vt:lpstr>
      <vt:lpstr>ÍNDICE</vt:lpstr>
      <vt:lpstr>¿CONTRASEÑAS?</vt:lpstr>
      <vt:lpstr>    Fuentes de información</vt:lpstr>
      <vt:lpstr>FUENTES GENERALES</vt:lpstr>
      <vt:lpstr>FUENTES GENERALES</vt:lpstr>
      <vt:lpstr>FUENTES GENERALES</vt:lpstr>
      <vt:lpstr>FUENTES GENERALES</vt:lpstr>
      <vt:lpstr>FUENTES GENERALES</vt:lpstr>
      <vt:lpstr>Aircrack-NG</vt:lpstr>
      <vt:lpstr>Aircrack-NG</vt:lpstr>
      <vt:lpstr>Aircrack-NG</vt:lpstr>
      <vt:lpstr>Aircrack-NG</vt:lpstr>
      <vt:lpstr>Aircrack-NG</vt:lpstr>
      <vt:lpstr>Aircrack-NG</vt:lpstr>
      <vt:lpstr>Fern Wifi Wireless Cracker</vt:lpstr>
      <vt:lpstr>Fern Wifi Wireless Cracker</vt:lpstr>
      <vt:lpstr>Fern Wifi Wireless Cracker</vt:lpstr>
      <vt:lpstr>    Fuentes de información (cursos no gratuitos)</vt:lpstr>
      <vt:lpstr>FUENTES GENERALES</vt:lpstr>
      <vt:lpstr>FUENTES GENERALES</vt:lpstr>
      <vt:lpstr>FUENTES GENERALES</vt:lpstr>
      <vt:lpstr>FUENTES GENERALES</vt:lpstr>
      <vt:lpstr>Diapositiva 24</vt:lpstr>
      <vt:lpstr>    Fuentes de información (cursos gratuitos)</vt:lpstr>
      <vt:lpstr>CURSOS GENERALES</vt:lpstr>
      <vt:lpstr>CURSOS GENERALES</vt:lpstr>
      <vt:lpstr>CURSOS GENERALES</vt:lpstr>
      <vt:lpstr>CURSOS GENERALES</vt:lpstr>
      <vt:lpstr>CURSOS AIRCRACK-NG</vt:lpstr>
      <vt:lpstr>CURSOS AIRCRACK-NG</vt:lpstr>
      <vt:lpstr>CURSOS AIRCRACK-NG</vt:lpstr>
      <vt:lpstr>CURSOS AIRCRACK-NG</vt:lpstr>
      <vt:lpstr>CURSOS FERN WIFI WIRELESS CRACKER</vt:lpstr>
      <vt:lpstr>CURSOS FERN WIFI WIRELESS CRACKER</vt:lpstr>
      <vt:lpstr>     Ayudas para estudiar las tecnologías</vt:lpstr>
      <vt:lpstr>BECAS DE CARÁCTER GENERAL </vt:lpstr>
      <vt:lpstr>BECAS DE MOVILIDAD</vt:lpstr>
      <vt:lpstr>BECAS AUTONOMICAS </vt:lpstr>
      <vt:lpstr>BECAS DE CARÁCTER PRIVADO  </vt:lpstr>
      <vt:lpstr>     Recursos para implementar las tecnologías</vt:lpstr>
      <vt:lpstr>Diapositiva 42</vt:lpstr>
      <vt:lpstr>     Conclusiones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CRACKING TOOLS</dc:title>
  <dc:creator>Ernesto Martin Domenech</dc:creator>
  <cp:lastModifiedBy>Jorge</cp:lastModifiedBy>
  <cp:revision>14</cp:revision>
  <dcterms:created xsi:type="dcterms:W3CDTF">2018-03-19T18:31:04Z</dcterms:created>
  <dcterms:modified xsi:type="dcterms:W3CDTF">2018-03-19T21:31:28Z</dcterms:modified>
</cp:coreProperties>
</file>