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1" r:id="rId5"/>
    <p:sldId id="321" r:id="rId6"/>
    <p:sldId id="312" r:id="rId7"/>
    <p:sldId id="25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0" r:id="rId24"/>
    <p:sldId id="329" r:id="rId25"/>
    <p:sldId id="331" r:id="rId26"/>
    <p:sldId id="332" r:id="rId27"/>
    <p:sldId id="304" r:id="rId28"/>
    <p:sldId id="334" r:id="rId29"/>
    <p:sldId id="335" r:id="rId30"/>
    <p:sldId id="336" r:id="rId31"/>
    <p:sldId id="337" r:id="rId32"/>
    <p:sldId id="33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2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4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24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23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7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17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3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0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6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9027A-23D5-45B0-A13C-B97BC03D06A0}" type="datetimeFigureOut">
              <a:rPr lang="es-ES" smtClean="0"/>
              <a:pPr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BC1716-6DD1-4E01-8164-6CD327E391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00A39F-E0B6-436F-9EF6-9811625475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28401" y="2180336"/>
            <a:ext cx="91051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PASSWORD CRACKING TOOLS</a:t>
            </a:r>
            <a:endParaRPr kumimoji="0" lang="es-ES" altLang="es-E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Soporte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2537188" y="1225689"/>
            <a:ext cx="79129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4400" dirty="0"/>
              <a:t>Soporte técnico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4400" dirty="0"/>
              <a:t>Manual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4400" dirty="0"/>
              <a:t>FAQ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4400" dirty="0"/>
              <a:t>Garantía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4400" dirty="0"/>
              <a:t>Información </a:t>
            </a:r>
          </a:p>
          <a:p>
            <a:pPr marL="514350" indent="-514350">
              <a:buFont typeface="+mj-lt"/>
              <a:buAutoNum type="arabicPeriod"/>
            </a:pPr>
            <a:endParaRPr lang="es-ES" sz="3600" dirty="0"/>
          </a:p>
          <a:p>
            <a:pPr marL="514350" indent="-514350">
              <a:buFont typeface="+mj-lt"/>
              <a:buAutoNum type="arabicPeriod"/>
            </a:pPr>
            <a:endParaRPr lang="es-ES" sz="3600" dirty="0"/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082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4800" b="1" dirty="0"/>
              <a:t>Evaluación de los criterios por tecnología </a:t>
            </a:r>
            <a:br>
              <a:rPr lang="es-ES" sz="4800" b="1" dirty="0"/>
            </a:br>
            <a:br>
              <a:rPr lang="es-ES" sz="4800" b="1" dirty="0"/>
            </a:br>
            <a:r>
              <a:rPr lang="es-ES" sz="4900" b="1" dirty="0" err="1"/>
              <a:t>Aircrack</a:t>
            </a:r>
            <a:r>
              <a:rPr lang="es-ES" sz="4900" b="1" dirty="0"/>
              <a:t>-NG</a:t>
            </a:r>
            <a:br>
              <a:rPr lang="es-ES" b="1" dirty="0"/>
            </a:br>
            <a:endParaRPr lang="es-ES" sz="4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FD0F5C-9CDD-4D6A-B720-C0E5E789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90" y="3762378"/>
            <a:ext cx="4589149" cy="20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3A0EE28-A1BB-45EB-A9DA-0754D60A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399965"/>
            <a:ext cx="7175863" cy="2098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AC2C66-7ADF-4BF1-B51A-2C71C9C1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Genéricos </a:t>
            </a:r>
          </a:p>
        </p:txBody>
      </p:sp>
    </p:spTree>
    <p:extLst>
      <p:ext uri="{BB962C8B-B14F-4D97-AF65-F5344CB8AC3E}">
        <p14:creationId xmlns:p14="http://schemas.microsoft.com/office/powerpoint/2010/main" val="323442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25E648-43BD-4373-B73F-1269634F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013895"/>
            <a:ext cx="7175863" cy="28703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716B09-8099-4D28-8B2B-D58CA93B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Funcionalidad </a:t>
            </a:r>
          </a:p>
        </p:txBody>
      </p:sp>
    </p:spTree>
    <p:extLst>
      <p:ext uri="{BB962C8B-B14F-4D97-AF65-F5344CB8AC3E}">
        <p14:creationId xmlns:p14="http://schemas.microsoft.com/office/powerpoint/2010/main" val="62249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33B88B-5A48-4DB8-AF83-B79B8B9D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175352"/>
            <a:ext cx="7175863" cy="25474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3C5B89-7563-42AC-B3AC-2A0C9D1E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Usabilidad</a:t>
            </a:r>
          </a:p>
        </p:txBody>
      </p:sp>
    </p:spTree>
    <p:extLst>
      <p:ext uri="{BB962C8B-B14F-4D97-AF65-F5344CB8AC3E}">
        <p14:creationId xmlns:p14="http://schemas.microsoft.com/office/powerpoint/2010/main" val="344934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71B8C3-2332-4701-9E35-84E6073E3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435478"/>
            <a:ext cx="7175863" cy="20271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028286-F622-4128-9FBC-2D647228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Soporte </a:t>
            </a:r>
          </a:p>
        </p:txBody>
      </p:sp>
    </p:spTree>
    <p:extLst>
      <p:ext uri="{BB962C8B-B14F-4D97-AF65-F5344CB8AC3E}">
        <p14:creationId xmlns:p14="http://schemas.microsoft.com/office/powerpoint/2010/main" val="276304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D041391-CA40-4195-BCE0-03F8E9C3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r="5761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989" y="1360487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400" b="1" dirty="0"/>
            </a:br>
            <a:r>
              <a:rPr lang="en-US" sz="2400" b="1" dirty="0" err="1"/>
              <a:t>Evaluación</a:t>
            </a:r>
            <a:r>
              <a:rPr lang="en-US" sz="2400" b="1" dirty="0"/>
              <a:t> de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criterios</a:t>
            </a:r>
            <a:r>
              <a:rPr lang="en-US" sz="2400" b="1" dirty="0"/>
              <a:t> </a:t>
            </a:r>
            <a:r>
              <a:rPr lang="en-US" sz="2400" b="1" dirty="0" err="1"/>
              <a:t>por</a:t>
            </a:r>
            <a:r>
              <a:rPr lang="en-US" sz="2400" b="1" dirty="0"/>
              <a:t> </a:t>
            </a:r>
            <a:r>
              <a:rPr lang="en-US" sz="2400" b="1" dirty="0" err="1"/>
              <a:t>tecnología</a:t>
            </a:r>
            <a:r>
              <a:rPr lang="en-US" sz="2400" b="1" dirty="0"/>
              <a:t>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Fern </a:t>
            </a:r>
            <a:r>
              <a:rPr lang="en-US" sz="2400" b="1" dirty="0" err="1"/>
              <a:t>Wifi</a:t>
            </a:r>
            <a:r>
              <a:rPr lang="en-US" sz="2400" b="1" dirty="0"/>
              <a:t> Cracker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923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D8B0E8A1-1936-4104-8224-61910BB5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534497"/>
            <a:ext cx="7175863" cy="18291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3EF8A5-8EAC-4BAC-A3FF-065E07A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Genericos </a:t>
            </a:r>
          </a:p>
        </p:txBody>
      </p:sp>
    </p:spTree>
    <p:extLst>
      <p:ext uri="{BB962C8B-B14F-4D97-AF65-F5344CB8AC3E}">
        <p14:creationId xmlns:p14="http://schemas.microsoft.com/office/powerpoint/2010/main" val="80870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Marcador de contenido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88176F8-BF65-4EC0-AB01-0650B03D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220202"/>
            <a:ext cx="7175863" cy="24577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F0880C-B3B4-4292-9DF9-3E954B1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Funcionalidad</a:t>
            </a:r>
          </a:p>
        </p:txBody>
      </p:sp>
    </p:spTree>
    <p:extLst>
      <p:ext uri="{BB962C8B-B14F-4D97-AF65-F5344CB8AC3E}">
        <p14:creationId xmlns:p14="http://schemas.microsoft.com/office/powerpoint/2010/main" val="313542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F4F6046-FCB4-45FB-AD24-6F6739DB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9145" y="1193292"/>
            <a:ext cx="7241849" cy="2534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DDC47C-D2FE-4BBB-979D-4B261A7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Usabilidad</a:t>
            </a:r>
          </a:p>
        </p:txBody>
      </p:sp>
    </p:spTree>
    <p:extLst>
      <p:ext uri="{BB962C8B-B14F-4D97-AF65-F5344CB8AC3E}">
        <p14:creationId xmlns:p14="http://schemas.microsoft.com/office/powerpoint/2010/main" val="20100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9F96-5400-4565-B30E-CC0BF103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899" y="0"/>
            <a:ext cx="3147476" cy="82854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5217E-89DA-4B09-8EC9-0410A636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449" y="1048358"/>
            <a:ext cx="10018713" cy="555293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1. Descripción de las tecnologías </a:t>
            </a:r>
          </a:p>
          <a:p>
            <a:pPr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2. Criterios de comparación:</a:t>
            </a:r>
          </a:p>
          <a:p>
            <a:pPr lvl="1"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Genéricos</a:t>
            </a:r>
          </a:p>
          <a:p>
            <a:pPr lvl="1"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Funcionalidad</a:t>
            </a:r>
          </a:p>
          <a:p>
            <a:pPr lvl="1"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Usabilidad</a:t>
            </a:r>
          </a:p>
          <a:p>
            <a:pPr lvl="1">
              <a:spcBef>
                <a:spcPts val="600"/>
              </a:spcBef>
              <a:buSzPct val="100000"/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Soporte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3. Evacuación de los criterios por tecnología</a:t>
            </a:r>
          </a:p>
          <a:p>
            <a:pPr lvl="1"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 err="1"/>
              <a:t>Aircrack</a:t>
            </a:r>
            <a:r>
              <a:rPr lang="es-ES" sz="1400" b="1" dirty="0"/>
              <a:t>-NG</a:t>
            </a:r>
          </a:p>
          <a:p>
            <a:pPr lvl="1"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FERN </a:t>
            </a:r>
            <a:r>
              <a:rPr lang="es-ES" sz="1400" b="1" dirty="0" err="1"/>
              <a:t>Wifi</a:t>
            </a:r>
            <a:r>
              <a:rPr lang="es-ES" sz="1400" b="1" dirty="0"/>
              <a:t> Cracker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4. Comparación de las tecnologías 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5. Recomendaciones </a:t>
            </a:r>
          </a:p>
          <a:p>
            <a:pPr lvl="1"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Situación 1: Cifrado WEP</a:t>
            </a:r>
          </a:p>
          <a:p>
            <a:pPr lvl="1"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Situación 2: Cifrado WPA</a:t>
            </a:r>
          </a:p>
          <a:p>
            <a:pPr lvl="1"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400" b="1" dirty="0"/>
              <a:t>Situación 3: Cifrado WPA2</a:t>
            </a:r>
          </a:p>
          <a:p>
            <a:pPr>
              <a:spcBef>
                <a:spcPts val="600"/>
              </a:spcBef>
              <a:defRPr sz="13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es-ES" sz="1800" b="1" dirty="0"/>
              <a:t>6. Conclusiones</a:t>
            </a:r>
          </a:p>
        </p:txBody>
      </p:sp>
    </p:spTree>
    <p:extLst>
      <p:ext uri="{BB962C8B-B14F-4D97-AF65-F5344CB8AC3E}">
        <p14:creationId xmlns:p14="http://schemas.microsoft.com/office/powerpoint/2010/main" val="1499922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0AD87C-7D1A-49ED-A8DD-F6E3F47E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131" y="1578995"/>
            <a:ext cx="7175863" cy="17401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DFA855-8A81-49C5-B284-67A96F45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Soporte </a:t>
            </a:r>
          </a:p>
        </p:txBody>
      </p:sp>
    </p:spTree>
    <p:extLst>
      <p:ext uri="{BB962C8B-B14F-4D97-AF65-F5344CB8AC3E}">
        <p14:creationId xmlns:p14="http://schemas.microsoft.com/office/powerpoint/2010/main" val="392706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8348C3-6249-4952-AA86-C63DB35EA9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174AD-DBB0-43E6-98C2-738DB3A152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4D24538-752E-4069-A3DC-428D9CDB7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5" r="1171" b="9089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3300" b="1"/>
            </a:br>
            <a:br>
              <a:rPr lang="en-US" sz="3300" b="1"/>
            </a:br>
            <a:br>
              <a:rPr lang="en-US" sz="3300" b="1"/>
            </a:br>
            <a:r>
              <a:rPr lang="en-US" sz="3300" b="1"/>
              <a:t>Comparación de las tecnologías </a:t>
            </a:r>
          </a:p>
        </p:txBody>
      </p:sp>
    </p:spTree>
    <p:extLst>
      <p:ext uri="{BB962C8B-B14F-4D97-AF65-F5344CB8AC3E}">
        <p14:creationId xmlns:p14="http://schemas.microsoft.com/office/powerpoint/2010/main" val="164133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5E9A6C-330F-4287-B332-069488A9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6" y="784274"/>
            <a:ext cx="10240283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3F3E67-9091-41C2-AC2B-581FBEB1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43" y="671732"/>
            <a:ext cx="9944060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D9ADB4-F2E6-43B5-9E7D-9BDFC59C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19" y="547537"/>
            <a:ext cx="9969524" cy="57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FB6BE3-802F-4637-841C-749C7AB2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2" y="416685"/>
            <a:ext cx="10740060" cy="60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AD2230-F34D-4881-999E-9F3B469D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1645921"/>
            <a:ext cx="10944665" cy="3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8000" b="1" dirty="0"/>
              <a:t> </a:t>
            </a:r>
            <a:br>
              <a:rPr lang="es-ES" sz="8000" b="1" dirty="0"/>
            </a:br>
            <a:r>
              <a:rPr lang="es-ES" sz="8000" b="1" dirty="0"/>
              <a:t>Situaciones</a:t>
            </a:r>
            <a:br>
              <a:rPr lang="es-ES" sz="8000" b="1" dirty="0"/>
            </a:b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FF890B-3CE7-403A-AECE-2DE04FC7AF8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299FC45-355D-47DE-862E-C2C7E14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248" y="1223890"/>
            <a:ext cx="7120019" cy="44594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77D88E-B87E-4FFE-A816-C915BBF3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1074"/>
            <a:ext cx="3333495" cy="845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Situación</a:t>
            </a:r>
            <a:r>
              <a:rPr lang="en-US" sz="2400" dirty="0"/>
              <a:t>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39D800-1D56-4E52-9CC1-C0DFA8B5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8412" y="1891518"/>
            <a:ext cx="333349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i="1" dirty="0"/>
              <a:t>La </a:t>
            </a:r>
            <a:r>
              <a:rPr lang="en-US" sz="1600" i="1" dirty="0" err="1"/>
              <a:t>residencia</a:t>
            </a:r>
            <a:r>
              <a:rPr lang="en-US" sz="1600" i="1" dirty="0"/>
              <a:t> de </a:t>
            </a:r>
            <a:r>
              <a:rPr lang="en-US" sz="1600" i="1" dirty="0" err="1"/>
              <a:t>estudiantes</a:t>
            </a:r>
            <a:r>
              <a:rPr lang="en-US" sz="1600" i="1" dirty="0"/>
              <a:t> de la Universidad de </a:t>
            </a:r>
            <a:r>
              <a:rPr lang="en-US" sz="1600" i="1" dirty="0" err="1"/>
              <a:t>Alcalá</a:t>
            </a:r>
            <a:r>
              <a:rPr lang="en-US" sz="1600" i="1" dirty="0"/>
              <a:t> </a:t>
            </a:r>
            <a:r>
              <a:rPr lang="en-US" sz="1600" i="1" dirty="0" err="1"/>
              <a:t>está</a:t>
            </a:r>
            <a:r>
              <a:rPr lang="en-US" sz="1600" i="1" dirty="0"/>
              <a:t> </a:t>
            </a:r>
            <a:r>
              <a:rPr lang="en-US" sz="1600" i="1" dirty="0" err="1"/>
              <a:t>experimentando</a:t>
            </a:r>
            <a:r>
              <a:rPr lang="en-US" sz="1600" i="1" dirty="0"/>
              <a:t> </a:t>
            </a:r>
            <a:r>
              <a:rPr lang="en-US" sz="1600" i="1" dirty="0" err="1"/>
              <a:t>una</a:t>
            </a:r>
            <a:r>
              <a:rPr lang="en-US" sz="1600" i="1" dirty="0"/>
              <a:t> </a:t>
            </a:r>
            <a:r>
              <a:rPr lang="en-US" sz="1600" i="1" dirty="0" err="1"/>
              <a:t>serie</a:t>
            </a:r>
            <a:r>
              <a:rPr lang="en-US" sz="1600" i="1" dirty="0"/>
              <a:t> de </a:t>
            </a:r>
            <a:r>
              <a:rPr lang="en-US" sz="1600" i="1" dirty="0" err="1"/>
              <a:t>problemas</a:t>
            </a:r>
            <a:r>
              <a:rPr lang="en-US" sz="1600" i="1" dirty="0"/>
              <a:t> </a:t>
            </a:r>
            <a:r>
              <a:rPr lang="en-US" sz="1600" i="1" dirty="0" err="1"/>
              <a:t>en</a:t>
            </a:r>
            <a:r>
              <a:rPr lang="en-US" sz="1600" i="1" dirty="0"/>
              <a:t> </a:t>
            </a:r>
            <a:r>
              <a:rPr lang="en-US" sz="1600" i="1" dirty="0" err="1"/>
              <a:t>su</a:t>
            </a:r>
            <a:r>
              <a:rPr lang="en-US" sz="1600" i="1" dirty="0"/>
              <a:t> </a:t>
            </a:r>
            <a:r>
              <a:rPr lang="en-US" sz="1600" i="1" dirty="0" err="1"/>
              <a:t>conexión</a:t>
            </a:r>
            <a:r>
              <a:rPr lang="en-US" sz="1600" i="1" dirty="0"/>
              <a:t> </a:t>
            </a:r>
            <a:r>
              <a:rPr lang="en-US" sz="1600" i="1" dirty="0" err="1"/>
              <a:t>WiFi</a:t>
            </a:r>
            <a:r>
              <a:rPr lang="en-US" sz="1600" i="1" dirty="0"/>
              <a:t>, se </a:t>
            </a:r>
            <a:r>
              <a:rPr lang="en-US" sz="1600" i="1" dirty="0" err="1"/>
              <a:t>sabe</a:t>
            </a:r>
            <a:r>
              <a:rPr lang="en-US" sz="1600" i="1" dirty="0"/>
              <a:t> que </a:t>
            </a:r>
            <a:r>
              <a:rPr lang="en-US" sz="1600" i="1" dirty="0" err="1"/>
              <a:t>tienen</a:t>
            </a:r>
            <a:r>
              <a:rPr lang="en-US" sz="1600" i="1" dirty="0"/>
              <a:t> </a:t>
            </a:r>
            <a:r>
              <a:rPr lang="en-US" sz="1600" i="1" dirty="0" err="1"/>
              <a:t>una</a:t>
            </a:r>
            <a:r>
              <a:rPr lang="en-US" sz="1600" i="1" dirty="0"/>
              <a:t> clave WEP y </a:t>
            </a:r>
            <a:r>
              <a:rPr lang="en-US" sz="1600" i="1" dirty="0" err="1"/>
              <a:t>sospechan</a:t>
            </a:r>
            <a:r>
              <a:rPr lang="en-US" sz="1600" i="1" dirty="0"/>
              <a:t> que </a:t>
            </a:r>
            <a:r>
              <a:rPr lang="en-US" sz="1600" i="1" dirty="0" err="1"/>
              <a:t>gente</a:t>
            </a:r>
            <a:r>
              <a:rPr lang="en-US" sz="1600" i="1" dirty="0"/>
              <a:t> externa a la </a:t>
            </a:r>
            <a:r>
              <a:rPr lang="en-US" sz="1600" i="1" dirty="0" err="1"/>
              <a:t>residencia</a:t>
            </a:r>
            <a:r>
              <a:rPr lang="en-US" sz="1600" i="1" dirty="0"/>
              <a:t> </a:t>
            </a:r>
            <a:r>
              <a:rPr lang="en-US" sz="1600" i="1" dirty="0" err="1"/>
              <a:t>acude</a:t>
            </a:r>
            <a:r>
              <a:rPr lang="en-US" sz="1600" i="1" dirty="0"/>
              <a:t> al </a:t>
            </a:r>
            <a:r>
              <a:rPr lang="en-US" sz="1600" i="1" dirty="0" err="1"/>
              <a:t>lugar</a:t>
            </a:r>
            <a:r>
              <a:rPr lang="en-US" sz="1600" i="1" dirty="0"/>
              <a:t> para </a:t>
            </a:r>
            <a:r>
              <a:rPr lang="en-US" sz="1600" i="1" dirty="0" err="1"/>
              <a:t>aprovecharse</a:t>
            </a:r>
            <a:r>
              <a:rPr lang="en-US" sz="1600" i="1" dirty="0"/>
              <a:t> de </a:t>
            </a:r>
            <a:r>
              <a:rPr lang="en-US" sz="1600" i="1" dirty="0" err="1"/>
              <a:t>su</a:t>
            </a:r>
            <a:r>
              <a:rPr lang="en-US" sz="1600" i="1" dirty="0"/>
              <a:t> </a:t>
            </a:r>
            <a:r>
              <a:rPr lang="en-US" sz="1600" i="1" dirty="0" err="1"/>
              <a:t>WiFi</a:t>
            </a:r>
            <a:r>
              <a:rPr lang="en-US" sz="1600" i="1" dirty="0"/>
              <a:t>. </a:t>
            </a:r>
            <a:r>
              <a:rPr lang="en-US" sz="1600" i="1" dirty="0" err="1"/>
              <a:t>Quieren</a:t>
            </a:r>
            <a:r>
              <a:rPr lang="en-US" sz="1600" i="1" dirty="0"/>
              <a:t> que se </a:t>
            </a:r>
            <a:r>
              <a:rPr lang="en-US" sz="1600" i="1" dirty="0" err="1"/>
              <a:t>haga</a:t>
            </a:r>
            <a:r>
              <a:rPr lang="en-US" sz="1600" i="1" dirty="0"/>
              <a:t> un </a:t>
            </a:r>
            <a:r>
              <a:rPr lang="en-US" sz="1600" i="1" dirty="0" err="1"/>
              <a:t>estudio</a:t>
            </a:r>
            <a:r>
              <a:rPr lang="en-US" sz="1600" i="1" dirty="0"/>
              <a:t> para saber </a:t>
            </a:r>
            <a:r>
              <a:rPr lang="en-US" sz="1600" i="1" dirty="0" err="1"/>
              <a:t>si</a:t>
            </a:r>
            <a:r>
              <a:rPr lang="en-US" sz="1600" i="1" dirty="0"/>
              <a:t> el </a:t>
            </a:r>
            <a:r>
              <a:rPr lang="en-US" sz="1600" i="1" dirty="0" err="1"/>
              <a:t>sistema</a:t>
            </a:r>
            <a:r>
              <a:rPr lang="en-US" sz="1600" i="1" dirty="0"/>
              <a:t> de </a:t>
            </a:r>
            <a:r>
              <a:rPr lang="en-US" sz="1600" i="1" dirty="0" err="1"/>
              <a:t>cifrado</a:t>
            </a:r>
            <a:r>
              <a:rPr lang="en-US" sz="1600" i="1" dirty="0"/>
              <a:t> WEP </a:t>
            </a:r>
            <a:r>
              <a:rPr lang="en-US" sz="1600" i="1" dirty="0" err="1"/>
              <a:t>es</a:t>
            </a:r>
            <a:r>
              <a:rPr lang="en-US" sz="1600" i="1" dirty="0"/>
              <a:t> vulnerable y </a:t>
            </a:r>
            <a:r>
              <a:rPr lang="en-US" sz="1600" i="1" dirty="0" err="1"/>
              <a:t>otros</a:t>
            </a:r>
            <a:r>
              <a:rPr lang="en-US" sz="1600" i="1" dirty="0"/>
              <a:t> </a:t>
            </a:r>
            <a:r>
              <a:rPr lang="en-US" sz="1600" i="1" dirty="0" err="1"/>
              <a:t>usuarios</a:t>
            </a:r>
            <a:r>
              <a:rPr lang="en-US" sz="1600" i="1" dirty="0"/>
              <a:t> </a:t>
            </a:r>
            <a:r>
              <a:rPr lang="en-US" sz="1600" i="1" dirty="0" err="1"/>
              <a:t>acceden</a:t>
            </a:r>
            <a:r>
              <a:rPr lang="en-US" sz="1600" i="1" dirty="0"/>
              <a:t> a </a:t>
            </a:r>
            <a:r>
              <a:rPr lang="en-US" sz="1600" i="1" dirty="0" err="1"/>
              <a:t>su</a:t>
            </a:r>
            <a:r>
              <a:rPr lang="en-US" sz="1600" i="1" dirty="0"/>
              <a:t> red.</a:t>
            </a:r>
          </a:p>
          <a:p>
            <a:pPr marL="285750" indent="-285750" algn="l">
              <a:buFont typeface="Arial"/>
              <a:buChar char="•"/>
            </a:pPr>
            <a:endParaRPr lang="en-US" sz="1600" i="1" dirty="0"/>
          </a:p>
          <a:p>
            <a:pPr marL="285750" indent="-285750" algn="l">
              <a:buFont typeface="Arial"/>
              <a:buChar char="•"/>
            </a:pPr>
            <a:endParaRPr lang="en-US" sz="1600" dirty="0"/>
          </a:p>
          <a:p>
            <a:pPr algn="l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163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0">
            <a:extLst>
              <a:ext uri="{FF2B5EF4-FFF2-40B4-BE49-F238E27FC236}">
                <a16:creationId xmlns:a16="http://schemas.microsoft.com/office/drawing/2014/main" id="{15FF890B-3CE7-403A-AECE-2DE04FC7AF8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0" name="Group 28">
            <a:extLst>
              <a:ext uri="{FF2B5EF4-FFF2-40B4-BE49-F238E27FC236}">
                <a16:creationId xmlns:a16="http://schemas.microsoft.com/office/drawing/2014/main" id="{28A4A409-9242-444A-AC1F-809866828B5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1EC7EC-25F6-4566-A140-15E81E82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1202" y="1367131"/>
            <a:ext cx="6237359" cy="38359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0504E-ED70-4A4D-968E-53B8C06C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Situación 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7CE6F-9C05-4746-8FD9-FDFF9876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2812387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sz="1500" i="1"/>
              <a:t>Un compañero de clase sospecha que algún vecino puede estar conectado a su WiFi, nos comenta que su contraseña está protegida con el sistema de cifrado WPA2. Nos comenta que quiere poner a prueba la seguridad de su contraseña y que quiere hacerlo el mismo, pero nos dice que su PC esta averiado y que el único equipo del que dispone en su casa es una Raspberry pi 3.</a:t>
            </a:r>
            <a:endParaRPr lang="en-US" sz="1500"/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6950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Descripción de las tecnologías 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B7A58A-1DF6-49DF-A33B-F4A5BAB6C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1163" y="977105"/>
            <a:ext cx="6881861" cy="45852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D5E426-4B83-480C-B42C-4A0823B2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Situación 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C6C325-0181-4F29-BC20-3247AE4A3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997613"/>
            <a:ext cx="2721897" cy="3793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dirty="0"/>
              <a:t>Una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un local de </a:t>
            </a:r>
            <a:r>
              <a:rPr lang="en-US" dirty="0" err="1"/>
              <a:t>atención</a:t>
            </a:r>
            <a:r>
              <a:rPr lang="en-US" dirty="0"/>
              <a:t> al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wifi</a:t>
            </a:r>
            <a:r>
              <a:rPr lang="en-US" dirty="0"/>
              <a:t> para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para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y el router que </a:t>
            </a:r>
            <a:r>
              <a:rPr lang="en-US" dirty="0" err="1"/>
              <a:t>tienen</a:t>
            </a:r>
            <a:r>
              <a:rPr lang="en-US" dirty="0"/>
              <a:t> para </a:t>
            </a:r>
            <a:r>
              <a:rPr lang="en-US" dirty="0" err="1"/>
              <a:t>esta</a:t>
            </a:r>
            <a:r>
              <a:rPr lang="en-US" dirty="0"/>
              <a:t> red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configurarse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WPA que </a:t>
            </a:r>
            <a:r>
              <a:rPr lang="en-US" dirty="0" err="1"/>
              <a:t>es</a:t>
            </a:r>
            <a:r>
              <a:rPr lang="en-US" dirty="0"/>
              <a:t> la que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aparato</a:t>
            </a:r>
            <a:r>
              <a:rPr lang="en-US" dirty="0"/>
              <a:t>. Se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de la </a:t>
            </a:r>
            <a:r>
              <a:rPr lang="en-US" dirty="0" err="1"/>
              <a:t>contraseña</a:t>
            </a:r>
            <a:r>
              <a:rPr lang="en-US" dirty="0"/>
              <a:t> que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preconfigurada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router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preferible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966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7E007A-2690-4A97-B90C-8444C31A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9000" y="1139483"/>
            <a:ext cx="6770327" cy="41897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1C0C4B-1B6F-41B8-B51B-663302AD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Situación 4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B265EE-A357-433C-9730-CEA8092EC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009" y="1800665"/>
            <a:ext cx="3473789" cy="4214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dirty="0"/>
              <a:t>La </a:t>
            </a:r>
            <a:r>
              <a:rPr lang="en-US" dirty="0" err="1"/>
              <a:t>situación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elegido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ataque</a:t>
            </a:r>
            <a:r>
              <a:rPr lang="en-US" dirty="0"/>
              <a:t> ARP Spoofing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desarrolla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.</a:t>
            </a:r>
          </a:p>
          <a:p>
            <a:pPr algn="l">
              <a:lnSpc>
                <a:spcPct val="90000"/>
              </a:lnSpc>
              <a:buFont typeface="Arial"/>
              <a:buChar char="•"/>
            </a:pPr>
            <a:r>
              <a:rPr lang="en-US" dirty="0"/>
              <a:t>La persona que </a:t>
            </a:r>
            <a:r>
              <a:rPr lang="en-US" dirty="0" err="1"/>
              <a:t>quiera</a:t>
            </a:r>
            <a:r>
              <a:rPr lang="en-US" dirty="0"/>
              <a:t> </a:t>
            </a:r>
            <a:r>
              <a:rPr lang="en-US" dirty="0" err="1"/>
              <a:t>atacarnos</a:t>
            </a:r>
            <a:r>
              <a:rPr lang="en-US" dirty="0"/>
              <a:t> </a:t>
            </a:r>
            <a:r>
              <a:rPr lang="en-US" dirty="0" err="1"/>
              <a:t>enviara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falsificados</a:t>
            </a:r>
            <a:r>
              <a:rPr lang="en-US" dirty="0"/>
              <a:t> ARP a un </a:t>
            </a:r>
            <a:r>
              <a:rPr lang="en-US" dirty="0" err="1"/>
              <a:t>determinada</a:t>
            </a:r>
            <a:r>
              <a:rPr lang="en-US" dirty="0"/>
              <a:t> LAN, el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que el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vincule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MAC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IP “</a:t>
            </a:r>
            <a:r>
              <a:rPr lang="en-US" dirty="0" err="1"/>
              <a:t>oficial</a:t>
            </a:r>
            <a:r>
              <a:rPr lang="en-US" dirty="0"/>
              <a:t>” de la red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atacando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atacante</a:t>
            </a:r>
            <a:r>
              <a:rPr lang="en-US" dirty="0"/>
              <a:t> </a:t>
            </a:r>
            <a:r>
              <a:rPr lang="en-US" dirty="0" err="1"/>
              <a:t>consigue</a:t>
            </a:r>
            <a:r>
              <a:rPr lang="en-US" dirty="0"/>
              <a:t> </a:t>
            </a:r>
            <a:r>
              <a:rPr lang="en-US" dirty="0" err="1"/>
              <a:t>vincular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MAC a la </a:t>
            </a:r>
            <a:r>
              <a:rPr lang="en-US" dirty="0" err="1"/>
              <a:t>dirección</a:t>
            </a:r>
            <a:r>
              <a:rPr lang="en-US" dirty="0"/>
              <a:t> IP,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o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el </a:t>
            </a:r>
            <a:r>
              <a:rPr lang="en-US" dirty="0" err="1"/>
              <a:t>tráfico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red o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que se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IP,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, </a:t>
            </a:r>
            <a:r>
              <a:rPr lang="en-US" dirty="0" err="1"/>
              <a:t>retener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906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8000" b="1" dirty="0"/>
              <a:t> Conclusiones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20667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D30037-67ED-4367-9BE0-45787510B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captura de pantalla, monitor&#10;&#10;Descripción generada con confianza muy alta">
            <a:extLst>
              <a:ext uri="{FF2B5EF4-FFF2-40B4-BE49-F238E27FC236}">
                <a16:creationId xmlns:a16="http://schemas.microsoft.com/office/drawing/2014/main" id="{4AA25400-3F0B-42CD-9C11-E827B6D7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6" r="26026" b="-1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41A4E-5BC1-44B4-83CF-D524E8AE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1"/>
            <a:ext cx="5260680" cy="895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/>
              <a:t>Aircrack</a:t>
            </a:r>
            <a:r>
              <a:rPr lang="en-US" dirty="0"/>
              <a:t>-NG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EE9531-5421-4FBC-A638-90C53CE90464}"/>
              </a:ext>
            </a:extLst>
          </p:cNvPr>
          <p:cNvSpPr txBox="1"/>
          <p:nvPr/>
        </p:nvSpPr>
        <p:spPr>
          <a:xfrm>
            <a:off x="643468" y="1867437"/>
            <a:ext cx="5260680" cy="44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b="1" dirty="0"/>
              <a:t>Suite con </a:t>
            </a:r>
            <a:r>
              <a:rPr lang="en-US" sz="1400" b="1" dirty="0" err="1"/>
              <a:t>múltiples</a:t>
            </a:r>
            <a:r>
              <a:rPr lang="en-US" sz="1400" b="1" dirty="0"/>
              <a:t> </a:t>
            </a:r>
            <a:r>
              <a:rPr lang="en-US" sz="1400" b="1" dirty="0" err="1"/>
              <a:t>herramientas</a:t>
            </a:r>
            <a:r>
              <a:rPr lang="en-US" sz="1400" b="1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Airdecap</a:t>
            </a:r>
            <a:r>
              <a:rPr lang="en-US" sz="1400" dirty="0"/>
              <a:t>-ng: </a:t>
            </a:r>
            <a:r>
              <a:rPr lang="en-US" sz="1400" dirty="0" err="1"/>
              <a:t>Descifra</a:t>
            </a:r>
            <a:r>
              <a:rPr lang="en-US" sz="1400" dirty="0"/>
              <a:t> </a:t>
            </a:r>
            <a:r>
              <a:rPr lang="en-US" sz="1400" dirty="0" err="1"/>
              <a:t>archivos</a:t>
            </a:r>
            <a:r>
              <a:rPr lang="en-US" sz="1400" dirty="0"/>
              <a:t> de red </a:t>
            </a:r>
            <a:r>
              <a:rPr lang="en-US" sz="1400" dirty="0" err="1"/>
              <a:t>capturados</a:t>
            </a:r>
            <a:r>
              <a:rPr lang="en-US" sz="1400" dirty="0"/>
              <a:t> WEP, WPA  WPA2.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Aircrack</a:t>
            </a:r>
            <a:r>
              <a:rPr lang="en-US" sz="1400" dirty="0"/>
              <a:t>-ng: </a:t>
            </a:r>
            <a:r>
              <a:rPr lang="en-US" sz="1400" dirty="0" err="1"/>
              <a:t>Descifra</a:t>
            </a:r>
            <a:r>
              <a:rPr lang="en-US" sz="1400" dirty="0"/>
              <a:t> la clave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vectores</a:t>
            </a:r>
            <a:r>
              <a:rPr lang="en-US" sz="1400" dirty="0"/>
              <a:t> de </a:t>
            </a:r>
            <a:r>
              <a:rPr lang="en-US" sz="1400" dirty="0" err="1"/>
              <a:t>inicio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Airodump</a:t>
            </a:r>
            <a:r>
              <a:rPr lang="en-US" sz="1400" dirty="0"/>
              <a:t>-ng: </a:t>
            </a:r>
            <a:r>
              <a:rPr lang="en-US" sz="1400" dirty="0" err="1"/>
              <a:t>Escanea</a:t>
            </a:r>
            <a:r>
              <a:rPr lang="en-US" sz="1400" dirty="0"/>
              <a:t> las </a:t>
            </a:r>
            <a:r>
              <a:rPr lang="en-US" sz="1400" dirty="0" err="1"/>
              <a:t>redes</a:t>
            </a:r>
            <a:r>
              <a:rPr lang="en-US" sz="1400" dirty="0"/>
              <a:t> y </a:t>
            </a:r>
            <a:r>
              <a:rPr lang="en-US" sz="1400" dirty="0" err="1"/>
              <a:t>captura</a:t>
            </a:r>
            <a:r>
              <a:rPr lang="en-US" sz="1400" dirty="0"/>
              <a:t> </a:t>
            </a:r>
            <a:r>
              <a:rPr lang="en-US" sz="1400" dirty="0" err="1"/>
              <a:t>vectores</a:t>
            </a:r>
            <a:r>
              <a:rPr lang="en-US" sz="1400" dirty="0"/>
              <a:t> de </a:t>
            </a:r>
            <a:r>
              <a:rPr lang="en-US" sz="1400" dirty="0" err="1"/>
              <a:t>inicio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Aireplay</a:t>
            </a:r>
            <a:r>
              <a:rPr lang="en-US" sz="1400" dirty="0"/>
              <a:t>-ng: </a:t>
            </a:r>
            <a:r>
              <a:rPr lang="en-US" sz="1400" dirty="0" err="1"/>
              <a:t>Inyecta</a:t>
            </a:r>
            <a:r>
              <a:rPr lang="en-US" sz="1400" dirty="0"/>
              <a:t> </a:t>
            </a:r>
            <a:r>
              <a:rPr lang="en-US" sz="1400" dirty="0" err="1"/>
              <a:t>tráfico</a:t>
            </a:r>
            <a:r>
              <a:rPr lang="en-US" sz="1400" dirty="0"/>
              <a:t> para </a:t>
            </a:r>
            <a:r>
              <a:rPr lang="en-US" sz="1400" dirty="0" err="1"/>
              <a:t>elevar</a:t>
            </a:r>
            <a:r>
              <a:rPr lang="en-US" sz="1400" dirty="0"/>
              <a:t> la </a:t>
            </a:r>
            <a:r>
              <a:rPr lang="en-US" sz="1400" dirty="0" err="1"/>
              <a:t>captura</a:t>
            </a:r>
            <a:r>
              <a:rPr lang="en-US" sz="1400" dirty="0"/>
              <a:t> de </a:t>
            </a:r>
            <a:r>
              <a:rPr lang="en-US" sz="1400" dirty="0" err="1"/>
              <a:t>vectores</a:t>
            </a:r>
            <a:r>
              <a:rPr lang="en-US" sz="1400" dirty="0"/>
              <a:t> de </a:t>
            </a:r>
            <a:r>
              <a:rPr lang="en-US" sz="1400" dirty="0" err="1"/>
              <a:t>inicio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4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b="1" dirty="0" err="1"/>
              <a:t>Diseñada</a:t>
            </a:r>
            <a:r>
              <a:rPr lang="en-US" sz="1400" b="1" dirty="0"/>
              <a:t> para </a:t>
            </a:r>
            <a:r>
              <a:rPr lang="en-US" sz="1400" b="1" dirty="0" err="1"/>
              <a:t>distribuciones</a:t>
            </a:r>
            <a:r>
              <a:rPr lang="en-US" sz="1400" b="1" dirty="0"/>
              <a:t> Linux.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b="1" dirty="0" err="1"/>
              <a:t>Circuitos</a:t>
            </a:r>
            <a:r>
              <a:rPr lang="en-US" sz="1400" b="1" dirty="0"/>
              <a:t> </a:t>
            </a:r>
            <a:r>
              <a:rPr lang="en-US" sz="1400" b="1" dirty="0" err="1"/>
              <a:t>integrados</a:t>
            </a:r>
            <a:r>
              <a:rPr lang="en-US" sz="1400" b="1" dirty="0"/>
              <a:t> Atheros y Ralink.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b="1" dirty="0" err="1"/>
              <a:t>Enfocada</a:t>
            </a:r>
            <a:r>
              <a:rPr lang="en-US" sz="1400" b="1" dirty="0"/>
              <a:t> </a:t>
            </a:r>
            <a:r>
              <a:rPr lang="en-US" sz="1400" b="1" dirty="0" err="1"/>
              <a:t>en</a:t>
            </a:r>
            <a:r>
              <a:rPr lang="en-US" sz="1400" b="1" dirty="0"/>
              <a:t> </a:t>
            </a:r>
            <a:r>
              <a:rPr lang="en-US" sz="1400" b="1" dirty="0" err="1"/>
              <a:t>áreas</a:t>
            </a:r>
            <a:r>
              <a:rPr lang="en-US" sz="1400" b="1" dirty="0"/>
              <a:t> de </a:t>
            </a:r>
            <a:r>
              <a:rPr lang="en-US" sz="1400" b="1" dirty="0" err="1"/>
              <a:t>seguridad</a:t>
            </a:r>
            <a:r>
              <a:rPr lang="en-US" sz="1400" b="1" dirty="0"/>
              <a:t> </a:t>
            </a:r>
            <a:r>
              <a:rPr lang="en-US" sz="1400" b="1" dirty="0" err="1"/>
              <a:t>Wifi</a:t>
            </a:r>
            <a:r>
              <a:rPr lang="en-US" sz="1400" b="1" dirty="0"/>
              <a:t>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Monitoreo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Ataque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 err="1"/>
              <a:t>Pruebas</a:t>
            </a:r>
            <a:r>
              <a:rPr lang="en-US" sz="1400" dirty="0"/>
              <a:t>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400" dirty="0"/>
              <a:t>Cracking: WEP y WPA PSK (WPA 1 y 2</a:t>
            </a:r>
            <a:r>
              <a:rPr lang="en-US" sz="800" dirty="0"/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9788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D30037-67ED-4367-9BE0-45787510B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88F9A950-EC86-4010-8661-42927C45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9" r="18060" b="2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0841A4E-5BC1-44B4-83CF-D524E8AE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1"/>
            <a:ext cx="5260680" cy="895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Fern </a:t>
            </a:r>
            <a:r>
              <a:rPr lang="en-US" dirty="0" err="1"/>
              <a:t>Wifi</a:t>
            </a:r>
            <a:r>
              <a:rPr lang="en-US" dirty="0"/>
              <a:t> Cracker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EE9531-5421-4FBC-A638-90C53CE90464}"/>
              </a:ext>
            </a:extLst>
          </p:cNvPr>
          <p:cNvSpPr txBox="1"/>
          <p:nvPr/>
        </p:nvSpPr>
        <p:spPr>
          <a:xfrm>
            <a:off x="643468" y="1880315"/>
            <a:ext cx="5260680" cy="448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ES" dirty="0" err="1"/>
              <a:t>Fern</a:t>
            </a:r>
            <a:r>
              <a:rPr lang="es-ES" dirty="0"/>
              <a:t> Wifi Cracker es una suite de auditoria y ataques de seguridad de redes Wifi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s-ES" sz="8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ES" dirty="0"/>
              <a:t>Escrito en lenguaje de programación Python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s-ES" sz="8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ES" dirty="0"/>
              <a:t>El programa cuenta con una interfaz gráfica bastante amigable en la que podemos encontrar todas las funciones de las que consta el software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927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E5A4-5370-4DA9-A647-51FE54C6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br>
              <a:rPr lang="es-ES" sz="4800" b="1" dirty="0"/>
            </a:br>
            <a:r>
              <a:rPr lang="es-ES" sz="7300" b="1" dirty="0"/>
              <a:t>Criterios de comparación</a:t>
            </a:r>
            <a:endParaRPr lang="es-ES" sz="4800" b="1" dirty="0"/>
          </a:p>
        </p:txBody>
      </p:sp>
    </p:spTree>
    <p:extLst>
      <p:ext uri="{BB962C8B-B14F-4D97-AF65-F5344CB8AC3E}">
        <p14:creationId xmlns:p14="http://schemas.microsoft.com/office/powerpoint/2010/main" val="14186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Genéricos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2511206" y="1734805"/>
            <a:ext cx="71695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600" dirty="0"/>
              <a:t>Precio de la herramienta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Licencia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Madurez y versiones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Desarrollador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Idioma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Popularidad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Lenguaje de programación </a:t>
            </a:r>
          </a:p>
          <a:p>
            <a:pPr marL="514350" indent="-514350">
              <a:buFont typeface="+mj-lt"/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076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Funcionalidad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2511206" y="1734804"/>
            <a:ext cx="7912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600" dirty="0"/>
              <a:t>Exportar resultados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Integración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Calidad de los resultados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Tiempo de ejecución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Ataque WEP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Ataque WPA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Ataque WPA 2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Ataques simultáneos </a:t>
            </a:r>
          </a:p>
        </p:txBody>
      </p:sp>
    </p:spTree>
    <p:extLst>
      <p:ext uri="{BB962C8B-B14F-4D97-AF65-F5344CB8AC3E}">
        <p14:creationId xmlns:p14="http://schemas.microsoft.com/office/powerpoint/2010/main" val="112326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2B98-D91F-461E-A2FC-8EA92740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sz="5400" dirty="0"/>
              <a:t>Usabilidad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5C79A1-8D20-4F7E-A072-271B2A2AB8BE}"/>
              </a:ext>
            </a:extLst>
          </p:cNvPr>
          <p:cNvSpPr txBox="1"/>
          <p:nvPr/>
        </p:nvSpPr>
        <p:spPr>
          <a:xfrm>
            <a:off x="2537188" y="1391904"/>
            <a:ext cx="7912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600" dirty="0"/>
              <a:t>Instalación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Idiomas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Interfaz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Dificultad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Windows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Mac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Tiempo en estar operativa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600" dirty="0"/>
              <a:t>Requisitos mínimos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3493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591</Words>
  <Application>Microsoft Office PowerPoint</Application>
  <PresentationFormat>Panorámica</PresentationFormat>
  <Paragraphs>96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 Light</vt:lpstr>
      <vt:lpstr>Corbel</vt:lpstr>
      <vt:lpstr>Source Sans Pro</vt:lpstr>
      <vt:lpstr>Times New Roman</vt:lpstr>
      <vt:lpstr>Parallax</vt:lpstr>
      <vt:lpstr>PASSWORD CRACKING TOOLS</vt:lpstr>
      <vt:lpstr>ÍNDICE</vt:lpstr>
      <vt:lpstr>    Descripción de las tecnologías </vt:lpstr>
      <vt:lpstr>Aircrack-NG</vt:lpstr>
      <vt:lpstr>Fern Wifi Cracker</vt:lpstr>
      <vt:lpstr>    Criterios de comparación</vt:lpstr>
      <vt:lpstr>Genéricos </vt:lpstr>
      <vt:lpstr>Funcionalidad </vt:lpstr>
      <vt:lpstr>Usabilidad </vt:lpstr>
      <vt:lpstr>Soporte</vt:lpstr>
      <vt:lpstr>    Evaluación de los criterios por tecnología   Aircrack-NG </vt:lpstr>
      <vt:lpstr>Genéricos </vt:lpstr>
      <vt:lpstr>Funcionalidad </vt:lpstr>
      <vt:lpstr>Usabilidad</vt:lpstr>
      <vt:lpstr>Soporte </vt:lpstr>
      <vt:lpstr>    Evaluación de los criterios por tecnología   Fern Wifi Cracker </vt:lpstr>
      <vt:lpstr>Genericos </vt:lpstr>
      <vt:lpstr>Funcionalidad</vt:lpstr>
      <vt:lpstr>Usabilidad</vt:lpstr>
      <vt:lpstr>Soporte </vt:lpstr>
      <vt:lpstr>   Comparación de las tecnologías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Situaciones </vt:lpstr>
      <vt:lpstr>Situación 1</vt:lpstr>
      <vt:lpstr>Situación 2</vt:lpstr>
      <vt:lpstr>Situación 3</vt:lpstr>
      <vt:lpstr>Situación 4</vt:lpstr>
      <vt:lpstr>    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TOOLS</dc:title>
  <dc:creator>Ernesto Martin Domenech</dc:creator>
  <cp:lastModifiedBy>Ernesto Martin Domenech</cp:lastModifiedBy>
  <cp:revision>27</cp:revision>
  <dcterms:created xsi:type="dcterms:W3CDTF">2018-03-19T18:31:04Z</dcterms:created>
  <dcterms:modified xsi:type="dcterms:W3CDTF">2018-04-09T18:40:15Z</dcterms:modified>
</cp:coreProperties>
</file>