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9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3758C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3758C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4436" y="100076"/>
            <a:ext cx="16479127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128" y="1871780"/>
            <a:ext cx="16986885" cy="4667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3758C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46596"/>
            <a:ext cx="18288001" cy="47403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420" y="2237398"/>
            <a:ext cx="17808575" cy="3486852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43510" marR="231140" algn="ctr">
              <a:spcBef>
                <a:spcPts val="870"/>
              </a:spcBef>
              <a:spcAft>
                <a:spcPts val="0"/>
              </a:spcAft>
            </a:pPr>
            <a:r>
              <a:rPr lang="en-US" sz="7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 Water Management: Digital Scheduling and Reservoir Optimization System for Dharan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5704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Problem</a:t>
            </a:r>
            <a:r>
              <a:rPr spc="-420" dirty="0"/>
              <a:t> </a:t>
            </a:r>
            <a:r>
              <a:rPr spc="-6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650" y="1946096"/>
            <a:ext cx="1666748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2035" algn="l"/>
                <a:tab pos="3096260" algn="l"/>
                <a:tab pos="4958715" algn="l"/>
                <a:tab pos="8050530" algn="l"/>
                <a:tab pos="8789670" algn="l"/>
                <a:tab pos="11255375" algn="l"/>
              </a:tabLst>
            </a:pP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Causes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25" dirty="0">
                <a:solidFill>
                  <a:srgbClr val="3758CF"/>
                </a:solidFill>
                <a:latin typeface="Times New Roman"/>
                <a:cs typeface="Times New Roman"/>
              </a:rPr>
              <a:t>of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water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insecurity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25" dirty="0">
                <a:solidFill>
                  <a:srgbClr val="3758CF"/>
                </a:solidFill>
                <a:latin typeface="Times New Roman"/>
                <a:cs typeface="Times New Roman"/>
              </a:rPr>
              <a:t>in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Dharan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10" dirty="0">
                <a:solidFill>
                  <a:srgbClr val="3758CF"/>
                </a:solidFill>
                <a:latin typeface="Times New Roman"/>
                <a:cs typeface="Times New Roman"/>
              </a:rPr>
              <a:t>Sub-</a:t>
            </a:r>
            <a:r>
              <a:rPr sz="5700" b="1" spc="-70" dirty="0">
                <a:solidFill>
                  <a:srgbClr val="3758CF"/>
                </a:solidFill>
                <a:latin typeface="Times New Roman"/>
                <a:cs typeface="Times New Roman"/>
              </a:rPr>
              <a:t>Metropolitan</a:t>
            </a:r>
            <a:endParaRPr sz="5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385" y="3904926"/>
            <a:ext cx="142875" cy="142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385" y="4581201"/>
            <a:ext cx="142875" cy="142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385" y="5257476"/>
            <a:ext cx="142875" cy="142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385" y="5933751"/>
            <a:ext cx="142875" cy="1428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385" y="6610026"/>
            <a:ext cx="142875" cy="1428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385" y="7286301"/>
            <a:ext cx="142875" cy="1428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385" y="7962576"/>
            <a:ext cx="142875" cy="142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385" y="8638851"/>
            <a:ext cx="142875" cy="1428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60577" y="3497986"/>
            <a:ext cx="7001509" cy="54959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1441450">
              <a:lnSpc>
                <a:spcPts val="5330"/>
              </a:lnSpc>
              <a:spcBef>
                <a:spcPts val="665"/>
              </a:spcBef>
            </a:pPr>
            <a:r>
              <a:rPr sz="4800" b="1" spc="-25" dirty="0">
                <a:latin typeface="Times New Roman"/>
                <a:cs typeface="Times New Roman"/>
              </a:rPr>
              <a:t>Climate</a:t>
            </a:r>
            <a:r>
              <a:rPr sz="4800" b="1" spc="-235" dirty="0">
                <a:latin typeface="Times New Roman"/>
                <a:cs typeface="Times New Roman"/>
              </a:rPr>
              <a:t> </a:t>
            </a:r>
            <a:r>
              <a:rPr sz="4800" b="1" spc="-10" dirty="0">
                <a:latin typeface="Times New Roman"/>
                <a:cs typeface="Times New Roman"/>
              </a:rPr>
              <a:t>change </a:t>
            </a:r>
            <a:r>
              <a:rPr sz="4800" b="1" spc="-105" dirty="0">
                <a:latin typeface="Times New Roman"/>
                <a:cs typeface="Times New Roman"/>
              </a:rPr>
              <a:t>Growing</a:t>
            </a:r>
            <a:r>
              <a:rPr sz="4800" b="1" spc="-155" dirty="0">
                <a:latin typeface="Times New Roman"/>
                <a:cs typeface="Times New Roman"/>
              </a:rPr>
              <a:t> </a:t>
            </a:r>
            <a:r>
              <a:rPr sz="4800" b="1" spc="-10" dirty="0">
                <a:latin typeface="Times New Roman"/>
                <a:cs typeface="Times New Roman"/>
              </a:rPr>
              <a:t>residence </a:t>
            </a:r>
            <a:r>
              <a:rPr sz="4800" b="1" spc="-70" dirty="0">
                <a:latin typeface="Times New Roman"/>
                <a:cs typeface="Times New Roman"/>
              </a:rPr>
              <a:t>Limited</a:t>
            </a:r>
            <a:r>
              <a:rPr sz="4800" b="1" spc="-195" dirty="0">
                <a:latin typeface="Times New Roman"/>
                <a:cs typeface="Times New Roman"/>
              </a:rPr>
              <a:t> </a:t>
            </a:r>
            <a:r>
              <a:rPr sz="4800" b="1" spc="-70" dirty="0">
                <a:latin typeface="Times New Roman"/>
                <a:cs typeface="Times New Roman"/>
              </a:rPr>
              <a:t>source</a:t>
            </a:r>
            <a:r>
              <a:rPr sz="4800" b="1" spc="-195" dirty="0">
                <a:latin typeface="Times New Roman"/>
                <a:cs typeface="Times New Roman"/>
              </a:rPr>
              <a:t> </a:t>
            </a:r>
            <a:r>
              <a:rPr sz="4800" b="1" spc="-10" dirty="0">
                <a:latin typeface="Times New Roman"/>
                <a:cs typeface="Times New Roman"/>
              </a:rPr>
              <a:t>excess</a:t>
            </a: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ts val="4990"/>
              </a:lnSpc>
            </a:pPr>
            <a:r>
              <a:rPr sz="4800" b="1" dirty="0">
                <a:latin typeface="Times New Roman"/>
                <a:cs typeface="Times New Roman"/>
              </a:rPr>
              <a:t>Low</a:t>
            </a:r>
            <a:r>
              <a:rPr sz="4800" b="1" spc="-254" dirty="0">
                <a:latin typeface="Times New Roman"/>
                <a:cs typeface="Times New Roman"/>
              </a:rPr>
              <a:t> </a:t>
            </a:r>
            <a:r>
              <a:rPr sz="4800" b="1" spc="-160" dirty="0">
                <a:latin typeface="Times New Roman"/>
                <a:cs typeface="Times New Roman"/>
              </a:rPr>
              <a:t>ground</a:t>
            </a:r>
            <a:r>
              <a:rPr sz="4800" b="1" spc="-140" dirty="0">
                <a:latin typeface="Times New Roman"/>
                <a:cs typeface="Times New Roman"/>
              </a:rPr>
              <a:t> </a:t>
            </a:r>
            <a:r>
              <a:rPr sz="4800" b="1" spc="-70" dirty="0">
                <a:latin typeface="Times New Roman"/>
                <a:cs typeface="Times New Roman"/>
              </a:rPr>
              <a:t>water</a:t>
            </a:r>
            <a:r>
              <a:rPr sz="4800" b="1" spc="-200" dirty="0">
                <a:latin typeface="Times New Roman"/>
                <a:cs typeface="Times New Roman"/>
              </a:rPr>
              <a:t> </a:t>
            </a:r>
            <a:r>
              <a:rPr sz="4800" b="1" spc="-75" dirty="0">
                <a:latin typeface="Times New Roman"/>
                <a:cs typeface="Times New Roman"/>
              </a:rPr>
              <a:t>recharge</a:t>
            </a:r>
            <a:endParaRPr sz="4800">
              <a:latin typeface="Times New Roman"/>
              <a:cs typeface="Times New Roman"/>
            </a:endParaRPr>
          </a:p>
          <a:p>
            <a:pPr marL="12700" marR="2155825">
              <a:lnSpc>
                <a:spcPts val="5320"/>
              </a:lnSpc>
              <a:spcBef>
                <a:spcPts val="325"/>
              </a:spcBef>
            </a:pPr>
            <a:r>
              <a:rPr sz="4800" b="1" spc="-85" dirty="0">
                <a:latin typeface="Times New Roman"/>
                <a:cs typeface="Times New Roman"/>
              </a:rPr>
              <a:t>Over-</a:t>
            </a:r>
            <a:r>
              <a:rPr sz="4800" b="1" spc="-10" dirty="0">
                <a:latin typeface="Times New Roman"/>
                <a:cs typeface="Times New Roman"/>
              </a:rPr>
              <a:t>abstraction </a:t>
            </a:r>
            <a:r>
              <a:rPr sz="4800" b="1" spc="-55" dirty="0">
                <a:latin typeface="Times New Roman"/>
                <a:cs typeface="Times New Roman"/>
              </a:rPr>
              <a:t>Technical</a:t>
            </a:r>
            <a:r>
              <a:rPr sz="4800" b="1" spc="-220" dirty="0">
                <a:latin typeface="Times New Roman"/>
                <a:cs typeface="Times New Roman"/>
              </a:rPr>
              <a:t> </a:t>
            </a:r>
            <a:r>
              <a:rPr sz="4800" b="1" spc="-10" dirty="0">
                <a:latin typeface="Times New Roman"/>
                <a:cs typeface="Times New Roman"/>
              </a:rPr>
              <a:t>Leakage Management Politics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6420" y="3904926"/>
            <a:ext cx="142875" cy="1428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680612" y="3497986"/>
            <a:ext cx="7461250" cy="27908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5330"/>
              </a:lnSpc>
              <a:spcBef>
                <a:spcPts val="650"/>
              </a:spcBef>
            </a:pPr>
            <a:r>
              <a:rPr sz="4800" b="1" dirty="0">
                <a:latin typeface="Times New Roman"/>
                <a:cs typeface="Times New Roman"/>
              </a:rPr>
              <a:t>Lack</a:t>
            </a:r>
            <a:r>
              <a:rPr sz="4800" b="1" spc="-135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of</a:t>
            </a:r>
            <a:r>
              <a:rPr sz="4800" b="1" spc="-135" dirty="0">
                <a:latin typeface="Times New Roman"/>
                <a:cs typeface="Times New Roman"/>
              </a:rPr>
              <a:t> </a:t>
            </a:r>
            <a:r>
              <a:rPr sz="4800" b="1" spc="-25" dirty="0">
                <a:latin typeface="Times New Roman"/>
                <a:cs typeface="Times New Roman"/>
              </a:rPr>
              <a:t>digital</a:t>
            </a:r>
            <a:r>
              <a:rPr sz="4800" b="1" spc="-135" dirty="0">
                <a:latin typeface="Times New Roman"/>
                <a:cs typeface="Times New Roman"/>
              </a:rPr>
              <a:t> </a:t>
            </a:r>
            <a:r>
              <a:rPr sz="4800" b="1" spc="-20" dirty="0">
                <a:latin typeface="Times New Roman"/>
                <a:cs typeface="Times New Roman"/>
              </a:rPr>
              <a:t>system</a:t>
            </a:r>
            <a:r>
              <a:rPr sz="4800" b="1" spc="-130" dirty="0">
                <a:latin typeface="Times New Roman"/>
                <a:cs typeface="Times New Roman"/>
              </a:rPr>
              <a:t> </a:t>
            </a:r>
            <a:r>
              <a:rPr sz="4800" b="1" spc="-25" dirty="0">
                <a:latin typeface="Times New Roman"/>
                <a:cs typeface="Times New Roman"/>
              </a:rPr>
              <a:t>to </a:t>
            </a:r>
            <a:r>
              <a:rPr sz="4800" b="1" spc="-70" dirty="0">
                <a:latin typeface="Times New Roman"/>
                <a:cs typeface="Times New Roman"/>
              </a:rPr>
              <a:t>monitor,</a:t>
            </a:r>
            <a:r>
              <a:rPr sz="4800" b="1" spc="-204" dirty="0">
                <a:latin typeface="Times New Roman"/>
                <a:cs typeface="Times New Roman"/>
              </a:rPr>
              <a:t> </a:t>
            </a:r>
            <a:r>
              <a:rPr sz="4800" b="1" spc="-80" dirty="0">
                <a:latin typeface="Times New Roman"/>
                <a:cs typeface="Times New Roman"/>
              </a:rPr>
              <a:t>predict,</a:t>
            </a:r>
            <a:r>
              <a:rPr sz="4800" b="1" spc="-190" dirty="0">
                <a:latin typeface="Times New Roman"/>
                <a:cs typeface="Times New Roman"/>
              </a:rPr>
              <a:t> </a:t>
            </a:r>
            <a:r>
              <a:rPr sz="4800" b="1" spc="-125" dirty="0">
                <a:latin typeface="Times New Roman"/>
                <a:cs typeface="Times New Roman"/>
              </a:rPr>
              <a:t>and</a:t>
            </a:r>
            <a:r>
              <a:rPr sz="4800" b="1" spc="-175" dirty="0">
                <a:latin typeface="Times New Roman"/>
                <a:cs typeface="Times New Roman"/>
              </a:rPr>
              <a:t> </a:t>
            </a:r>
            <a:r>
              <a:rPr sz="4800" b="1" spc="-55" dirty="0">
                <a:latin typeface="Times New Roman"/>
                <a:cs typeface="Times New Roman"/>
              </a:rPr>
              <a:t>manage </a:t>
            </a:r>
            <a:r>
              <a:rPr sz="4800" b="1" spc="-70" dirty="0">
                <a:latin typeface="Times New Roman"/>
                <a:cs typeface="Times New Roman"/>
              </a:rPr>
              <a:t>water</a:t>
            </a:r>
            <a:r>
              <a:rPr sz="4800" b="1" spc="-229" dirty="0">
                <a:latin typeface="Times New Roman"/>
                <a:cs typeface="Times New Roman"/>
              </a:rPr>
              <a:t> </a:t>
            </a:r>
            <a:r>
              <a:rPr sz="4800" b="1" spc="-30" dirty="0">
                <a:latin typeface="Times New Roman"/>
                <a:cs typeface="Times New Roman"/>
              </a:rPr>
              <a:t>levels</a:t>
            </a:r>
            <a:r>
              <a:rPr sz="4800" b="1" spc="-235" dirty="0">
                <a:latin typeface="Times New Roman"/>
                <a:cs typeface="Times New Roman"/>
              </a:rPr>
              <a:t> </a:t>
            </a:r>
            <a:r>
              <a:rPr sz="4800" b="1" spc="-125" dirty="0">
                <a:latin typeface="Times New Roman"/>
                <a:cs typeface="Times New Roman"/>
              </a:rPr>
              <a:t>and</a:t>
            </a:r>
            <a:r>
              <a:rPr sz="4800" b="1" spc="-175" dirty="0">
                <a:latin typeface="Times New Roman"/>
                <a:cs typeface="Times New Roman"/>
              </a:rPr>
              <a:t> </a:t>
            </a:r>
            <a:r>
              <a:rPr sz="4800" b="1" spc="-35" dirty="0">
                <a:latin typeface="Times New Roman"/>
                <a:cs typeface="Times New Roman"/>
              </a:rPr>
              <a:t>distribution </a:t>
            </a:r>
            <a:r>
              <a:rPr sz="4800" b="1" spc="-10" dirty="0">
                <a:latin typeface="Times New Roman"/>
                <a:cs typeface="Times New Roman"/>
              </a:rPr>
              <a:t>in</a:t>
            </a:r>
            <a:r>
              <a:rPr sz="4800" b="1" spc="-254" dirty="0">
                <a:latin typeface="Times New Roman"/>
                <a:cs typeface="Times New Roman"/>
              </a:rPr>
              <a:t> </a:t>
            </a:r>
            <a:r>
              <a:rPr sz="4800" b="1" spc="-80" dirty="0">
                <a:latin typeface="Times New Roman"/>
                <a:cs typeface="Times New Roman"/>
              </a:rPr>
              <a:t>real-</a:t>
            </a:r>
            <a:r>
              <a:rPr sz="4800" b="1" spc="-20" dirty="0">
                <a:latin typeface="Times New Roman"/>
                <a:cs typeface="Times New Roman"/>
              </a:rPr>
              <a:t>time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5704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Problem</a:t>
            </a:r>
            <a:r>
              <a:rPr spc="-420" dirty="0"/>
              <a:t> </a:t>
            </a:r>
            <a:r>
              <a:rPr spc="-65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01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14780" algn="l"/>
              </a:tabLst>
            </a:pPr>
            <a:r>
              <a:rPr sz="5700" spc="-25" dirty="0"/>
              <a:t>Our</a:t>
            </a:r>
            <a:r>
              <a:rPr sz="5700" dirty="0"/>
              <a:t>	</a:t>
            </a:r>
            <a:r>
              <a:rPr sz="5700" spc="-10" dirty="0"/>
              <a:t>solution</a:t>
            </a:r>
            <a:endParaRPr sz="5700"/>
          </a:p>
          <a:p>
            <a:pPr marR="5080">
              <a:lnSpc>
                <a:spcPts val="3679"/>
              </a:lnSpc>
              <a:spcBef>
                <a:spcPts val="3745"/>
              </a:spcBef>
            </a:pPr>
            <a:r>
              <a:rPr b="0" spc="18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meet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growing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40" dirty="0">
                <a:solidFill>
                  <a:srgbClr val="000000"/>
                </a:solidFill>
                <a:latin typeface="Times New Roman"/>
                <a:cs typeface="Times New Roman"/>
              </a:rPr>
              <a:t>demand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water,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essential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optimize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its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distribution,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ensuring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65" dirty="0">
                <a:solidFill>
                  <a:srgbClr val="000000"/>
                </a:solidFill>
                <a:latin typeface="Times New Roman"/>
                <a:cs typeface="Times New Roman"/>
              </a:rPr>
              <a:t>that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households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receive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30" dirty="0">
                <a:solidFill>
                  <a:srgbClr val="000000"/>
                </a:solidFill>
                <a:latin typeface="Times New Roman"/>
                <a:cs typeface="Times New Roman"/>
              </a:rPr>
              <a:t>adequate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supply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according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their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needs.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improving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water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allocation,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help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ensure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9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20" dirty="0">
                <a:solidFill>
                  <a:srgbClr val="000000"/>
                </a:solidFill>
                <a:latin typeface="Times New Roman"/>
                <a:cs typeface="Times New Roman"/>
              </a:rPr>
              <a:t>more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equitable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sustainable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supply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across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city.</a:t>
            </a:r>
          </a:p>
          <a:p>
            <a:pPr marR="365125">
              <a:lnSpc>
                <a:spcPts val="3679"/>
              </a:lnSpc>
              <a:spcBef>
                <a:spcPts val="3204"/>
              </a:spcBef>
            </a:pP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5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provide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accurate,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real-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time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insights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30" dirty="0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levels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5" dirty="0">
                <a:solidFill>
                  <a:srgbClr val="000000"/>
                </a:solidFill>
                <a:latin typeface="Times New Roman"/>
                <a:cs typeface="Times New Roman"/>
              </a:rPr>
              <a:t>optimize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distribution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available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meet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needs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residents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effectively.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4090" y="3347946"/>
            <a:ext cx="6579870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00" spc="-195" dirty="0"/>
              <a:t>Objectives</a:t>
            </a:r>
            <a:endParaRPr sz="1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597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Objectives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756" rIns="0" bIns="0" rtlCol="0">
            <a:spAutoFit/>
          </a:bodyPr>
          <a:lstStyle/>
          <a:p>
            <a:pPr marR="5080">
              <a:lnSpc>
                <a:spcPts val="3679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-125" dirty="0"/>
              <a:t> </a:t>
            </a:r>
            <a:r>
              <a:rPr spc="-70" dirty="0"/>
              <a:t>main</a:t>
            </a:r>
            <a:r>
              <a:rPr spc="-125" dirty="0"/>
              <a:t> </a:t>
            </a:r>
            <a:r>
              <a:rPr spc="-60" dirty="0"/>
              <a:t>objective</a:t>
            </a:r>
            <a:r>
              <a:rPr spc="-125" dirty="0"/>
              <a:t> </a:t>
            </a:r>
            <a:r>
              <a:rPr dirty="0"/>
              <a:t>of</a:t>
            </a:r>
            <a:r>
              <a:rPr spc="-125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10" dirty="0"/>
              <a:t>system</a:t>
            </a:r>
            <a:r>
              <a:rPr spc="-125" dirty="0"/>
              <a:t> </a:t>
            </a:r>
            <a:r>
              <a:rPr dirty="0"/>
              <a:t>we</a:t>
            </a:r>
            <a:r>
              <a:rPr spc="-125" dirty="0"/>
              <a:t> </a:t>
            </a:r>
            <a:r>
              <a:rPr spc="-70" dirty="0"/>
              <a:t>have</a:t>
            </a:r>
            <a:r>
              <a:rPr spc="-125" dirty="0"/>
              <a:t> </a:t>
            </a:r>
            <a:r>
              <a:rPr spc="-70" dirty="0"/>
              <a:t>designed</a:t>
            </a:r>
            <a:r>
              <a:rPr spc="-120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to</a:t>
            </a:r>
            <a:r>
              <a:rPr spc="-125" dirty="0"/>
              <a:t> </a:t>
            </a:r>
            <a:r>
              <a:rPr spc="-40" dirty="0"/>
              <a:t>equally</a:t>
            </a:r>
            <a:r>
              <a:rPr spc="-125" dirty="0"/>
              <a:t> </a:t>
            </a:r>
            <a:r>
              <a:rPr spc="-80" dirty="0"/>
              <a:t>supply/distirbute</a:t>
            </a:r>
            <a:r>
              <a:rPr spc="-120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spc="-10" dirty="0"/>
              <a:t>available </a:t>
            </a:r>
            <a:r>
              <a:rPr spc="-55" dirty="0"/>
              <a:t>water</a:t>
            </a:r>
            <a:r>
              <a:rPr spc="-13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all</a:t>
            </a:r>
            <a:r>
              <a:rPr spc="-114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10" dirty="0"/>
              <a:t>areas</a:t>
            </a:r>
            <a:r>
              <a:rPr spc="-114" dirty="0"/>
              <a:t> </a:t>
            </a:r>
            <a:r>
              <a:rPr dirty="0"/>
              <a:t>or</a:t>
            </a:r>
            <a:r>
              <a:rPr spc="-120" dirty="0"/>
              <a:t> </a:t>
            </a:r>
            <a:r>
              <a:rPr spc="-95" dirty="0"/>
              <a:t>wards</a:t>
            </a:r>
            <a:r>
              <a:rPr spc="-110" dirty="0"/>
              <a:t> </a:t>
            </a:r>
            <a:r>
              <a:rPr dirty="0"/>
              <a:t>in</a:t>
            </a:r>
            <a:r>
              <a:rPr spc="-120" dirty="0"/>
              <a:t> </a:t>
            </a:r>
            <a:r>
              <a:rPr dirty="0"/>
              <a:t>the</a:t>
            </a:r>
            <a:r>
              <a:rPr spc="-114" dirty="0"/>
              <a:t> </a:t>
            </a:r>
            <a:r>
              <a:rPr spc="-50" dirty="0"/>
              <a:t>Dharan</a:t>
            </a:r>
            <a:r>
              <a:rPr spc="-120" dirty="0"/>
              <a:t> </a:t>
            </a:r>
            <a:r>
              <a:rPr spc="-110" dirty="0"/>
              <a:t>sub-</a:t>
            </a:r>
            <a:r>
              <a:rPr spc="-30" dirty="0"/>
              <a:t>Metropolitan</a:t>
            </a:r>
            <a:r>
              <a:rPr spc="-114" dirty="0"/>
              <a:t> </a:t>
            </a:r>
            <a:r>
              <a:rPr dirty="0"/>
              <a:t>city.</a:t>
            </a:r>
            <a:r>
              <a:rPr spc="-120" dirty="0"/>
              <a:t> </a:t>
            </a:r>
            <a:r>
              <a:rPr dirty="0"/>
              <a:t>The</a:t>
            </a:r>
            <a:r>
              <a:rPr spc="-114" dirty="0"/>
              <a:t> </a:t>
            </a:r>
            <a:r>
              <a:rPr spc="-10" dirty="0"/>
              <a:t>system</a:t>
            </a:r>
            <a:r>
              <a:rPr spc="-120" dirty="0"/>
              <a:t> </a:t>
            </a:r>
            <a:r>
              <a:rPr spc="-95" dirty="0"/>
              <a:t>provides</a:t>
            </a:r>
            <a:r>
              <a:rPr spc="-110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10" dirty="0"/>
              <a:t>timely </a:t>
            </a:r>
            <a:r>
              <a:rPr spc="-50" dirty="0"/>
              <a:t>schedule,</a:t>
            </a:r>
            <a:r>
              <a:rPr spc="-160" dirty="0"/>
              <a:t> </a:t>
            </a:r>
            <a:r>
              <a:rPr spc="-100" dirty="0"/>
              <a:t>which</a:t>
            </a:r>
            <a:r>
              <a:rPr spc="-105" dirty="0"/>
              <a:t> </a:t>
            </a:r>
            <a:r>
              <a:rPr dirty="0"/>
              <a:t>lets</a:t>
            </a:r>
            <a:r>
              <a:rPr spc="-204" dirty="0"/>
              <a:t> </a:t>
            </a:r>
            <a:r>
              <a:rPr dirty="0"/>
              <a:t>the</a:t>
            </a:r>
            <a:r>
              <a:rPr spc="-204" dirty="0"/>
              <a:t> </a:t>
            </a:r>
            <a:r>
              <a:rPr spc="-20" dirty="0"/>
              <a:t>client</a:t>
            </a:r>
            <a:r>
              <a:rPr spc="-145" dirty="0"/>
              <a:t> </a:t>
            </a:r>
            <a:r>
              <a:rPr dirty="0"/>
              <a:t>or</a:t>
            </a:r>
            <a:r>
              <a:rPr spc="-140" dirty="0"/>
              <a:t> </a:t>
            </a:r>
            <a:r>
              <a:rPr dirty="0"/>
              <a:t>the</a:t>
            </a:r>
            <a:r>
              <a:rPr spc="-145" dirty="0"/>
              <a:t> </a:t>
            </a:r>
            <a:r>
              <a:rPr spc="-90" dirty="0"/>
              <a:t>public</a:t>
            </a:r>
            <a:r>
              <a:rPr spc="-120" dirty="0"/>
              <a:t> </a:t>
            </a:r>
            <a:r>
              <a:rPr spc="-55" dirty="0"/>
              <a:t>know</a:t>
            </a:r>
            <a:r>
              <a:rPr spc="-145" dirty="0"/>
              <a:t> </a:t>
            </a:r>
            <a:r>
              <a:rPr spc="-125" dirty="0"/>
              <a:t>when</a:t>
            </a:r>
            <a:r>
              <a:rPr spc="-80" dirty="0"/>
              <a:t> </a:t>
            </a:r>
            <a:r>
              <a:rPr dirty="0"/>
              <a:t>the</a:t>
            </a:r>
            <a:r>
              <a:rPr spc="-145" dirty="0"/>
              <a:t> </a:t>
            </a:r>
            <a:r>
              <a:rPr spc="-55" dirty="0"/>
              <a:t>water</a:t>
            </a:r>
            <a:r>
              <a:rPr spc="-145" dirty="0"/>
              <a:t> </a:t>
            </a:r>
            <a:r>
              <a:rPr spc="-10" dirty="0"/>
              <a:t>will</a:t>
            </a:r>
            <a:r>
              <a:rPr spc="-145" dirty="0"/>
              <a:t> </a:t>
            </a:r>
            <a:r>
              <a:rPr dirty="0"/>
              <a:t>be</a:t>
            </a:r>
            <a:r>
              <a:rPr spc="-145" dirty="0"/>
              <a:t> </a:t>
            </a:r>
            <a:r>
              <a:rPr spc="-40" dirty="0"/>
              <a:t>available</a:t>
            </a:r>
            <a:r>
              <a:rPr spc="-145" dirty="0"/>
              <a:t> </a:t>
            </a:r>
            <a:r>
              <a:rPr dirty="0"/>
              <a:t>in</a:t>
            </a:r>
            <a:r>
              <a:rPr spc="-140" dirty="0"/>
              <a:t> </a:t>
            </a:r>
            <a:r>
              <a:rPr spc="-60" dirty="0"/>
              <a:t>their</a:t>
            </a:r>
            <a:r>
              <a:rPr spc="-145" dirty="0"/>
              <a:t> </a:t>
            </a:r>
            <a:r>
              <a:rPr spc="-20" dirty="0"/>
              <a:t>area.</a:t>
            </a:r>
          </a:p>
          <a:p>
            <a:pPr>
              <a:lnSpc>
                <a:spcPts val="3590"/>
              </a:lnSpc>
            </a:pPr>
            <a:r>
              <a:rPr spc="-20" dirty="0"/>
              <a:t>Besides</a:t>
            </a:r>
            <a:r>
              <a:rPr spc="-110" dirty="0"/>
              <a:t> </a:t>
            </a:r>
            <a:r>
              <a:rPr dirty="0"/>
              <a:t>it</a:t>
            </a:r>
            <a:r>
              <a:rPr spc="-110" dirty="0"/>
              <a:t> </a:t>
            </a:r>
            <a:r>
              <a:rPr spc="-10" dirty="0"/>
              <a:t>some</a:t>
            </a:r>
            <a:r>
              <a:rPr spc="-10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the</a:t>
            </a:r>
            <a:r>
              <a:rPr spc="-110" dirty="0"/>
              <a:t> </a:t>
            </a:r>
            <a:r>
              <a:rPr spc="-55" dirty="0"/>
              <a:t>objectives</a:t>
            </a:r>
            <a:r>
              <a:rPr spc="-10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95" dirty="0"/>
              <a:t>our</a:t>
            </a:r>
            <a:r>
              <a:rPr spc="-105" dirty="0"/>
              <a:t> </a:t>
            </a:r>
            <a:r>
              <a:rPr spc="-90" dirty="0"/>
              <a:t>proposed</a:t>
            </a:r>
            <a:r>
              <a:rPr spc="-110" dirty="0"/>
              <a:t> </a:t>
            </a:r>
            <a:r>
              <a:rPr spc="-10" dirty="0"/>
              <a:t>sytem</a:t>
            </a:r>
            <a:r>
              <a:rPr spc="-110" dirty="0"/>
              <a:t> </a:t>
            </a:r>
            <a:r>
              <a:rPr spc="-10" dirty="0"/>
              <a:t>are</a:t>
            </a:r>
            <a:r>
              <a:rPr spc="-105" dirty="0"/>
              <a:t> </a:t>
            </a:r>
            <a:r>
              <a:rPr spc="-85" dirty="0"/>
              <a:t>mentioned</a:t>
            </a:r>
            <a:r>
              <a:rPr spc="-110" dirty="0"/>
              <a:t> </a:t>
            </a:r>
            <a:r>
              <a:rPr spc="-20" dirty="0"/>
              <a:t>below</a:t>
            </a:r>
          </a:p>
          <a:p>
            <a:pPr marL="426720" marR="542925" indent="-430530">
              <a:lnSpc>
                <a:spcPts val="3679"/>
              </a:lnSpc>
              <a:spcBef>
                <a:spcPts val="3690"/>
              </a:spcBef>
              <a:buAutoNum type="arabicPeriod"/>
              <a:tabLst>
                <a:tab pos="525780" algn="l"/>
              </a:tabLst>
            </a:pPr>
            <a:r>
              <a:rPr b="0" spc="18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provide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30" dirty="0">
                <a:solidFill>
                  <a:srgbClr val="000000"/>
                </a:solidFill>
                <a:latin typeface="Times New Roman"/>
                <a:cs typeface="Times New Roman"/>
              </a:rPr>
              <a:t>admin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dashboard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real-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time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5" dirty="0">
                <a:solidFill>
                  <a:srgbClr val="000000"/>
                </a:solidFill>
                <a:latin typeface="Times New Roman"/>
                <a:cs typeface="Times New Roman"/>
              </a:rPr>
              <a:t>insights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30" dirty="0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20" dirty="0">
                <a:solidFill>
                  <a:srgbClr val="000000"/>
                </a:solidFill>
                <a:latin typeface="Times New Roman"/>
                <a:cs typeface="Times New Roman"/>
              </a:rPr>
              <a:t>current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reservoir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levels 	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enable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accordingly.</a:t>
            </a:r>
          </a:p>
          <a:p>
            <a:pPr marL="427355" indent="-430530">
              <a:lnSpc>
                <a:spcPts val="3450"/>
              </a:lnSpc>
              <a:buAutoNum type="arabicPeriod"/>
              <a:tabLst>
                <a:tab pos="427990" algn="l"/>
              </a:tabLst>
            </a:pPr>
            <a:r>
              <a:rPr b="0" spc="18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5" dirty="0">
                <a:solidFill>
                  <a:srgbClr val="000000"/>
                </a:solidFill>
                <a:latin typeface="Times New Roman"/>
                <a:cs typeface="Times New Roman"/>
              </a:rPr>
              <a:t>develop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9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mobile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app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5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informs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consumers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about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supply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schedule.</a:t>
            </a:r>
          </a:p>
          <a:p>
            <a:pPr marL="427355" indent="-430530">
              <a:lnSpc>
                <a:spcPts val="3820"/>
              </a:lnSpc>
              <a:buAutoNum type="arabicPeriod"/>
              <a:tabLst>
                <a:tab pos="427990" algn="l"/>
              </a:tabLst>
            </a:pPr>
            <a:r>
              <a:rPr b="0" spc="18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ensure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equitable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distribution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across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wards.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1356" y="271055"/>
            <a:ext cx="5029199" cy="98202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00979" y="3347946"/>
            <a:ext cx="7285990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00" spc="-150" dirty="0"/>
              <a:t>Limitations</a:t>
            </a:r>
            <a:endParaRPr sz="1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2925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Limitations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542" y="2248146"/>
            <a:ext cx="16610965" cy="4380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53720" indent="-506095" algn="just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53720" algn="l"/>
              </a:tabLst>
            </a:pPr>
            <a:r>
              <a:rPr sz="3900" b="1" spc="-60" dirty="0">
                <a:solidFill>
                  <a:srgbClr val="3758CF"/>
                </a:solidFill>
                <a:latin typeface="Times New Roman"/>
                <a:cs typeface="Times New Roman"/>
              </a:rPr>
              <a:t>Absence</a:t>
            </a:r>
            <a:r>
              <a:rPr sz="3900" b="1" spc="-10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dirty="0">
                <a:solidFill>
                  <a:srgbClr val="3758CF"/>
                </a:solidFill>
                <a:latin typeface="Times New Roman"/>
                <a:cs typeface="Times New Roman"/>
              </a:rPr>
              <a:t>of</a:t>
            </a:r>
            <a:r>
              <a:rPr sz="3900" b="1" spc="-9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dirty="0">
                <a:solidFill>
                  <a:srgbClr val="3758CF"/>
                </a:solidFill>
                <a:latin typeface="Times New Roman"/>
                <a:cs typeface="Times New Roman"/>
              </a:rPr>
              <a:t>IoT</a:t>
            </a:r>
            <a:r>
              <a:rPr sz="3900" b="1" spc="-9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dirty="0">
                <a:solidFill>
                  <a:srgbClr val="3758CF"/>
                </a:solidFill>
                <a:latin typeface="Times New Roman"/>
                <a:cs typeface="Times New Roman"/>
              </a:rPr>
              <a:t>Devices,</a:t>
            </a:r>
            <a:r>
              <a:rPr sz="3900" b="1" spc="-10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spc="-60" dirty="0">
                <a:solidFill>
                  <a:srgbClr val="3758CF"/>
                </a:solidFill>
                <a:latin typeface="Times New Roman"/>
                <a:cs typeface="Times New Roman"/>
              </a:rPr>
              <a:t>sensors</a:t>
            </a:r>
            <a:r>
              <a:rPr sz="3900" b="1" spc="-9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dirty="0">
                <a:solidFill>
                  <a:srgbClr val="3758CF"/>
                </a:solidFill>
                <a:latin typeface="Times New Roman"/>
                <a:cs typeface="Times New Roman"/>
              </a:rPr>
              <a:t>or</a:t>
            </a:r>
            <a:r>
              <a:rPr sz="3900" b="1" spc="-9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spc="50" dirty="0">
                <a:solidFill>
                  <a:srgbClr val="3758CF"/>
                </a:solidFill>
                <a:latin typeface="Times New Roman"/>
                <a:cs typeface="Times New Roman"/>
              </a:rPr>
              <a:t>SCADA</a:t>
            </a:r>
            <a:r>
              <a:rPr sz="3900" b="1" spc="-10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Systems</a:t>
            </a:r>
            <a:endParaRPr sz="3900">
              <a:latin typeface="Times New Roman"/>
              <a:cs typeface="Times New Roman"/>
            </a:endParaRPr>
          </a:p>
          <a:p>
            <a:pPr marL="47625" marR="5080" indent="2549525" algn="just">
              <a:lnSpc>
                <a:spcPts val="3679"/>
              </a:lnSpc>
              <a:spcBef>
                <a:spcPts val="530"/>
              </a:spcBef>
            </a:pP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54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project</a:t>
            </a:r>
            <a:r>
              <a:rPr sz="3300" spc="54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does</a:t>
            </a:r>
            <a:r>
              <a:rPr sz="3300" spc="54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not</a:t>
            </a:r>
            <a:r>
              <a:rPr sz="3300" spc="54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incorporate</a:t>
            </a:r>
            <a:r>
              <a:rPr sz="3300" spc="545" dirty="0">
                <a:latin typeface="Times New Roman"/>
                <a:cs typeface="Times New Roman"/>
              </a:rPr>
              <a:t> </a:t>
            </a:r>
            <a:r>
              <a:rPr sz="3300" spc="125" dirty="0">
                <a:latin typeface="Times New Roman"/>
                <a:cs typeface="Times New Roman"/>
              </a:rPr>
              <a:t>Internet</a:t>
            </a:r>
            <a:r>
              <a:rPr sz="3300" spc="54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54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Things</a:t>
            </a:r>
            <a:r>
              <a:rPr sz="3300" spc="54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(IoT)</a:t>
            </a:r>
            <a:r>
              <a:rPr sz="3300" spc="54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devices,</a:t>
            </a:r>
            <a:r>
              <a:rPr sz="3300" spc="54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sensors, </a:t>
            </a:r>
            <a:r>
              <a:rPr sz="3300" spc="70" dirty="0">
                <a:latin typeface="Times New Roman"/>
                <a:cs typeface="Times New Roman"/>
              </a:rPr>
              <a:t>Supervisory</a:t>
            </a:r>
            <a:r>
              <a:rPr sz="3300" spc="180" dirty="0">
                <a:latin typeface="Times New Roman"/>
                <a:cs typeface="Times New Roman"/>
              </a:rPr>
              <a:t>  </a:t>
            </a:r>
            <a:r>
              <a:rPr sz="3300" spc="145" dirty="0">
                <a:latin typeface="Times New Roman"/>
                <a:cs typeface="Times New Roman"/>
              </a:rPr>
              <a:t>Control</a:t>
            </a:r>
            <a:r>
              <a:rPr sz="3300" spc="180" dirty="0">
                <a:latin typeface="Times New Roman"/>
                <a:cs typeface="Times New Roman"/>
              </a:rPr>
              <a:t>  and  </a:t>
            </a:r>
            <a:r>
              <a:rPr sz="3300" spc="220" dirty="0">
                <a:latin typeface="Times New Roman"/>
                <a:cs typeface="Times New Roman"/>
              </a:rPr>
              <a:t>Data</a:t>
            </a:r>
            <a:r>
              <a:rPr sz="3300" spc="180" dirty="0">
                <a:latin typeface="Times New Roman"/>
                <a:cs typeface="Times New Roman"/>
              </a:rPr>
              <a:t>  </a:t>
            </a:r>
            <a:r>
              <a:rPr sz="3300" spc="85" dirty="0">
                <a:latin typeface="Times New Roman"/>
                <a:cs typeface="Times New Roman"/>
              </a:rPr>
              <a:t>Acquisition</a:t>
            </a:r>
            <a:r>
              <a:rPr sz="3300" spc="180" dirty="0">
                <a:latin typeface="Times New Roman"/>
                <a:cs typeface="Times New Roman"/>
              </a:rPr>
              <a:t>  </a:t>
            </a:r>
            <a:r>
              <a:rPr sz="3300" spc="114" dirty="0">
                <a:latin typeface="Times New Roman"/>
                <a:cs typeface="Times New Roman"/>
              </a:rPr>
              <a:t>(SCADA)</a:t>
            </a:r>
            <a:r>
              <a:rPr sz="3300" spc="180" dirty="0">
                <a:latin typeface="Times New Roman"/>
                <a:cs typeface="Times New Roman"/>
              </a:rPr>
              <a:t>  </a:t>
            </a:r>
            <a:r>
              <a:rPr sz="3300" dirty="0">
                <a:latin typeface="Times New Roman"/>
                <a:cs typeface="Times New Roman"/>
              </a:rPr>
              <a:t>systems,</a:t>
            </a:r>
            <a:r>
              <a:rPr sz="3300" spc="180" dirty="0">
                <a:latin typeface="Times New Roman"/>
                <a:cs typeface="Times New Roman"/>
              </a:rPr>
              <a:t>  </a:t>
            </a:r>
            <a:r>
              <a:rPr sz="3300" spc="175" dirty="0">
                <a:latin typeface="Times New Roman"/>
                <a:cs typeface="Times New Roman"/>
              </a:rPr>
              <a:t>or</a:t>
            </a:r>
            <a:r>
              <a:rPr sz="3300" spc="180" dirty="0">
                <a:latin typeface="Times New Roman"/>
                <a:cs typeface="Times New Roman"/>
              </a:rPr>
              <a:t>  </a:t>
            </a:r>
            <a:r>
              <a:rPr sz="3300" spc="135" dirty="0">
                <a:latin typeface="Times New Roman"/>
                <a:cs typeface="Times New Roman"/>
              </a:rPr>
              <a:t>other</a:t>
            </a:r>
            <a:r>
              <a:rPr sz="3300" spc="180" dirty="0">
                <a:latin typeface="Times New Roman"/>
                <a:cs typeface="Times New Roman"/>
              </a:rPr>
              <a:t>  </a:t>
            </a:r>
            <a:r>
              <a:rPr sz="3300" spc="60" dirty="0">
                <a:latin typeface="Times New Roman"/>
                <a:cs typeface="Times New Roman"/>
              </a:rPr>
              <a:t>technological </a:t>
            </a:r>
            <a:r>
              <a:rPr sz="3300" spc="100" dirty="0">
                <a:latin typeface="Times New Roman"/>
                <a:cs typeface="Times New Roman"/>
              </a:rPr>
              <a:t>instruments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85" dirty="0">
                <a:latin typeface="Times New Roman"/>
                <a:cs typeface="Times New Roman"/>
              </a:rPr>
              <a:t>that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can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measure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25" dirty="0">
                <a:latin typeface="Times New Roman"/>
                <a:cs typeface="Times New Roman"/>
              </a:rPr>
              <a:t>transmit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real-</a:t>
            </a:r>
            <a:r>
              <a:rPr sz="3300" spc="70" dirty="0">
                <a:latin typeface="Times New Roman"/>
                <a:cs typeface="Times New Roman"/>
              </a:rPr>
              <a:t>time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levels.</a:t>
            </a:r>
            <a:endParaRPr sz="3300">
              <a:latin typeface="Times New Roman"/>
              <a:cs typeface="Times New Roman"/>
            </a:endParaRPr>
          </a:p>
          <a:p>
            <a:pPr marL="518795" indent="-506095" algn="just">
              <a:lnSpc>
                <a:spcPct val="100000"/>
              </a:lnSpc>
              <a:spcBef>
                <a:spcPts val="1860"/>
              </a:spcBef>
              <a:buAutoNum type="arabicPeriod" startAt="2"/>
              <a:tabLst>
                <a:tab pos="518795" algn="l"/>
              </a:tabLst>
            </a:pPr>
            <a:r>
              <a:rPr sz="3900" b="1" spc="-80" dirty="0">
                <a:solidFill>
                  <a:srgbClr val="3758CF"/>
                </a:solidFill>
                <a:latin typeface="Times New Roman"/>
                <a:cs typeface="Times New Roman"/>
              </a:rPr>
              <a:t>Dependence</a:t>
            </a:r>
            <a:r>
              <a:rPr sz="3900" b="1" spc="-14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on</a:t>
            </a:r>
            <a:r>
              <a:rPr sz="3900" b="1" spc="-13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spc="-105" dirty="0">
                <a:solidFill>
                  <a:srgbClr val="3758CF"/>
                </a:solidFill>
                <a:latin typeface="Times New Roman"/>
                <a:cs typeface="Times New Roman"/>
              </a:rPr>
              <a:t>Assumed</a:t>
            </a:r>
            <a:r>
              <a:rPr sz="3900" b="1" spc="-13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spc="-125" dirty="0">
                <a:solidFill>
                  <a:srgbClr val="3758CF"/>
                </a:solidFill>
                <a:latin typeface="Times New Roman"/>
                <a:cs typeface="Times New Roman"/>
              </a:rPr>
              <a:t>and</a:t>
            </a:r>
            <a:r>
              <a:rPr sz="3900" b="1" spc="-12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spc="-90" dirty="0">
                <a:solidFill>
                  <a:srgbClr val="3758CF"/>
                </a:solidFill>
                <a:latin typeface="Times New Roman"/>
                <a:cs typeface="Times New Roman"/>
              </a:rPr>
              <a:t>Provided</a:t>
            </a:r>
            <a:r>
              <a:rPr sz="3900" b="1" spc="-12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900" b="1" spc="-20" dirty="0">
                <a:solidFill>
                  <a:srgbClr val="3758CF"/>
                </a:solidFill>
                <a:latin typeface="Times New Roman"/>
                <a:cs typeface="Times New Roman"/>
              </a:rPr>
              <a:t>Data</a:t>
            </a:r>
            <a:endParaRPr sz="3900">
              <a:latin typeface="Times New Roman"/>
              <a:cs typeface="Times New Roman"/>
            </a:endParaRPr>
          </a:p>
          <a:p>
            <a:pPr marL="47625" marR="5080" indent="1597660" algn="just">
              <a:lnSpc>
                <a:spcPts val="3679"/>
              </a:lnSpc>
              <a:spcBef>
                <a:spcPts val="530"/>
              </a:spcBef>
            </a:pP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8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timeframes</a:t>
            </a:r>
            <a:r>
              <a:rPr sz="3300" spc="8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for</a:t>
            </a:r>
            <a:r>
              <a:rPr sz="3300" spc="8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80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distribution</a:t>
            </a:r>
            <a:r>
              <a:rPr sz="3300" spc="80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are</a:t>
            </a:r>
            <a:r>
              <a:rPr sz="3300" spc="80" dirty="0">
                <a:latin typeface="Times New Roman"/>
                <a:cs typeface="Times New Roman"/>
              </a:rPr>
              <a:t> also </a:t>
            </a:r>
            <a:r>
              <a:rPr sz="3300" spc="95" dirty="0">
                <a:latin typeface="Times New Roman"/>
                <a:cs typeface="Times New Roman"/>
              </a:rPr>
              <a:t>determined</a:t>
            </a:r>
            <a:r>
              <a:rPr sz="3300" spc="8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based</a:t>
            </a:r>
            <a:r>
              <a:rPr sz="3300" spc="80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on</a:t>
            </a:r>
            <a:r>
              <a:rPr sz="3300" spc="8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80" dirty="0">
                <a:latin typeface="Times New Roman"/>
                <a:cs typeface="Times New Roman"/>
              </a:rPr>
              <a:t> </a:t>
            </a:r>
            <a:r>
              <a:rPr sz="3300" spc="125" dirty="0">
                <a:latin typeface="Times New Roman"/>
                <a:cs typeface="Times New Roman"/>
              </a:rPr>
              <a:t>population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demand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assumptions,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which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may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vary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from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actual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consumption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patterns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9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water </a:t>
            </a:r>
            <a:r>
              <a:rPr sz="3300" spc="110" dirty="0">
                <a:latin typeface="Times New Roman"/>
                <a:cs typeface="Times New Roman"/>
              </a:rPr>
              <a:t>distribution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logic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based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on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estimates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45" dirty="0">
                <a:latin typeface="Times New Roman"/>
                <a:cs typeface="Times New Roman"/>
              </a:rPr>
              <a:t>rather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than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real-</a:t>
            </a:r>
            <a:r>
              <a:rPr sz="3300" spc="70" dirty="0">
                <a:latin typeface="Times New Roman"/>
                <a:cs typeface="Times New Roman"/>
              </a:rPr>
              <a:t>time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consumption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data.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57399" y="1866900"/>
            <a:ext cx="19354800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5975">
              <a:lnSpc>
                <a:spcPct val="100000"/>
              </a:lnSpc>
              <a:spcBef>
                <a:spcPts val="100"/>
              </a:spcBef>
            </a:pPr>
            <a:r>
              <a:rPr lang="en-US" spc="-150" dirty="0"/>
              <a:t>Do our project actually solve the water crisis ?</a:t>
            </a:r>
            <a:endParaRPr spc="-150" dirty="0"/>
          </a:p>
        </p:txBody>
      </p:sp>
    </p:spTree>
    <p:extLst>
      <p:ext uri="{BB962C8B-B14F-4D97-AF65-F5344CB8AC3E}">
        <p14:creationId xmlns:p14="http://schemas.microsoft.com/office/powerpoint/2010/main" val="96467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9169" y="3347946"/>
            <a:ext cx="8389620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00" spc="-85" dirty="0"/>
              <a:t>Methodology</a:t>
            </a:r>
            <a:endParaRPr sz="1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085262"/>
            <a:ext cx="18288001" cy="2201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4373" y="2524645"/>
            <a:ext cx="7999095" cy="429514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528445" marR="5080" indent="-1516380">
              <a:lnSpc>
                <a:spcPts val="11190"/>
              </a:lnSpc>
              <a:spcBef>
                <a:spcPts val="309"/>
              </a:spcBef>
            </a:pPr>
            <a:r>
              <a:rPr sz="9350" b="0" spc="455" dirty="0">
                <a:latin typeface="Times New Roman"/>
                <a:cs typeface="Times New Roman"/>
              </a:rPr>
              <a:t>Arpan</a:t>
            </a:r>
            <a:r>
              <a:rPr sz="9350" b="0" spc="5" dirty="0">
                <a:latin typeface="Times New Roman"/>
                <a:cs typeface="Times New Roman"/>
              </a:rPr>
              <a:t> </a:t>
            </a:r>
            <a:r>
              <a:rPr sz="9350" b="0" spc="260" dirty="0">
                <a:latin typeface="Times New Roman"/>
                <a:cs typeface="Times New Roman"/>
              </a:rPr>
              <a:t>Shrestha </a:t>
            </a:r>
            <a:r>
              <a:rPr sz="9350" b="0" spc="445" dirty="0">
                <a:latin typeface="Times New Roman"/>
                <a:cs typeface="Times New Roman"/>
              </a:rPr>
              <a:t>Arun</a:t>
            </a:r>
            <a:r>
              <a:rPr sz="9350" b="0" spc="10" dirty="0">
                <a:latin typeface="Times New Roman"/>
                <a:cs typeface="Times New Roman"/>
              </a:rPr>
              <a:t> </a:t>
            </a:r>
            <a:r>
              <a:rPr sz="9350" b="0" spc="660" dirty="0">
                <a:latin typeface="Times New Roman"/>
                <a:cs typeface="Times New Roman"/>
              </a:rPr>
              <a:t>KC </a:t>
            </a:r>
            <a:r>
              <a:rPr sz="9350" b="0" spc="345" dirty="0">
                <a:latin typeface="Times New Roman"/>
                <a:cs typeface="Times New Roman"/>
              </a:rPr>
              <a:t>Rijan</a:t>
            </a:r>
            <a:r>
              <a:rPr sz="9350" b="0" dirty="0">
                <a:latin typeface="Times New Roman"/>
                <a:cs typeface="Times New Roman"/>
              </a:rPr>
              <a:t> </a:t>
            </a:r>
            <a:r>
              <a:rPr sz="9350" b="0" spc="420" dirty="0">
                <a:latin typeface="Times New Roman"/>
                <a:cs typeface="Times New Roman"/>
              </a:rPr>
              <a:t>Rai</a:t>
            </a:r>
            <a:endParaRPr sz="9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477" y="100076"/>
            <a:ext cx="648906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5" y="3878488"/>
            <a:ext cx="104775" cy="104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818" y="1392441"/>
            <a:ext cx="16969740" cy="8336915"/>
          </a:xfrm>
          <a:prstGeom prst="rect">
            <a:avLst/>
          </a:prstGeom>
        </p:spPr>
        <p:txBody>
          <a:bodyPr vert="horz" wrap="square" lIns="0" tIns="443865" rIns="0" bIns="0" rtlCol="0">
            <a:spAutoFit/>
          </a:bodyPr>
          <a:lstStyle/>
          <a:p>
            <a:pPr marL="631825" indent="-620395">
              <a:lnSpc>
                <a:spcPct val="100000"/>
              </a:lnSpc>
              <a:spcBef>
                <a:spcPts val="3495"/>
              </a:spcBef>
              <a:buSzPct val="98290"/>
              <a:buAutoNum type="alphaLcParenR"/>
              <a:tabLst>
                <a:tab pos="631825" algn="l"/>
              </a:tabLst>
            </a:pPr>
            <a:r>
              <a:rPr sz="5850" b="1" spc="-170" dirty="0">
                <a:solidFill>
                  <a:srgbClr val="3758CF"/>
                </a:solidFill>
                <a:latin typeface="Times New Roman"/>
                <a:cs typeface="Times New Roman"/>
              </a:rPr>
              <a:t>Requirement</a:t>
            </a:r>
            <a:r>
              <a:rPr sz="5850" b="1" spc="-15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585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Identification</a:t>
            </a:r>
            <a:endParaRPr sz="5850">
              <a:latin typeface="Times New Roman"/>
              <a:cs typeface="Times New Roman"/>
            </a:endParaRPr>
          </a:p>
          <a:p>
            <a:pPr marL="1181100" lvl="1" indent="-414020" algn="just">
              <a:lnSpc>
                <a:spcPct val="100000"/>
              </a:lnSpc>
              <a:spcBef>
                <a:spcPts val="2235"/>
              </a:spcBef>
              <a:buAutoNum type="romanLcParenR"/>
              <a:tabLst>
                <a:tab pos="1181100" algn="l"/>
              </a:tabLst>
            </a:pPr>
            <a:r>
              <a:rPr sz="3800" b="1" dirty="0">
                <a:solidFill>
                  <a:srgbClr val="3758CF"/>
                </a:solidFill>
                <a:latin typeface="Times New Roman"/>
                <a:cs typeface="Times New Roman"/>
              </a:rPr>
              <a:t>Study</a:t>
            </a:r>
            <a:r>
              <a:rPr sz="3800" b="1" spc="-10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3758CF"/>
                </a:solidFill>
                <a:latin typeface="Times New Roman"/>
                <a:cs typeface="Times New Roman"/>
              </a:rPr>
              <a:t>of</a:t>
            </a:r>
            <a:r>
              <a:rPr sz="3800" b="1" spc="-10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3758CF"/>
                </a:solidFill>
                <a:latin typeface="Times New Roman"/>
                <a:cs typeface="Times New Roman"/>
              </a:rPr>
              <a:t>Existing</a:t>
            </a:r>
            <a:r>
              <a:rPr sz="3800" b="1" spc="-10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System</a:t>
            </a:r>
            <a:endParaRPr sz="3800">
              <a:latin typeface="Times New Roman"/>
              <a:cs typeface="Times New Roman"/>
            </a:endParaRPr>
          </a:p>
          <a:p>
            <a:pPr marL="1125220" marR="5080" indent="151765" algn="just">
              <a:lnSpc>
                <a:spcPts val="3679"/>
              </a:lnSpc>
              <a:spcBef>
                <a:spcPts val="520"/>
              </a:spcBef>
            </a:pPr>
            <a:r>
              <a:rPr sz="3300" b="1" dirty="0">
                <a:latin typeface="Times New Roman"/>
                <a:cs typeface="Times New Roman"/>
              </a:rPr>
              <a:t>Sustainable</a:t>
            </a:r>
            <a:r>
              <a:rPr sz="3300" b="1" spc="320" dirty="0">
                <a:latin typeface="Times New Roman"/>
                <a:cs typeface="Times New Roman"/>
              </a:rPr>
              <a:t> </a:t>
            </a:r>
            <a:r>
              <a:rPr sz="3300" b="1" spc="65" dirty="0">
                <a:latin typeface="Times New Roman"/>
                <a:cs typeface="Times New Roman"/>
              </a:rPr>
              <a:t>WASH</a:t>
            </a:r>
            <a:r>
              <a:rPr sz="3300" b="1" spc="3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for</a:t>
            </a:r>
            <a:r>
              <a:rPr sz="3300" b="1" spc="3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all</a:t>
            </a:r>
            <a:r>
              <a:rPr sz="3300" b="1" spc="32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Sustainable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160" dirty="0">
                <a:latin typeface="Times New Roman"/>
                <a:cs typeface="Times New Roman"/>
              </a:rPr>
              <a:t>WASH</a:t>
            </a:r>
            <a:r>
              <a:rPr sz="3300" spc="3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for</a:t>
            </a:r>
            <a:r>
              <a:rPr sz="3300" spc="32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all,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SUSWA,</a:t>
            </a:r>
            <a:r>
              <a:rPr sz="3300" spc="3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190" dirty="0">
                <a:latin typeface="Times New Roman"/>
                <a:cs typeface="Times New Roman"/>
              </a:rPr>
              <a:t>a</a:t>
            </a:r>
            <a:r>
              <a:rPr sz="3300" spc="3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bi-</a:t>
            </a:r>
            <a:r>
              <a:rPr sz="3300" spc="95" dirty="0">
                <a:latin typeface="Times New Roman"/>
                <a:cs typeface="Times New Roman"/>
              </a:rPr>
              <a:t>lateral</a:t>
            </a:r>
            <a:r>
              <a:rPr sz="3300" spc="320" dirty="0">
                <a:latin typeface="Times New Roman"/>
                <a:cs typeface="Times New Roman"/>
              </a:rPr>
              <a:t> </a:t>
            </a:r>
            <a:r>
              <a:rPr sz="3300" spc="160" dirty="0">
                <a:latin typeface="Times New Roman"/>
                <a:cs typeface="Times New Roman"/>
              </a:rPr>
              <a:t>human </a:t>
            </a:r>
            <a:r>
              <a:rPr sz="3300" spc="80" dirty="0">
                <a:latin typeface="Times New Roman"/>
                <a:cs typeface="Times New Roman"/>
              </a:rPr>
              <a:t>rights</a:t>
            </a:r>
            <a:r>
              <a:rPr sz="3300" spc="260" dirty="0">
                <a:latin typeface="Times New Roman"/>
                <a:cs typeface="Times New Roman"/>
              </a:rPr>
              <a:t>  </a:t>
            </a:r>
            <a:r>
              <a:rPr sz="3300" spc="50" dirty="0">
                <a:latin typeface="Times New Roman"/>
                <a:cs typeface="Times New Roman"/>
              </a:rPr>
              <a:t>progressive</a:t>
            </a:r>
            <a:r>
              <a:rPr sz="3300" spc="260" dirty="0">
                <a:latin typeface="Times New Roman"/>
                <a:cs typeface="Times New Roman"/>
              </a:rPr>
              <a:t>  </a:t>
            </a:r>
            <a:r>
              <a:rPr sz="3300" spc="120" dirty="0">
                <a:latin typeface="Times New Roman"/>
                <a:cs typeface="Times New Roman"/>
              </a:rPr>
              <a:t>Water,</a:t>
            </a:r>
            <a:r>
              <a:rPr sz="3300" spc="260" dirty="0">
                <a:latin typeface="Times New Roman"/>
                <a:cs typeface="Times New Roman"/>
              </a:rPr>
              <a:t>  </a:t>
            </a:r>
            <a:r>
              <a:rPr sz="3300" spc="120" dirty="0">
                <a:latin typeface="Times New Roman"/>
                <a:cs typeface="Times New Roman"/>
              </a:rPr>
              <a:t>Sanitation</a:t>
            </a:r>
            <a:r>
              <a:rPr sz="3300" spc="260" dirty="0">
                <a:latin typeface="Times New Roman"/>
                <a:cs typeface="Times New Roman"/>
              </a:rPr>
              <a:t> 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260" dirty="0">
                <a:latin typeface="Times New Roman"/>
                <a:cs typeface="Times New Roman"/>
              </a:rPr>
              <a:t>  </a:t>
            </a:r>
            <a:r>
              <a:rPr sz="3300" spc="60" dirty="0">
                <a:latin typeface="Times New Roman"/>
                <a:cs typeface="Times New Roman"/>
              </a:rPr>
              <a:t>Hygiene</a:t>
            </a:r>
            <a:r>
              <a:rPr sz="3300" spc="265" dirty="0">
                <a:latin typeface="Times New Roman"/>
                <a:cs typeface="Times New Roman"/>
              </a:rPr>
              <a:t>  </a:t>
            </a:r>
            <a:r>
              <a:rPr sz="3300" spc="90" dirty="0">
                <a:latin typeface="Times New Roman"/>
                <a:cs typeface="Times New Roman"/>
              </a:rPr>
              <a:t>project</a:t>
            </a:r>
            <a:r>
              <a:rPr sz="3300" spc="260" dirty="0">
                <a:latin typeface="Times New Roman"/>
                <a:cs typeface="Times New Roman"/>
              </a:rPr>
              <a:t>  </a:t>
            </a:r>
            <a:r>
              <a:rPr sz="3300" spc="90" dirty="0">
                <a:latin typeface="Times New Roman"/>
                <a:cs typeface="Times New Roman"/>
              </a:rPr>
              <a:t>project</a:t>
            </a:r>
            <a:r>
              <a:rPr sz="3300" spc="260" dirty="0">
                <a:latin typeface="Times New Roman"/>
                <a:cs typeface="Times New Roman"/>
              </a:rPr>
              <a:t>  </a:t>
            </a:r>
            <a:r>
              <a:rPr sz="3300" spc="110" dirty="0">
                <a:latin typeface="Times New Roman"/>
                <a:cs typeface="Times New Roman"/>
              </a:rPr>
              <a:t>funded</a:t>
            </a:r>
            <a:r>
              <a:rPr sz="3300" spc="260" dirty="0">
                <a:latin typeface="Times New Roman"/>
                <a:cs typeface="Times New Roman"/>
              </a:rPr>
              <a:t>  </a:t>
            </a:r>
            <a:r>
              <a:rPr sz="3300" spc="85" dirty="0">
                <a:latin typeface="Times New Roman"/>
                <a:cs typeface="Times New Roman"/>
              </a:rPr>
              <a:t>by</a:t>
            </a:r>
            <a:r>
              <a:rPr sz="3300" spc="260" dirty="0">
                <a:latin typeface="Times New Roman"/>
                <a:cs typeface="Times New Roman"/>
              </a:rPr>
              <a:t>  </a:t>
            </a:r>
            <a:r>
              <a:rPr sz="3300" spc="90" dirty="0">
                <a:latin typeface="Times New Roman"/>
                <a:cs typeface="Times New Roman"/>
              </a:rPr>
              <a:t>the </a:t>
            </a:r>
            <a:r>
              <a:rPr sz="3300" spc="130" dirty="0">
                <a:latin typeface="Times New Roman"/>
                <a:cs typeface="Times New Roman"/>
              </a:rPr>
              <a:t>Government</a:t>
            </a:r>
            <a:r>
              <a:rPr sz="3300" spc="100" dirty="0">
                <a:latin typeface="Times New Roman"/>
                <a:cs typeface="Times New Roman"/>
              </a:rPr>
              <a:t> 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105" dirty="0">
                <a:latin typeface="Times New Roman"/>
                <a:cs typeface="Times New Roman"/>
              </a:rPr>
              <a:t>  </a:t>
            </a:r>
            <a:r>
              <a:rPr sz="3300" spc="130" dirty="0">
                <a:latin typeface="Times New Roman"/>
                <a:cs typeface="Times New Roman"/>
              </a:rPr>
              <a:t>Nepal</a:t>
            </a:r>
            <a:r>
              <a:rPr sz="3300" spc="105" dirty="0">
                <a:latin typeface="Times New Roman"/>
                <a:cs typeface="Times New Roman"/>
              </a:rPr>
              <a:t>  </a:t>
            </a:r>
            <a:r>
              <a:rPr sz="3300" spc="165" dirty="0">
                <a:latin typeface="Times New Roman"/>
                <a:cs typeface="Times New Roman"/>
              </a:rPr>
              <a:t>(GoN)</a:t>
            </a:r>
            <a:r>
              <a:rPr sz="3300" spc="105" dirty="0">
                <a:latin typeface="Times New Roman"/>
                <a:cs typeface="Times New Roman"/>
              </a:rPr>
              <a:t> 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105" dirty="0">
                <a:latin typeface="Times New Roman"/>
                <a:cs typeface="Times New Roman"/>
              </a:rPr>
              <a:t>  </a:t>
            </a:r>
            <a:r>
              <a:rPr sz="3300" spc="130" dirty="0">
                <a:latin typeface="Times New Roman"/>
                <a:cs typeface="Times New Roman"/>
              </a:rPr>
              <a:t>Government</a:t>
            </a:r>
            <a:r>
              <a:rPr sz="3300" spc="100" dirty="0">
                <a:latin typeface="Times New Roman"/>
                <a:cs typeface="Times New Roman"/>
              </a:rPr>
              <a:t> 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105" dirty="0">
                <a:latin typeface="Times New Roman"/>
                <a:cs typeface="Times New Roman"/>
              </a:rPr>
              <a:t>  </a:t>
            </a:r>
            <a:r>
              <a:rPr sz="3300" spc="145" dirty="0">
                <a:latin typeface="Times New Roman"/>
                <a:cs typeface="Times New Roman"/>
              </a:rPr>
              <a:t>Finland</a:t>
            </a:r>
            <a:r>
              <a:rPr sz="3300" spc="105" dirty="0">
                <a:latin typeface="Times New Roman"/>
                <a:cs typeface="Times New Roman"/>
              </a:rPr>
              <a:t>  </a:t>
            </a:r>
            <a:r>
              <a:rPr sz="3300" spc="155" dirty="0">
                <a:latin typeface="Times New Roman"/>
                <a:cs typeface="Times New Roman"/>
              </a:rPr>
              <a:t>(GoF),</a:t>
            </a:r>
            <a:r>
              <a:rPr sz="3300" spc="105" dirty="0">
                <a:latin typeface="Times New Roman"/>
                <a:cs typeface="Times New Roman"/>
              </a:rPr>
              <a:t>  </a:t>
            </a:r>
            <a:r>
              <a:rPr sz="3300" spc="85" dirty="0">
                <a:latin typeface="Times New Roman"/>
                <a:cs typeface="Times New Roman"/>
              </a:rPr>
              <a:t>as</a:t>
            </a:r>
            <a:r>
              <a:rPr sz="3300" spc="105" dirty="0">
                <a:latin typeface="Times New Roman"/>
                <a:cs typeface="Times New Roman"/>
              </a:rPr>
              <a:t>  </a:t>
            </a:r>
            <a:r>
              <a:rPr sz="3300" dirty="0">
                <a:latin typeface="Times New Roman"/>
                <a:cs typeface="Times New Roman"/>
              </a:rPr>
              <a:t>well</a:t>
            </a:r>
            <a:r>
              <a:rPr sz="3300" spc="100" dirty="0">
                <a:latin typeface="Times New Roman"/>
                <a:cs typeface="Times New Roman"/>
              </a:rPr>
              <a:t>  </a:t>
            </a:r>
            <a:r>
              <a:rPr sz="3300" spc="85" dirty="0">
                <a:latin typeface="Times New Roman"/>
                <a:cs typeface="Times New Roman"/>
              </a:rPr>
              <a:t>as</a:t>
            </a:r>
            <a:r>
              <a:rPr sz="3300" spc="105" dirty="0">
                <a:latin typeface="Times New Roman"/>
                <a:cs typeface="Times New Roman"/>
              </a:rPr>
              <a:t>  </a:t>
            </a:r>
            <a:r>
              <a:rPr sz="3300" spc="90" dirty="0">
                <a:latin typeface="Times New Roman"/>
                <a:cs typeface="Times New Roman"/>
              </a:rPr>
              <a:t>the </a:t>
            </a:r>
            <a:r>
              <a:rPr sz="3300" spc="155" dirty="0">
                <a:latin typeface="Times New Roman"/>
                <a:cs typeface="Times New Roman"/>
              </a:rPr>
              <a:t>European</a:t>
            </a:r>
            <a:r>
              <a:rPr sz="3300" spc="320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Union.The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project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seeks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improve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equitable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access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safe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drinking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water, </a:t>
            </a:r>
            <a:r>
              <a:rPr sz="3300" spc="120" dirty="0">
                <a:latin typeface="Times New Roman"/>
                <a:cs typeface="Times New Roman"/>
              </a:rPr>
              <a:t>sanitation</a:t>
            </a:r>
            <a:r>
              <a:rPr sz="3300" spc="1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services,</a:t>
            </a:r>
            <a:r>
              <a:rPr sz="3300" spc="11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1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hygiene</a:t>
            </a:r>
            <a:r>
              <a:rPr sz="3300" spc="11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practices.</a:t>
            </a:r>
            <a:endParaRPr sz="3300">
              <a:latin typeface="Times New Roman"/>
              <a:cs typeface="Times New Roman"/>
            </a:endParaRPr>
          </a:p>
          <a:p>
            <a:pPr marL="574040" algn="just">
              <a:lnSpc>
                <a:spcPts val="3435"/>
              </a:lnSpc>
            </a:pPr>
            <a:r>
              <a:rPr sz="3300" b="1" dirty="0">
                <a:latin typeface="Times New Roman"/>
                <a:cs typeface="Times New Roman"/>
              </a:rPr>
              <a:t>Sensor</a:t>
            </a:r>
            <a:r>
              <a:rPr sz="3300" b="1" spc="360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Times New Roman"/>
                <a:cs typeface="Times New Roman"/>
              </a:rPr>
              <a:t>Dashboard</a:t>
            </a:r>
            <a:r>
              <a:rPr sz="3300" b="1" spc="36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Tank</a:t>
            </a:r>
            <a:r>
              <a:rPr sz="3300" b="1" spc="36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Status</a:t>
            </a:r>
            <a:r>
              <a:rPr sz="3300" b="1" spc="365" dirty="0">
                <a:latin typeface="Times New Roman"/>
                <a:cs typeface="Times New Roman"/>
              </a:rPr>
              <a:t> </a:t>
            </a:r>
            <a:r>
              <a:rPr sz="3300" b="1" spc="-35" dirty="0">
                <a:latin typeface="Times New Roman"/>
                <a:cs typeface="Times New Roman"/>
              </a:rPr>
              <a:t>Overview</a:t>
            </a:r>
            <a:r>
              <a:rPr sz="3300" b="1" spc="360" dirty="0">
                <a:latin typeface="Times New Roman"/>
                <a:cs typeface="Times New Roman"/>
              </a:rPr>
              <a:t> </a:t>
            </a:r>
            <a:r>
              <a:rPr sz="3300" spc="125" dirty="0">
                <a:latin typeface="Times New Roman"/>
                <a:cs typeface="Times New Roman"/>
              </a:rPr>
              <a:t>SUSWA</a:t>
            </a:r>
            <a:r>
              <a:rPr sz="3300" spc="36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36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implementing</a:t>
            </a:r>
            <a:r>
              <a:rPr sz="3300" spc="36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sensor</a:t>
            </a:r>
            <a:r>
              <a:rPr sz="3300" spc="36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dashboards</a:t>
            </a:r>
            <a:r>
              <a:rPr sz="3300" spc="365" dirty="0">
                <a:latin typeface="Times New Roman"/>
                <a:cs typeface="Times New Roman"/>
              </a:rPr>
              <a:t> </a:t>
            </a:r>
            <a:r>
              <a:rPr sz="3300" spc="155" dirty="0">
                <a:latin typeface="Times New Roman"/>
                <a:cs typeface="Times New Roman"/>
              </a:rPr>
              <a:t>to</a:t>
            </a:r>
            <a:endParaRPr sz="3300">
              <a:latin typeface="Times New Roman"/>
              <a:cs typeface="Times New Roman"/>
            </a:endParaRPr>
          </a:p>
          <a:p>
            <a:pPr marL="406400" marR="5080" algn="just">
              <a:lnSpc>
                <a:spcPts val="3670"/>
              </a:lnSpc>
              <a:spcBef>
                <a:spcPts val="220"/>
              </a:spcBef>
            </a:pPr>
            <a:r>
              <a:rPr sz="3300" spc="80" dirty="0">
                <a:latin typeface="Times New Roman"/>
                <a:cs typeface="Times New Roman"/>
              </a:rPr>
              <a:t>enable</a:t>
            </a:r>
            <a:r>
              <a:rPr sz="3300" spc="18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municipalities</a:t>
            </a:r>
            <a:r>
              <a:rPr sz="3300" spc="19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19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remotely</a:t>
            </a:r>
            <a:r>
              <a:rPr sz="3300" spc="190" dirty="0">
                <a:latin typeface="Times New Roman"/>
                <a:cs typeface="Times New Roman"/>
              </a:rPr>
              <a:t> </a:t>
            </a:r>
            <a:r>
              <a:rPr sz="3300" spc="145" dirty="0">
                <a:latin typeface="Times New Roman"/>
                <a:cs typeface="Times New Roman"/>
              </a:rPr>
              <a:t>monitor</a:t>
            </a:r>
            <a:r>
              <a:rPr sz="3300" spc="18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9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functionality</a:t>
            </a:r>
            <a:r>
              <a:rPr sz="3300" spc="19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19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18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systems</a:t>
            </a:r>
            <a:r>
              <a:rPr sz="3300" spc="19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19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determine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290" dirty="0">
                <a:latin typeface="Times New Roman"/>
                <a:cs typeface="Times New Roman"/>
              </a:rPr>
              <a:t> </a:t>
            </a:r>
            <a:r>
              <a:rPr sz="3300" spc="45" dirty="0">
                <a:latin typeface="Times New Roman"/>
                <a:cs typeface="Times New Roman"/>
              </a:rPr>
              <a:t>necessary</a:t>
            </a:r>
            <a:r>
              <a:rPr sz="3300" spc="29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technical</a:t>
            </a:r>
            <a:r>
              <a:rPr sz="3300" spc="295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or</a:t>
            </a:r>
            <a:r>
              <a:rPr sz="3300" spc="29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financial</a:t>
            </a:r>
            <a:r>
              <a:rPr sz="3300" spc="295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support.</a:t>
            </a:r>
            <a:r>
              <a:rPr sz="3300" spc="29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These</a:t>
            </a:r>
            <a:r>
              <a:rPr sz="3300" spc="295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sensors,</a:t>
            </a:r>
            <a:r>
              <a:rPr sz="3300" spc="290" dirty="0">
                <a:latin typeface="Times New Roman"/>
                <a:cs typeface="Times New Roman"/>
              </a:rPr>
              <a:t> </a:t>
            </a:r>
            <a:r>
              <a:rPr sz="3300" spc="45" dirty="0">
                <a:latin typeface="Times New Roman"/>
                <a:cs typeface="Times New Roman"/>
              </a:rPr>
              <a:t>utilizing</a:t>
            </a:r>
            <a:r>
              <a:rPr sz="3300" spc="29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ultrasonic</a:t>
            </a:r>
            <a:r>
              <a:rPr sz="3300" spc="29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technology, </a:t>
            </a:r>
            <a:r>
              <a:rPr sz="3300" spc="85" dirty="0">
                <a:latin typeface="Times New Roman"/>
                <a:cs typeface="Times New Roman"/>
              </a:rPr>
              <a:t>measure</a:t>
            </a:r>
            <a:r>
              <a:rPr sz="3300" spc="55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5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levels</a:t>
            </a:r>
            <a:r>
              <a:rPr sz="3300" spc="55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550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tanks</a:t>
            </a:r>
            <a:r>
              <a:rPr sz="3300" spc="55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555" dirty="0">
                <a:latin typeface="Times New Roman"/>
                <a:cs typeface="Times New Roman"/>
              </a:rPr>
              <a:t> </a:t>
            </a:r>
            <a:r>
              <a:rPr sz="3300" spc="125" dirty="0">
                <a:latin typeface="Times New Roman"/>
                <a:cs typeface="Times New Roman"/>
              </a:rPr>
              <a:t>transmit</a:t>
            </a:r>
            <a:r>
              <a:rPr sz="3300" spc="55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data</a:t>
            </a:r>
            <a:r>
              <a:rPr sz="3300" spc="55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via</a:t>
            </a:r>
            <a:r>
              <a:rPr sz="3300" spc="55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55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local</a:t>
            </a:r>
            <a:r>
              <a:rPr sz="3300" spc="555" dirty="0">
                <a:latin typeface="Times New Roman"/>
                <a:cs typeface="Times New Roman"/>
              </a:rPr>
              <a:t> </a:t>
            </a:r>
            <a:r>
              <a:rPr sz="3300" spc="225" dirty="0">
                <a:latin typeface="Times New Roman"/>
                <a:cs typeface="Times New Roman"/>
              </a:rPr>
              <a:t>GSM</a:t>
            </a:r>
            <a:r>
              <a:rPr sz="3300" spc="55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network.</a:t>
            </a:r>
            <a:r>
              <a:rPr sz="3300" spc="555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At</a:t>
            </a:r>
            <a:r>
              <a:rPr sz="3300" spc="55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regular </a:t>
            </a:r>
            <a:r>
              <a:rPr sz="3300" spc="70" dirty="0">
                <a:latin typeface="Times New Roman"/>
                <a:cs typeface="Times New Roman"/>
              </a:rPr>
              <a:t>intervals,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they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automatically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report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level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1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tanks,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which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then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displayed</a:t>
            </a:r>
            <a:r>
              <a:rPr sz="3300" spc="125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Times New Roman"/>
                <a:cs typeface="Times New Roman"/>
              </a:rPr>
              <a:t>live </a:t>
            </a:r>
            <a:r>
              <a:rPr sz="3300" spc="175" dirty="0">
                <a:latin typeface="Times New Roman"/>
                <a:cs typeface="Times New Roman"/>
              </a:rPr>
              <a:t>on</a:t>
            </a:r>
            <a:r>
              <a:rPr sz="3300" spc="55" dirty="0">
                <a:latin typeface="Times New Roman"/>
                <a:cs typeface="Times New Roman"/>
              </a:rPr>
              <a:t>  </a:t>
            </a:r>
            <a:r>
              <a:rPr sz="3300" spc="190" dirty="0">
                <a:latin typeface="Times New Roman"/>
                <a:cs typeface="Times New Roman"/>
              </a:rPr>
              <a:t>a</a:t>
            </a:r>
            <a:r>
              <a:rPr sz="3300" spc="55" dirty="0">
                <a:latin typeface="Times New Roman"/>
                <a:cs typeface="Times New Roman"/>
              </a:rPr>
              <a:t>  </a:t>
            </a:r>
            <a:r>
              <a:rPr sz="3300" dirty="0">
                <a:latin typeface="Times New Roman"/>
                <a:cs typeface="Times New Roman"/>
              </a:rPr>
              <a:t>web-</a:t>
            </a:r>
            <a:r>
              <a:rPr sz="3300" spc="100" dirty="0">
                <a:latin typeface="Times New Roman"/>
                <a:cs typeface="Times New Roman"/>
              </a:rPr>
              <a:t>based</a:t>
            </a:r>
            <a:r>
              <a:rPr sz="3300" spc="55" dirty="0">
                <a:latin typeface="Times New Roman"/>
                <a:cs typeface="Times New Roman"/>
              </a:rPr>
              <a:t>  </a:t>
            </a:r>
            <a:r>
              <a:rPr sz="3300" spc="70" dirty="0">
                <a:latin typeface="Times New Roman"/>
                <a:cs typeface="Times New Roman"/>
              </a:rPr>
              <a:t>interactive</a:t>
            </a:r>
            <a:r>
              <a:rPr sz="3300" spc="60" dirty="0">
                <a:latin typeface="Times New Roman"/>
                <a:cs typeface="Times New Roman"/>
              </a:rPr>
              <a:t>  </a:t>
            </a:r>
            <a:r>
              <a:rPr sz="3300" spc="155" dirty="0">
                <a:latin typeface="Times New Roman"/>
                <a:cs typeface="Times New Roman"/>
              </a:rPr>
              <a:t>dashboard</a:t>
            </a:r>
            <a:r>
              <a:rPr sz="3300" spc="55" dirty="0">
                <a:latin typeface="Times New Roman"/>
                <a:cs typeface="Times New Roman"/>
              </a:rPr>
              <a:t> 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55" dirty="0">
                <a:latin typeface="Times New Roman"/>
                <a:cs typeface="Times New Roman"/>
              </a:rPr>
              <a:t>  </a:t>
            </a:r>
            <a:r>
              <a:rPr sz="3300" spc="180" dirty="0">
                <a:latin typeface="Times New Roman"/>
                <a:cs typeface="Times New Roman"/>
              </a:rPr>
              <a:t>both</a:t>
            </a:r>
            <a:r>
              <a:rPr sz="3300" spc="55" dirty="0">
                <a:latin typeface="Times New Roman"/>
                <a:cs typeface="Times New Roman"/>
              </a:rPr>
              <a:t>  </a:t>
            </a:r>
            <a:r>
              <a:rPr sz="3300" spc="75" dirty="0">
                <a:latin typeface="Times New Roman"/>
                <a:cs typeface="Times New Roman"/>
              </a:rPr>
              <a:t>volume</a:t>
            </a:r>
            <a:r>
              <a:rPr sz="3300" spc="60" dirty="0">
                <a:latin typeface="Times New Roman"/>
                <a:cs typeface="Times New Roman"/>
              </a:rPr>
              <a:t> 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55" dirty="0">
                <a:latin typeface="Times New Roman"/>
                <a:cs typeface="Times New Roman"/>
              </a:rPr>
              <a:t>  </a:t>
            </a:r>
            <a:r>
              <a:rPr sz="3300" spc="80" dirty="0">
                <a:latin typeface="Times New Roman"/>
                <a:cs typeface="Times New Roman"/>
              </a:rPr>
              <a:t>percentage.</a:t>
            </a:r>
            <a:r>
              <a:rPr sz="3300" spc="55" dirty="0">
                <a:latin typeface="Times New Roman"/>
                <a:cs typeface="Times New Roman"/>
              </a:rPr>
              <a:t>  </a:t>
            </a:r>
            <a:r>
              <a:rPr sz="3300" dirty="0">
                <a:latin typeface="Times New Roman"/>
                <a:cs typeface="Times New Roman"/>
              </a:rPr>
              <a:t>Offers</a:t>
            </a:r>
            <a:r>
              <a:rPr sz="3300" spc="60" dirty="0">
                <a:latin typeface="Times New Roman"/>
                <a:cs typeface="Times New Roman"/>
              </a:rPr>
              <a:t>  </a:t>
            </a:r>
            <a:r>
              <a:rPr sz="3300" spc="70" dirty="0">
                <a:latin typeface="Times New Roman"/>
                <a:cs typeface="Times New Roman"/>
              </a:rPr>
              <a:t>detailed </a:t>
            </a:r>
            <a:r>
              <a:rPr sz="3300" spc="55" dirty="0">
                <a:latin typeface="Times New Roman"/>
                <a:cs typeface="Times New Roman"/>
              </a:rPr>
              <a:t>insights,</a:t>
            </a:r>
            <a:r>
              <a:rPr sz="3300" spc="14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including</a:t>
            </a:r>
            <a:r>
              <a:rPr sz="3300" spc="14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4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number</a:t>
            </a:r>
            <a:r>
              <a:rPr sz="3300" spc="14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14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monitored</a:t>
            </a:r>
            <a:r>
              <a:rPr sz="3300" spc="140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tanks,</a:t>
            </a:r>
            <a:r>
              <a:rPr sz="3300" spc="14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their</a:t>
            </a:r>
            <a:r>
              <a:rPr sz="3300" spc="14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locations,</a:t>
            </a:r>
            <a:r>
              <a:rPr sz="3300" spc="14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capacities,</a:t>
            </a:r>
            <a:r>
              <a:rPr sz="3300" spc="14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current</a:t>
            </a:r>
            <a:r>
              <a:rPr sz="3300" spc="14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water </a:t>
            </a:r>
            <a:r>
              <a:rPr sz="3300" dirty="0">
                <a:latin typeface="Times New Roman"/>
                <a:cs typeface="Times New Roman"/>
              </a:rPr>
              <a:t>levels,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usage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trends.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7375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Requirement</a:t>
            </a:r>
            <a:r>
              <a:rPr spc="35" dirty="0"/>
              <a:t> </a:t>
            </a:r>
            <a:r>
              <a:rPr spc="-4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31" y="3768044"/>
            <a:ext cx="104775" cy="104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831" y="4234769"/>
            <a:ext cx="104775" cy="104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831" y="4701494"/>
            <a:ext cx="104775" cy="104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831" y="5168219"/>
            <a:ext cx="104775" cy="104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9139" y="1821433"/>
            <a:ext cx="9550400" cy="64198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1825" indent="-620395">
              <a:lnSpc>
                <a:spcPct val="100000"/>
              </a:lnSpc>
              <a:spcBef>
                <a:spcPts val="114"/>
              </a:spcBef>
              <a:buSzPct val="98290"/>
              <a:buAutoNum type="alphaLcParenR"/>
              <a:tabLst>
                <a:tab pos="631825" algn="l"/>
              </a:tabLst>
            </a:pPr>
            <a:r>
              <a:rPr sz="5850" b="1" spc="-100" dirty="0">
                <a:solidFill>
                  <a:srgbClr val="3758CF"/>
                </a:solidFill>
                <a:latin typeface="Times New Roman"/>
                <a:cs typeface="Times New Roman"/>
              </a:rPr>
              <a:t>Functional</a:t>
            </a:r>
            <a:r>
              <a:rPr sz="5850" b="1" spc="-204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5850" b="1" spc="-100" dirty="0">
                <a:solidFill>
                  <a:srgbClr val="3758CF"/>
                </a:solidFill>
                <a:latin typeface="Times New Roman"/>
                <a:cs typeface="Times New Roman"/>
              </a:rPr>
              <a:t>requirements</a:t>
            </a:r>
            <a:endParaRPr sz="5850">
              <a:latin typeface="Times New Roman"/>
              <a:cs typeface="Times New Roman"/>
            </a:endParaRPr>
          </a:p>
          <a:p>
            <a:pPr marL="1110615" marR="4089400" lvl="1" indent="-430530">
              <a:lnSpc>
                <a:spcPts val="3670"/>
              </a:lnSpc>
              <a:spcBef>
                <a:spcPts val="2780"/>
              </a:spcBef>
              <a:buAutoNum type="arabicPeriod"/>
              <a:tabLst>
                <a:tab pos="1399540" algn="l"/>
              </a:tabLst>
            </a:pPr>
            <a:r>
              <a:rPr sz="3300" spc="125" dirty="0">
                <a:solidFill>
                  <a:srgbClr val="3758CF"/>
                </a:solidFill>
                <a:latin typeface="Times New Roman"/>
                <a:cs typeface="Times New Roman"/>
              </a:rPr>
              <a:t>Admin</a:t>
            </a:r>
            <a:r>
              <a:rPr sz="3300" spc="2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300" spc="160" dirty="0">
                <a:solidFill>
                  <a:srgbClr val="3758CF"/>
                </a:solidFill>
                <a:latin typeface="Times New Roman"/>
                <a:cs typeface="Times New Roman"/>
              </a:rPr>
              <a:t>Dashboard 	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level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monitoring</a:t>
            </a:r>
            <a:endParaRPr sz="3300">
              <a:latin typeface="Times New Roman"/>
              <a:cs typeface="Times New Roman"/>
            </a:endParaRPr>
          </a:p>
          <a:p>
            <a:pPr marL="1399540" marR="1377315">
              <a:lnSpc>
                <a:spcPts val="3679"/>
              </a:lnSpc>
            </a:pPr>
            <a:r>
              <a:rPr sz="3300" spc="75" dirty="0">
                <a:latin typeface="Times New Roman"/>
                <a:cs typeface="Times New Roman"/>
              </a:rPr>
              <a:t>incoming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outgoing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Times New Roman"/>
                <a:cs typeface="Times New Roman"/>
              </a:rPr>
              <a:t>flow </a:t>
            </a:r>
            <a:r>
              <a:rPr sz="3300" spc="95" dirty="0">
                <a:latin typeface="Times New Roman"/>
                <a:cs typeface="Times New Roman"/>
              </a:rPr>
              <a:t>prediction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how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long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lasts </a:t>
            </a:r>
            <a:r>
              <a:rPr sz="3300" spc="60" dirty="0">
                <a:latin typeface="Times New Roman"/>
                <a:cs typeface="Times New Roman"/>
              </a:rPr>
              <a:t>scheduling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timetable</a:t>
            </a:r>
            <a:endParaRPr sz="3300">
              <a:latin typeface="Times New Roman"/>
              <a:cs typeface="Times New Roman"/>
            </a:endParaRPr>
          </a:p>
          <a:p>
            <a:pPr marL="1111250" lvl="1" indent="-430530">
              <a:lnSpc>
                <a:spcPts val="3590"/>
              </a:lnSpc>
              <a:buAutoNum type="arabicPeriod" startAt="2"/>
              <a:tabLst>
                <a:tab pos="1111250" algn="l"/>
              </a:tabLst>
            </a:pPr>
            <a:r>
              <a:rPr sz="3300" spc="135" dirty="0">
                <a:solidFill>
                  <a:srgbClr val="3758CF"/>
                </a:solidFill>
                <a:latin typeface="Times New Roman"/>
                <a:cs typeface="Times New Roman"/>
              </a:rPr>
              <a:t>Water</a:t>
            </a:r>
            <a:r>
              <a:rPr sz="3300" spc="1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300" spc="85" dirty="0">
                <a:solidFill>
                  <a:srgbClr val="3758CF"/>
                </a:solidFill>
                <a:latin typeface="Times New Roman"/>
                <a:cs typeface="Times New Roman"/>
              </a:rPr>
              <a:t>timetable</a:t>
            </a:r>
            <a:r>
              <a:rPr sz="3300" spc="2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300" spc="114" dirty="0">
                <a:solidFill>
                  <a:srgbClr val="3758CF"/>
                </a:solidFill>
                <a:latin typeface="Times New Roman"/>
                <a:cs typeface="Times New Roman"/>
              </a:rPr>
              <a:t>for</a:t>
            </a:r>
            <a:r>
              <a:rPr sz="3300" spc="2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300" spc="90" dirty="0">
                <a:solidFill>
                  <a:srgbClr val="3758CF"/>
                </a:solidFill>
                <a:latin typeface="Times New Roman"/>
                <a:cs typeface="Times New Roman"/>
              </a:rPr>
              <a:t>customer</a:t>
            </a:r>
            <a:endParaRPr sz="3300">
              <a:latin typeface="Times New Roman"/>
              <a:cs typeface="Times New Roman"/>
            </a:endParaRPr>
          </a:p>
          <a:p>
            <a:pPr marL="771525" indent="-661670">
              <a:lnSpc>
                <a:spcPct val="100000"/>
              </a:lnSpc>
              <a:spcBef>
                <a:spcPts val="1490"/>
              </a:spcBef>
              <a:buSzPct val="98290"/>
              <a:buAutoNum type="alphaLcParenR" startAt="2"/>
              <a:tabLst>
                <a:tab pos="771525" algn="l"/>
              </a:tabLst>
            </a:pPr>
            <a:r>
              <a:rPr sz="5850" b="1" dirty="0">
                <a:solidFill>
                  <a:srgbClr val="3758CF"/>
                </a:solidFill>
                <a:latin typeface="Times New Roman"/>
                <a:cs typeface="Times New Roman"/>
              </a:rPr>
              <a:t>Non</a:t>
            </a:r>
            <a:r>
              <a:rPr sz="5850" b="1" spc="-13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5850" b="1" spc="-95" dirty="0">
                <a:solidFill>
                  <a:srgbClr val="3758CF"/>
                </a:solidFill>
                <a:latin typeface="Times New Roman"/>
                <a:cs typeface="Times New Roman"/>
              </a:rPr>
              <a:t>functional</a:t>
            </a:r>
            <a:r>
              <a:rPr sz="5850" b="1" spc="-12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5850" b="1" spc="-165" dirty="0">
                <a:solidFill>
                  <a:srgbClr val="3758CF"/>
                </a:solidFill>
                <a:latin typeface="Times New Roman"/>
                <a:cs typeface="Times New Roman"/>
              </a:rPr>
              <a:t>requirements</a:t>
            </a:r>
            <a:endParaRPr sz="5850">
              <a:latin typeface="Times New Roman"/>
              <a:cs typeface="Times New Roman"/>
            </a:endParaRPr>
          </a:p>
          <a:p>
            <a:pPr marL="1111250" lvl="1" indent="-430530">
              <a:lnSpc>
                <a:spcPts val="3820"/>
              </a:lnSpc>
              <a:spcBef>
                <a:spcPts val="2415"/>
              </a:spcBef>
              <a:buAutoNum type="arabicPeriod"/>
              <a:tabLst>
                <a:tab pos="1111250" algn="l"/>
              </a:tabLst>
            </a:pPr>
            <a:r>
              <a:rPr sz="3300" spc="90" dirty="0">
                <a:solidFill>
                  <a:srgbClr val="3758CF"/>
                </a:solidFill>
                <a:latin typeface="Times New Roman"/>
                <a:cs typeface="Times New Roman"/>
              </a:rPr>
              <a:t>User-</a:t>
            </a:r>
            <a:r>
              <a:rPr sz="3300" spc="55" dirty="0">
                <a:solidFill>
                  <a:srgbClr val="3758CF"/>
                </a:solidFill>
                <a:latin typeface="Times New Roman"/>
                <a:cs typeface="Times New Roman"/>
              </a:rPr>
              <a:t>friendly</a:t>
            </a:r>
            <a:r>
              <a:rPr sz="3300" spc="2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300" spc="60" dirty="0">
                <a:solidFill>
                  <a:srgbClr val="3758CF"/>
                </a:solidFill>
                <a:latin typeface="Times New Roman"/>
                <a:cs typeface="Times New Roman"/>
              </a:rPr>
              <a:t>interface</a:t>
            </a:r>
            <a:endParaRPr sz="3300">
              <a:latin typeface="Times New Roman"/>
              <a:cs typeface="Times New Roman"/>
            </a:endParaRPr>
          </a:p>
          <a:p>
            <a:pPr marL="1111250" lvl="1" indent="-430530">
              <a:lnSpc>
                <a:spcPts val="3815"/>
              </a:lnSpc>
              <a:buAutoNum type="arabicPeriod"/>
              <a:tabLst>
                <a:tab pos="1111250" algn="l"/>
              </a:tabLst>
            </a:pPr>
            <a:r>
              <a:rPr sz="3300" spc="55" dirty="0">
                <a:solidFill>
                  <a:srgbClr val="3758CF"/>
                </a:solidFill>
                <a:latin typeface="Times New Roman"/>
                <a:cs typeface="Times New Roman"/>
              </a:rPr>
              <a:t>Reliability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696" y="100076"/>
            <a:ext cx="823975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Feasibility</a:t>
            </a:r>
            <a:r>
              <a:rPr spc="-495" dirty="0"/>
              <a:t> </a:t>
            </a:r>
            <a:r>
              <a:rPr spc="-65" dirty="0"/>
              <a:t>Study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5" y="4114677"/>
            <a:ext cx="104775" cy="104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375" y="4743327"/>
            <a:ext cx="104775" cy="104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6375" y="5371977"/>
            <a:ext cx="104775" cy="104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6375" y="6000627"/>
            <a:ext cx="104775" cy="104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6375" y="6629277"/>
            <a:ext cx="104775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6375" y="7257927"/>
            <a:ext cx="104775" cy="1047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76375" y="7886577"/>
            <a:ext cx="104775" cy="1047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9527" y="1528623"/>
            <a:ext cx="14295755" cy="6607809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20"/>
              </a:spcBef>
            </a:pPr>
            <a:r>
              <a:rPr sz="585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Technical</a:t>
            </a:r>
            <a:endParaRPr sz="585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1295"/>
              </a:spcBef>
            </a:pPr>
            <a:r>
              <a:rPr sz="3400" spc="80" dirty="0">
                <a:solidFill>
                  <a:srgbClr val="3758CF"/>
                </a:solidFill>
                <a:latin typeface="Times New Roman"/>
                <a:cs typeface="Times New Roman"/>
              </a:rPr>
              <a:t>Following</a:t>
            </a:r>
            <a:r>
              <a:rPr sz="3400" spc="1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400" spc="50" dirty="0">
                <a:solidFill>
                  <a:srgbClr val="3758CF"/>
                </a:solidFill>
                <a:latin typeface="Times New Roman"/>
                <a:cs typeface="Times New Roman"/>
              </a:rPr>
              <a:t>technologies</a:t>
            </a:r>
            <a:r>
              <a:rPr sz="3400" spc="2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400" spc="75" dirty="0">
                <a:solidFill>
                  <a:srgbClr val="3758CF"/>
                </a:solidFill>
                <a:latin typeface="Times New Roman"/>
                <a:cs typeface="Times New Roman"/>
              </a:rPr>
              <a:t>have</a:t>
            </a:r>
            <a:r>
              <a:rPr sz="3400" spc="2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400" spc="65" dirty="0">
                <a:solidFill>
                  <a:srgbClr val="3758CF"/>
                </a:solidFill>
                <a:latin typeface="Times New Roman"/>
                <a:cs typeface="Times New Roman"/>
              </a:rPr>
              <a:t>been</a:t>
            </a:r>
            <a:r>
              <a:rPr sz="3400" spc="2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400" spc="65" dirty="0">
                <a:solidFill>
                  <a:srgbClr val="3758CF"/>
                </a:solidFill>
                <a:latin typeface="Times New Roman"/>
                <a:cs typeface="Times New Roman"/>
              </a:rPr>
              <a:t>chosen</a:t>
            </a:r>
            <a:r>
              <a:rPr sz="3400" spc="2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400" spc="105" dirty="0">
                <a:solidFill>
                  <a:srgbClr val="3758CF"/>
                </a:solidFill>
                <a:latin typeface="Times New Roman"/>
                <a:cs typeface="Times New Roman"/>
              </a:rPr>
              <a:t>for</a:t>
            </a:r>
            <a:r>
              <a:rPr sz="3400" spc="1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400" spc="100" dirty="0">
                <a:solidFill>
                  <a:srgbClr val="3758CF"/>
                </a:solidFill>
                <a:latin typeface="Times New Roman"/>
                <a:cs typeface="Times New Roman"/>
              </a:rPr>
              <a:t>the</a:t>
            </a:r>
            <a:r>
              <a:rPr sz="3400" spc="2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400" spc="70" dirty="0">
                <a:solidFill>
                  <a:srgbClr val="3758CF"/>
                </a:solidFill>
                <a:latin typeface="Times New Roman"/>
                <a:cs typeface="Times New Roman"/>
              </a:rPr>
              <a:t>project</a:t>
            </a:r>
            <a:endParaRPr sz="3400">
              <a:latin typeface="Times New Roman"/>
              <a:cs typeface="Times New Roman"/>
            </a:endParaRPr>
          </a:p>
          <a:p>
            <a:pPr marL="1073785">
              <a:lnSpc>
                <a:spcPct val="100000"/>
              </a:lnSpc>
              <a:spcBef>
                <a:spcPts val="3545"/>
              </a:spcBef>
            </a:pPr>
            <a:r>
              <a:rPr sz="3300" b="1" spc="-40" dirty="0">
                <a:latin typeface="Times New Roman"/>
                <a:cs typeface="Times New Roman"/>
              </a:rPr>
              <a:t>Laravel-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for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backend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development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35" dirty="0">
                <a:latin typeface="Times New Roman"/>
                <a:cs typeface="Times New Roman"/>
              </a:rPr>
              <a:t>system.</a:t>
            </a:r>
            <a:endParaRPr sz="3300">
              <a:latin typeface="Times New Roman"/>
              <a:cs typeface="Times New Roman"/>
            </a:endParaRPr>
          </a:p>
          <a:p>
            <a:pPr marL="1073785">
              <a:lnSpc>
                <a:spcPct val="100000"/>
              </a:lnSpc>
              <a:spcBef>
                <a:spcPts val="990"/>
              </a:spcBef>
            </a:pPr>
            <a:r>
              <a:rPr sz="3300" b="1" dirty="0">
                <a:latin typeface="Times New Roman"/>
                <a:cs typeface="Times New Roman"/>
              </a:rPr>
              <a:t>MySql-</a:t>
            </a:r>
            <a:r>
              <a:rPr sz="3300" b="1" spc="4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As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Database.</a:t>
            </a:r>
            <a:endParaRPr sz="3300">
              <a:latin typeface="Times New Roman"/>
              <a:cs typeface="Times New Roman"/>
            </a:endParaRPr>
          </a:p>
          <a:p>
            <a:pPr marL="967740">
              <a:lnSpc>
                <a:spcPct val="100000"/>
              </a:lnSpc>
              <a:spcBef>
                <a:spcPts val="990"/>
              </a:spcBef>
            </a:pPr>
            <a:r>
              <a:rPr sz="3300" b="1" spc="-55" dirty="0">
                <a:latin typeface="Times New Roman"/>
                <a:cs typeface="Times New Roman"/>
              </a:rPr>
              <a:t>Tailwind-</a:t>
            </a:r>
            <a:r>
              <a:rPr sz="3300" b="1" spc="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Styling</a:t>
            </a:r>
            <a:r>
              <a:rPr sz="3300" spc="90" dirty="0">
                <a:latin typeface="Times New Roman"/>
                <a:cs typeface="Times New Roman"/>
              </a:rPr>
              <a:t> </a:t>
            </a:r>
            <a:r>
              <a:rPr sz="3300" spc="165" dirty="0">
                <a:latin typeface="Times New Roman"/>
                <a:cs typeface="Times New Roman"/>
              </a:rPr>
              <a:t>Frontend</a:t>
            </a:r>
            <a:endParaRPr sz="3300">
              <a:latin typeface="Times New Roman"/>
              <a:cs typeface="Times New Roman"/>
            </a:endParaRPr>
          </a:p>
          <a:p>
            <a:pPr marL="967740">
              <a:lnSpc>
                <a:spcPct val="100000"/>
              </a:lnSpc>
              <a:spcBef>
                <a:spcPts val="990"/>
              </a:spcBef>
            </a:pPr>
            <a:r>
              <a:rPr sz="3300" b="1" spc="-100" dirty="0">
                <a:latin typeface="Times New Roman"/>
                <a:cs typeface="Times New Roman"/>
              </a:rPr>
              <a:t>Android</a:t>
            </a:r>
            <a:r>
              <a:rPr sz="3300" b="1" spc="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SDK-</a:t>
            </a:r>
            <a:r>
              <a:rPr sz="3300" b="1" spc="20" dirty="0">
                <a:latin typeface="Times New Roman"/>
                <a:cs typeface="Times New Roman"/>
              </a:rPr>
              <a:t> </a:t>
            </a:r>
            <a:r>
              <a:rPr sz="3300" spc="235" dirty="0">
                <a:latin typeface="Times New Roman"/>
                <a:cs typeface="Times New Roman"/>
              </a:rPr>
              <a:t>For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developing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Mobile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version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25" dirty="0">
                <a:latin typeface="Times New Roman"/>
                <a:cs typeface="Times New Roman"/>
              </a:rPr>
              <a:t>proposed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40" dirty="0">
                <a:latin typeface="Times New Roman"/>
                <a:cs typeface="Times New Roman"/>
              </a:rPr>
              <a:t>System.</a:t>
            </a:r>
            <a:endParaRPr sz="3300">
              <a:latin typeface="Times New Roman"/>
              <a:cs typeface="Times New Roman"/>
            </a:endParaRPr>
          </a:p>
          <a:p>
            <a:pPr marL="967740" marR="2612390">
              <a:lnSpc>
                <a:spcPct val="125000"/>
              </a:lnSpc>
            </a:pPr>
            <a:r>
              <a:rPr sz="3300" b="1" spc="-65" dirty="0">
                <a:latin typeface="Times New Roman"/>
                <a:cs typeface="Times New Roman"/>
              </a:rPr>
              <a:t>Github-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spc="235" dirty="0">
                <a:latin typeface="Times New Roman"/>
                <a:cs typeface="Times New Roman"/>
              </a:rPr>
              <a:t>For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version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control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managing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application. </a:t>
            </a:r>
            <a:r>
              <a:rPr sz="3300" b="1" dirty="0">
                <a:latin typeface="Times New Roman"/>
                <a:cs typeface="Times New Roman"/>
              </a:rPr>
              <a:t>Vs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code-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As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IDE(Integrated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Development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Environment) </a:t>
            </a:r>
            <a:r>
              <a:rPr sz="3300" b="1" dirty="0">
                <a:latin typeface="Times New Roman"/>
                <a:cs typeface="Times New Roman"/>
              </a:rPr>
              <a:t>LaTex-</a:t>
            </a:r>
            <a:r>
              <a:rPr sz="3300" b="1" spc="35" dirty="0">
                <a:latin typeface="Times New Roman"/>
                <a:cs typeface="Times New Roman"/>
              </a:rPr>
              <a:t> </a:t>
            </a:r>
            <a:r>
              <a:rPr sz="3300" spc="235" dirty="0">
                <a:latin typeface="Times New Roman"/>
                <a:cs typeface="Times New Roman"/>
              </a:rPr>
              <a:t>For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preparing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documentation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reports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696" y="100076"/>
            <a:ext cx="823975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Feasibility</a:t>
            </a:r>
            <a:r>
              <a:rPr spc="-495" dirty="0"/>
              <a:t> </a:t>
            </a:r>
            <a:r>
              <a:rPr spc="-65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52" y="1688751"/>
            <a:ext cx="17228820" cy="30149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60"/>
              </a:spcBef>
            </a:pPr>
            <a:r>
              <a:rPr sz="585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Operational</a:t>
            </a:r>
            <a:endParaRPr sz="5850">
              <a:latin typeface="Times New Roman"/>
              <a:cs typeface="Times New Roman"/>
            </a:endParaRPr>
          </a:p>
          <a:p>
            <a:pPr marL="12700" marR="5080" indent="1374140">
              <a:lnSpc>
                <a:spcPts val="3670"/>
              </a:lnSpc>
              <a:spcBef>
                <a:spcPts val="930"/>
              </a:spcBef>
            </a:pPr>
            <a:r>
              <a:rPr sz="3300" spc="100" dirty="0">
                <a:latin typeface="Times New Roman"/>
                <a:cs typeface="Times New Roman"/>
              </a:rPr>
              <a:t>There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no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any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digital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system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used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by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Water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Supply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Board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200" dirty="0">
                <a:latin typeface="Times New Roman"/>
                <a:cs typeface="Times New Roman"/>
              </a:rPr>
              <a:t>Dharan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40" dirty="0">
                <a:latin typeface="Times New Roman"/>
                <a:cs typeface="Times New Roman"/>
              </a:rPr>
              <a:t>technically </a:t>
            </a:r>
            <a:r>
              <a:rPr sz="3300" spc="90" dirty="0">
                <a:latin typeface="Times New Roman"/>
                <a:cs typeface="Times New Roman"/>
              </a:rPr>
              <a:t>address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problem.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So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with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help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this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software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it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will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give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more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ease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Water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Supply </a:t>
            </a:r>
            <a:r>
              <a:rPr sz="3300" spc="140" dirty="0">
                <a:latin typeface="Times New Roman"/>
                <a:cs typeface="Times New Roman"/>
              </a:rPr>
              <a:t>Board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200" dirty="0">
                <a:latin typeface="Times New Roman"/>
                <a:cs typeface="Times New Roman"/>
              </a:rPr>
              <a:t>Dharan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gather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real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time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statistics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efficiently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distribute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water.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Also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the </a:t>
            </a:r>
            <a:r>
              <a:rPr sz="3300" spc="75" dirty="0">
                <a:latin typeface="Times New Roman"/>
                <a:cs typeface="Times New Roman"/>
              </a:rPr>
              <a:t>people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200" dirty="0">
                <a:latin typeface="Times New Roman"/>
                <a:cs typeface="Times New Roman"/>
              </a:rPr>
              <a:t>Dharan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can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easily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use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mobile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app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for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viewing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45" dirty="0">
                <a:latin typeface="Times New Roman"/>
                <a:cs typeface="Times New Roman"/>
              </a:rPr>
              <a:t>schedule.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696" y="100076"/>
            <a:ext cx="823975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Feasibility</a:t>
            </a:r>
            <a:r>
              <a:rPr spc="-495" dirty="0"/>
              <a:t> </a:t>
            </a:r>
            <a:r>
              <a:rPr spc="-65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52" y="1688751"/>
            <a:ext cx="16198850" cy="25482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60"/>
              </a:spcBef>
            </a:pPr>
            <a:r>
              <a:rPr sz="585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Economic</a:t>
            </a:r>
            <a:endParaRPr sz="5850">
              <a:latin typeface="Times New Roman"/>
              <a:cs typeface="Times New Roman"/>
            </a:endParaRPr>
          </a:p>
          <a:p>
            <a:pPr marL="12700" marR="5080" indent="1162685">
              <a:lnSpc>
                <a:spcPts val="3670"/>
              </a:lnSpc>
              <a:spcBef>
                <a:spcPts val="930"/>
              </a:spcBef>
            </a:pPr>
            <a:r>
              <a:rPr sz="3300" dirty="0">
                <a:latin typeface="Times New Roman"/>
                <a:cs typeface="Times New Roman"/>
              </a:rPr>
              <a:t>Since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this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system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will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be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used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by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Water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Supply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Board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85" dirty="0">
                <a:latin typeface="Times New Roman"/>
                <a:cs typeface="Times New Roman"/>
              </a:rPr>
              <a:t>Dharan.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By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signing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the terms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with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200" dirty="0">
                <a:latin typeface="Times New Roman"/>
                <a:cs typeface="Times New Roman"/>
              </a:rPr>
              <a:t>Dharan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Sub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Metropolitan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City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,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we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can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handover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them.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254" dirty="0">
                <a:latin typeface="Times New Roman"/>
                <a:cs typeface="Times New Roman"/>
              </a:rPr>
              <a:t>No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major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cost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has occured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since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we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made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it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35" dirty="0">
                <a:latin typeface="Times New Roman"/>
                <a:cs typeface="Times New Roman"/>
              </a:rPr>
              <a:t>ourselves.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0232" y="3750655"/>
            <a:ext cx="12953999" cy="62769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6696" y="100076"/>
            <a:ext cx="823975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Feasibility</a:t>
            </a:r>
            <a:r>
              <a:rPr spc="-495" dirty="0"/>
              <a:t> </a:t>
            </a:r>
            <a:r>
              <a:rPr spc="-65" dirty="0"/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452" y="1688751"/>
            <a:ext cx="17175480" cy="20815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60"/>
              </a:spcBef>
            </a:pPr>
            <a:r>
              <a:rPr sz="585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Schedule</a:t>
            </a:r>
            <a:endParaRPr sz="5850" dirty="0">
              <a:latin typeface="Times New Roman"/>
              <a:cs typeface="Times New Roman"/>
            </a:endParaRPr>
          </a:p>
          <a:p>
            <a:pPr marL="12700" marR="5080">
              <a:lnSpc>
                <a:spcPts val="3679"/>
              </a:lnSpc>
              <a:spcBef>
                <a:spcPts val="919"/>
              </a:spcBef>
            </a:pPr>
            <a:r>
              <a:rPr sz="3300" spc="90" dirty="0">
                <a:latin typeface="Times New Roman"/>
                <a:cs typeface="Times New Roman"/>
              </a:rPr>
              <a:t>Project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expected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last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>
                <a:latin typeface="Times New Roman"/>
                <a:cs typeface="Times New Roman"/>
              </a:rPr>
              <a:t>for</a:t>
            </a:r>
            <a:r>
              <a:rPr sz="3300" spc="30">
                <a:latin typeface="Times New Roman"/>
                <a:cs typeface="Times New Roman"/>
              </a:rPr>
              <a:t> </a:t>
            </a:r>
            <a:r>
              <a:rPr sz="3300">
                <a:latin typeface="Times New Roman"/>
                <a:cs typeface="Times New Roman"/>
              </a:rPr>
              <a:t>1</a:t>
            </a:r>
            <a:r>
              <a:rPr lang="en-US" sz="3300">
                <a:latin typeface="Times New Roman"/>
                <a:cs typeface="Times New Roman"/>
              </a:rPr>
              <a:t>4</a:t>
            </a:r>
            <a:r>
              <a:rPr lang="en-US" sz="3300" spc="25">
                <a:latin typeface="Times New Roman"/>
                <a:cs typeface="Times New Roman"/>
              </a:rPr>
              <a:t> </a:t>
            </a:r>
            <a:r>
              <a:rPr lang="en-US" sz="3300" dirty="0">
                <a:latin typeface="Times New Roman"/>
                <a:cs typeface="Times New Roman"/>
              </a:rPr>
              <a:t>weeks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starting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from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3rd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week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25" dirty="0">
                <a:latin typeface="Times New Roman"/>
                <a:cs typeface="Times New Roman"/>
              </a:rPr>
              <a:t>Shrawan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ending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last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of </a:t>
            </a:r>
            <a:r>
              <a:rPr sz="3300" spc="145" dirty="0">
                <a:latin typeface="Times New Roman"/>
                <a:cs typeface="Times New Roman"/>
              </a:rPr>
              <a:t>Kartik.</a:t>
            </a:r>
            <a:endParaRPr sz="3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7235">
              <a:lnSpc>
                <a:spcPct val="100000"/>
              </a:lnSpc>
              <a:spcBef>
                <a:spcPts val="100"/>
              </a:spcBef>
            </a:pPr>
            <a:r>
              <a:rPr dirty="0"/>
              <a:t>High</a:t>
            </a:r>
            <a:r>
              <a:rPr spc="-380" dirty="0"/>
              <a:t> </a:t>
            </a:r>
            <a:r>
              <a:rPr spc="-90" dirty="0"/>
              <a:t>Level</a:t>
            </a:r>
            <a:r>
              <a:rPr spc="-375" dirty="0"/>
              <a:t> </a:t>
            </a:r>
            <a:r>
              <a:rPr dirty="0"/>
              <a:t>System</a:t>
            </a:r>
            <a:r>
              <a:rPr spc="-375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527" y="1787035"/>
            <a:ext cx="16280130" cy="6844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047875">
              <a:lnSpc>
                <a:spcPct val="116100"/>
              </a:lnSpc>
              <a:spcBef>
                <a:spcPts val="90"/>
              </a:spcBef>
            </a:pPr>
            <a:r>
              <a:rPr sz="3500" spc="80" dirty="0">
                <a:solidFill>
                  <a:srgbClr val="3758CF"/>
                </a:solidFill>
                <a:latin typeface="Times New Roman"/>
                <a:cs typeface="Times New Roman"/>
              </a:rPr>
              <a:t>Design</a:t>
            </a:r>
            <a:r>
              <a:rPr sz="3500" spc="10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500" spc="135" dirty="0">
                <a:solidFill>
                  <a:srgbClr val="3758CF"/>
                </a:solidFill>
                <a:latin typeface="Times New Roman"/>
                <a:cs typeface="Times New Roman"/>
              </a:rPr>
              <a:t>Approach:</a:t>
            </a:r>
            <a:r>
              <a:rPr sz="3500" spc="15" dirty="0">
                <a:solidFill>
                  <a:srgbClr val="3758CF"/>
                </a:solidFill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We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will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85" dirty="0">
                <a:latin typeface="Times New Roman"/>
                <a:cs typeface="Times New Roman"/>
              </a:rPr>
              <a:t>be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50" dirty="0">
                <a:latin typeface="Times New Roman"/>
                <a:cs typeface="Times New Roman"/>
              </a:rPr>
              <a:t>following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95" dirty="0">
                <a:latin typeface="Times New Roman"/>
                <a:cs typeface="Times New Roman"/>
              </a:rPr>
              <a:t>Waterfall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95" dirty="0">
                <a:latin typeface="Times New Roman"/>
                <a:cs typeface="Times New Roman"/>
              </a:rPr>
              <a:t>model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-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80" dirty="0">
                <a:latin typeface="Times New Roman"/>
                <a:cs typeface="Times New Roman"/>
              </a:rPr>
              <a:t>linear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70" dirty="0">
                <a:latin typeface="Times New Roman"/>
                <a:cs typeface="Times New Roman"/>
              </a:rPr>
              <a:t>sequential </a:t>
            </a:r>
            <a:r>
              <a:rPr sz="3500" spc="140" dirty="0">
                <a:latin typeface="Times New Roman"/>
                <a:cs typeface="Times New Roman"/>
              </a:rPr>
              <a:t>approach.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tabLst>
                <a:tab pos="2387600" algn="l"/>
              </a:tabLst>
            </a:pP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System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50" dirty="0">
                <a:solidFill>
                  <a:srgbClr val="3758CF"/>
                </a:solidFill>
                <a:latin typeface="Times New Roman"/>
                <a:cs typeface="Times New Roman"/>
              </a:rPr>
              <a:t>Architecture</a:t>
            </a:r>
            <a:endParaRPr sz="57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2020"/>
              </a:spcBef>
            </a:pPr>
            <a:r>
              <a:rPr sz="5200" b="1" dirty="0">
                <a:solidFill>
                  <a:srgbClr val="5D7DEC"/>
                </a:solidFill>
                <a:latin typeface="Times New Roman"/>
                <a:cs typeface="Times New Roman"/>
              </a:rPr>
              <a:t>1.</a:t>
            </a:r>
            <a:r>
              <a:rPr sz="5200" b="1" spc="-65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5200" b="1" spc="-55" dirty="0">
                <a:solidFill>
                  <a:srgbClr val="5D7DEC"/>
                </a:solidFill>
                <a:latin typeface="Times New Roman"/>
                <a:cs typeface="Times New Roman"/>
              </a:rPr>
              <a:t>Presentation</a:t>
            </a:r>
            <a:r>
              <a:rPr sz="5200" b="1" spc="-65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5200" b="1" spc="-10" dirty="0">
                <a:solidFill>
                  <a:srgbClr val="5D7DEC"/>
                </a:solidFill>
                <a:latin typeface="Times New Roman"/>
                <a:cs typeface="Times New Roman"/>
              </a:rPr>
              <a:t>Layer</a:t>
            </a:r>
            <a:endParaRPr sz="5200">
              <a:latin typeface="Times New Roman"/>
              <a:cs typeface="Times New Roman"/>
            </a:endParaRPr>
          </a:p>
          <a:p>
            <a:pPr marL="470534" marR="5080" indent="614045" algn="just">
              <a:lnSpc>
                <a:spcPts val="3679"/>
              </a:lnSpc>
              <a:spcBef>
                <a:spcPts val="1660"/>
              </a:spcBef>
              <a:buAutoNum type="alphaLcParenBoth"/>
              <a:tabLst>
                <a:tab pos="1084580" algn="l"/>
              </a:tabLst>
            </a:pPr>
            <a:r>
              <a:rPr sz="3300" b="1" spc="-70" dirty="0">
                <a:latin typeface="Times New Roman"/>
                <a:cs typeface="Times New Roman"/>
              </a:rPr>
              <a:t>Admin</a:t>
            </a:r>
            <a:r>
              <a:rPr sz="3300" b="1" spc="6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Panel</a:t>
            </a:r>
            <a:r>
              <a:rPr sz="3300" b="1" spc="6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(Web</a:t>
            </a:r>
            <a:r>
              <a:rPr sz="3300" b="1" spc="7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View)</a:t>
            </a:r>
            <a:r>
              <a:rPr sz="3300" b="1" spc="6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:</a:t>
            </a:r>
            <a:r>
              <a:rPr sz="3300" b="1" spc="7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6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admin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panel</a:t>
            </a:r>
            <a:r>
              <a:rPr sz="3300" spc="6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will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allow</a:t>
            </a:r>
            <a:r>
              <a:rPr sz="3300" spc="6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administrator</a:t>
            </a:r>
            <a:r>
              <a:rPr sz="3300" spc="6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monitor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65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administer</a:t>
            </a:r>
            <a:r>
              <a:rPr sz="3300" spc="65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66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6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levels</a:t>
            </a:r>
            <a:r>
              <a:rPr sz="3300" spc="66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65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various</a:t>
            </a:r>
            <a:r>
              <a:rPr sz="3300" spc="660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tanks,</a:t>
            </a:r>
            <a:r>
              <a:rPr sz="3300" spc="655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schedule</a:t>
            </a:r>
            <a:r>
              <a:rPr sz="3300" spc="66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65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supply</a:t>
            </a:r>
            <a:r>
              <a:rPr sz="3300" spc="66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65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different </a:t>
            </a:r>
            <a:r>
              <a:rPr sz="3300" spc="95" dirty="0">
                <a:latin typeface="Times New Roman"/>
                <a:cs typeface="Times New Roman"/>
              </a:rPr>
              <a:t>areas,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dirty="0">
                <a:latin typeface="Times New Roman"/>
                <a:cs typeface="Times New Roman"/>
              </a:rPr>
              <a:t> view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usage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reports.</a:t>
            </a:r>
            <a:endParaRPr sz="3300">
              <a:latin typeface="Times New Roman"/>
              <a:cs typeface="Times New Roman"/>
            </a:endParaRPr>
          </a:p>
          <a:p>
            <a:pPr marL="470534" marR="5080" indent="686435" algn="just">
              <a:lnSpc>
                <a:spcPts val="3679"/>
              </a:lnSpc>
              <a:spcBef>
                <a:spcPts val="3660"/>
              </a:spcBef>
              <a:buAutoNum type="alphaLcParenBoth"/>
              <a:tabLst>
                <a:tab pos="1156970" algn="l"/>
              </a:tabLst>
            </a:pPr>
            <a:r>
              <a:rPr sz="3300" b="1" dirty="0">
                <a:latin typeface="Times New Roman"/>
                <a:cs typeface="Times New Roman"/>
              </a:rPr>
              <a:t>Mobile</a:t>
            </a:r>
            <a:r>
              <a:rPr sz="3300" b="1" spc="6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App</a:t>
            </a:r>
            <a:r>
              <a:rPr sz="3300" b="1" spc="63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(API</a:t>
            </a:r>
            <a:r>
              <a:rPr sz="3300" b="1" spc="6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Integration):</a:t>
            </a:r>
            <a:r>
              <a:rPr sz="3300" dirty="0">
                <a:latin typeface="Times New Roman"/>
                <a:cs typeface="Times New Roman"/>
              </a:rPr>
              <a:t>The</a:t>
            </a:r>
            <a:r>
              <a:rPr sz="3300" spc="63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mobile</a:t>
            </a:r>
            <a:r>
              <a:rPr sz="3300" spc="62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app</a:t>
            </a:r>
            <a:r>
              <a:rPr sz="3300" spc="6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will</a:t>
            </a:r>
            <a:r>
              <a:rPr sz="3300" spc="62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be</a:t>
            </a:r>
            <a:r>
              <a:rPr sz="3300" spc="63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integrated</a:t>
            </a:r>
            <a:r>
              <a:rPr sz="3300" spc="62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using</a:t>
            </a:r>
            <a:r>
              <a:rPr sz="3300" spc="6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RESTful </a:t>
            </a:r>
            <a:r>
              <a:rPr sz="3300" spc="120" dirty="0">
                <a:latin typeface="Times New Roman"/>
                <a:cs typeface="Times New Roman"/>
              </a:rPr>
              <a:t>APIs</a:t>
            </a:r>
            <a:r>
              <a:rPr sz="3300" spc="100" dirty="0">
                <a:latin typeface="Times New Roman"/>
                <a:cs typeface="Times New Roman"/>
              </a:rPr>
              <a:t> provided </a:t>
            </a:r>
            <a:r>
              <a:rPr sz="3300" spc="85" dirty="0">
                <a:latin typeface="Times New Roman"/>
                <a:cs typeface="Times New Roman"/>
              </a:rPr>
              <a:t>by</a:t>
            </a:r>
            <a:r>
              <a:rPr sz="3300" spc="10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Laravel,</a:t>
            </a:r>
            <a:r>
              <a:rPr sz="3300" spc="10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allowing</a:t>
            </a:r>
            <a:r>
              <a:rPr sz="3300" spc="105" dirty="0">
                <a:latin typeface="Times New Roman"/>
                <a:cs typeface="Times New Roman"/>
              </a:rPr>
              <a:t> </a:t>
            </a:r>
            <a:r>
              <a:rPr sz="3300" spc="45" dirty="0">
                <a:latin typeface="Times New Roman"/>
                <a:cs typeface="Times New Roman"/>
              </a:rPr>
              <a:t>users/client</a:t>
            </a:r>
            <a:r>
              <a:rPr sz="3300" spc="10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105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track</a:t>
            </a:r>
            <a:r>
              <a:rPr sz="3300" spc="100" dirty="0">
                <a:latin typeface="Times New Roman"/>
                <a:cs typeface="Times New Roman"/>
              </a:rPr>
              <a:t> water</a:t>
            </a:r>
            <a:r>
              <a:rPr sz="3300" spc="10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supply</a:t>
            </a:r>
            <a:r>
              <a:rPr sz="3300" spc="100" dirty="0">
                <a:latin typeface="Times New Roman"/>
                <a:cs typeface="Times New Roman"/>
              </a:rPr>
              <a:t> routines</a:t>
            </a:r>
            <a:r>
              <a:rPr sz="3300" spc="10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from</a:t>
            </a:r>
            <a:r>
              <a:rPr sz="3300" spc="10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the </a:t>
            </a:r>
            <a:r>
              <a:rPr sz="3300" spc="-10" dirty="0">
                <a:latin typeface="Times New Roman"/>
                <a:cs typeface="Times New Roman"/>
              </a:rPr>
              <a:t>system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001" y="100076"/>
            <a:ext cx="1286764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High</a:t>
            </a:r>
            <a:r>
              <a:rPr spc="-380" dirty="0"/>
              <a:t> </a:t>
            </a:r>
            <a:r>
              <a:rPr spc="-90" dirty="0"/>
              <a:t>Level</a:t>
            </a:r>
            <a:r>
              <a:rPr spc="-375" dirty="0"/>
              <a:t> </a:t>
            </a:r>
            <a:r>
              <a:rPr dirty="0"/>
              <a:t>System</a:t>
            </a:r>
            <a:r>
              <a:rPr spc="-375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76" y="1404268"/>
            <a:ext cx="16238219" cy="5677535"/>
          </a:xfrm>
          <a:prstGeom prst="rect">
            <a:avLst/>
          </a:prstGeom>
        </p:spPr>
        <p:txBody>
          <a:bodyPr vert="horz" wrap="square" lIns="0" tIns="4311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3395"/>
              </a:spcBef>
              <a:tabLst>
                <a:tab pos="2397760" algn="l"/>
              </a:tabLst>
            </a:pP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System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50" dirty="0">
                <a:solidFill>
                  <a:srgbClr val="3758CF"/>
                </a:solidFill>
                <a:latin typeface="Times New Roman"/>
                <a:cs typeface="Times New Roman"/>
              </a:rPr>
              <a:t>Architecture</a:t>
            </a:r>
            <a:endParaRPr sz="57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3010"/>
              </a:spcBef>
            </a:pPr>
            <a:r>
              <a:rPr sz="5200" b="1" dirty="0">
                <a:solidFill>
                  <a:srgbClr val="5D7DEC"/>
                </a:solidFill>
                <a:latin typeface="Times New Roman"/>
                <a:cs typeface="Times New Roman"/>
              </a:rPr>
              <a:t>2.</a:t>
            </a:r>
            <a:r>
              <a:rPr sz="5200" b="1" spc="-45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5200" b="1" spc="-80" dirty="0">
                <a:solidFill>
                  <a:srgbClr val="5D7DEC"/>
                </a:solidFill>
                <a:latin typeface="Times New Roman"/>
                <a:cs typeface="Times New Roman"/>
              </a:rPr>
              <a:t>Business</a:t>
            </a:r>
            <a:r>
              <a:rPr sz="5200" b="1" spc="-45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5200" b="1" spc="-10" dirty="0">
                <a:solidFill>
                  <a:srgbClr val="5D7DEC"/>
                </a:solidFill>
                <a:latin typeface="Times New Roman"/>
                <a:cs typeface="Times New Roman"/>
              </a:rPr>
              <a:t>Logic</a:t>
            </a:r>
            <a:endParaRPr sz="5200">
              <a:latin typeface="Times New Roman"/>
              <a:cs typeface="Times New Roman"/>
            </a:endParaRPr>
          </a:p>
          <a:p>
            <a:pPr marL="428625">
              <a:lnSpc>
                <a:spcPct val="100000"/>
              </a:lnSpc>
              <a:spcBef>
                <a:spcPts val="2270"/>
              </a:spcBef>
              <a:tabLst>
                <a:tab pos="3172460" algn="l"/>
              </a:tabLst>
            </a:pPr>
            <a:r>
              <a:rPr sz="3300" b="1" dirty="0">
                <a:latin typeface="Times New Roman"/>
                <a:cs typeface="Times New Roman"/>
              </a:rPr>
              <a:t>(a)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Controller:</a:t>
            </a:r>
            <a:r>
              <a:rPr sz="3300" b="1" dirty="0">
                <a:latin typeface="Times New Roman"/>
                <a:cs typeface="Times New Roman"/>
              </a:rPr>
              <a:t>	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level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monitoring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controller,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supply/distribution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controller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sz="5200" b="1" dirty="0">
                <a:solidFill>
                  <a:srgbClr val="5D7DEC"/>
                </a:solidFill>
                <a:latin typeface="Times New Roman"/>
                <a:cs typeface="Times New Roman"/>
              </a:rPr>
              <a:t>3.</a:t>
            </a:r>
            <a:r>
              <a:rPr sz="5200" b="1" spc="90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5200" b="1" spc="-10" dirty="0">
                <a:solidFill>
                  <a:srgbClr val="5D7DEC"/>
                </a:solidFill>
                <a:latin typeface="Times New Roman"/>
                <a:cs typeface="Times New Roman"/>
              </a:rPr>
              <a:t>Database</a:t>
            </a:r>
            <a:endParaRPr sz="5200">
              <a:latin typeface="Times New Roman"/>
              <a:cs typeface="Times New Roman"/>
            </a:endParaRPr>
          </a:p>
          <a:p>
            <a:pPr marL="428625" marR="5080">
              <a:lnSpc>
                <a:spcPts val="3679"/>
              </a:lnSpc>
              <a:spcBef>
                <a:spcPts val="2060"/>
              </a:spcBef>
            </a:pPr>
            <a:r>
              <a:rPr sz="3300" b="1" dirty="0">
                <a:latin typeface="Times New Roman"/>
                <a:cs typeface="Times New Roman"/>
              </a:rPr>
              <a:t>(a)</a:t>
            </a:r>
            <a:r>
              <a:rPr sz="3300" b="1" spc="17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Mysql:</a:t>
            </a:r>
            <a:r>
              <a:rPr sz="3300" b="1" spc="18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7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relational</a:t>
            </a:r>
            <a:r>
              <a:rPr sz="3300" spc="175" dirty="0">
                <a:latin typeface="Times New Roman"/>
                <a:cs typeface="Times New Roman"/>
              </a:rPr>
              <a:t> </a:t>
            </a:r>
            <a:r>
              <a:rPr sz="3300" spc="150" dirty="0">
                <a:latin typeface="Times New Roman"/>
                <a:cs typeface="Times New Roman"/>
              </a:rPr>
              <a:t>Database</a:t>
            </a:r>
            <a:r>
              <a:rPr sz="3300" spc="17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model</a:t>
            </a:r>
            <a:r>
              <a:rPr sz="3300" spc="17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Mysql</a:t>
            </a:r>
            <a:r>
              <a:rPr sz="3300" spc="17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has</a:t>
            </a:r>
            <a:r>
              <a:rPr sz="3300" spc="17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been</a:t>
            </a:r>
            <a:r>
              <a:rPr sz="3300" spc="17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used</a:t>
            </a:r>
            <a:r>
              <a:rPr sz="3300" spc="17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for</a:t>
            </a:r>
            <a:r>
              <a:rPr sz="3300" spc="17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this</a:t>
            </a:r>
            <a:r>
              <a:rPr sz="3300" spc="17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system</a:t>
            </a:r>
            <a:r>
              <a:rPr sz="3300" spc="17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17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store </a:t>
            </a:r>
            <a:r>
              <a:rPr sz="3300" dirty="0">
                <a:latin typeface="Times New Roman"/>
                <a:cs typeface="Times New Roman"/>
              </a:rPr>
              <a:t>all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45" dirty="0">
                <a:latin typeface="Times New Roman"/>
                <a:cs typeface="Times New Roman"/>
              </a:rPr>
              <a:t>necessary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data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185" dirty="0">
                <a:latin typeface="Times New Roman"/>
                <a:cs typeface="Times New Roman"/>
              </a:rPr>
              <a:t>that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system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intended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30" dirty="0">
                <a:latin typeface="Times New Roman"/>
                <a:cs typeface="Times New Roman"/>
              </a:rPr>
              <a:t>use.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001" y="100076"/>
            <a:ext cx="1286764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High</a:t>
            </a:r>
            <a:r>
              <a:rPr spc="-380" dirty="0"/>
              <a:t> </a:t>
            </a:r>
            <a:r>
              <a:rPr spc="-90" dirty="0"/>
              <a:t>Level</a:t>
            </a:r>
            <a:r>
              <a:rPr spc="-375" dirty="0"/>
              <a:t> </a:t>
            </a:r>
            <a:r>
              <a:rPr dirty="0"/>
              <a:t>System</a:t>
            </a:r>
            <a:r>
              <a:rPr spc="-375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122" y="1479955"/>
            <a:ext cx="16415385" cy="248539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5700" b="1" spc="-25" dirty="0">
                <a:solidFill>
                  <a:srgbClr val="3758CF"/>
                </a:solidFill>
                <a:latin typeface="Times New Roman"/>
                <a:cs typeface="Times New Roman"/>
              </a:rPr>
              <a:t>Algorithm</a:t>
            </a:r>
            <a:endParaRPr sz="5700">
              <a:latin typeface="Times New Roman"/>
              <a:cs typeface="Times New Roman"/>
            </a:endParaRPr>
          </a:p>
          <a:p>
            <a:pPr marL="12700" marR="5080" indent="2430780">
              <a:lnSpc>
                <a:spcPts val="3679"/>
              </a:lnSpc>
              <a:spcBef>
                <a:spcPts val="819"/>
              </a:spcBef>
            </a:pPr>
            <a:r>
              <a:rPr sz="3300" spc="65" dirty="0">
                <a:latin typeface="Times New Roman"/>
                <a:cs typeface="Times New Roman"/>
              </a:rPr>
              <a:t>We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utilized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90" dirty="0">
                <a:latin typeface="Times New Roman"/>
                <a:cs typeface="Times New Roman"/>
              </a:rPr>
              <a:t>a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priority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queue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50" dirty="0">
                <a:latin typeface="Times New Roman"/>
                <a:cs typeface="Times New Roman"/>
              </a:rPr>
              <a:t>approach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algorithm,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which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operates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on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the </a:t>
            </a:r>
            <a:r>
              <a:rPr sz="3300" spc="110" dirty="0">
                <a:latin typeface="Times New Roman"/>
                <a:cs typeface="Times New Roman"/>
              </a:rPr>
              <a:t>First-In-First-</a:t>
            </a:r>
            <a:r>
              <a:rPr sz="3300" spc="175" dirty="0">
                <a:latin typeface="Times New Roman"/>
                <a:cs typeface="Times New Roman"/>
              </a:rPr>
              <a:t>Out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(FIFO)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principle.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However,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only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areas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with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higher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priority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are</a:t>
            </a:r>
            <a:r>
              <a:rPr sz="3300" spc="82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placed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queue,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ensuring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85" dirty="0">
                <a:latin typeface="Times New Roman"/>
                <a:cs typeface="Times New Roman"/>
              </a:rPr>
              <a:t>that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those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with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greater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need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are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served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first.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09" y="0"/>
            <a:ext cx="715328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96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130"/>
              </a:spcBef>
            </a:pPr>
            <a:r>
              <a:rPr sz="2700" b="0" dirty="0">
                <a:latin typeface="Times New Roman"/>
                <a:cs typeface="Times New Roman"/>
              </a:rPr>
              <a:t>fig)</a:t>
            </a:r>
            <a:r>
              <a:rPr sz="2700" b="0" spc="5" dirty="0">
                <a:latin typeface="Times New Roman"/>
                <a:cs typeface="Times New Roman"/>
              </a:rPr>
              <a:t> </a:t>
            </a:r>
            <a:r>
              <a:rPr sz="2700" b="0" spc="100" dirty="0">
                <a:latin typeface="Times New Roman"/>
                <a:cs typeface="Times New Roman"/>
              </a:rPr>
              <a:t>Flowchart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1747" y="3347946"/>
            <a:ext cx="7804784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00" spc="-325" dirty="0"/>
              <a:t>Introduction</a:t>
            </a:r>
            <a:endParaRPr sz="1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9709" y="1028699"/>
            <a:ext cx="14220839" cy="92555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0" dirty="0">
                <a:latin typeface="Times New Roman"/>
                <a:cs typeface="Times New Roman"/>
              </a:rPr>
              <a:t>fig)</a:t>
            </a:r>
            <a:r>
              <a:rPr sz="2700" b="0" spc="40" dirty="0">
                <a:latin typeface="Times New Roman"/>
                <a:cs typeface="Times New Roman"/>
              </a:rPr>
              <a:t> </a:t>
            </a:r>
            <a:r>
              <a:rPr sz="2700" b="0" spc="90" dirty="0">
                <a:latin typeface="Times New Roman"/>
                <a:cs typeface="Times New Roman"/>
              </a:rPr>
              <a:t>Use</a:t>
            </a:r>
            <a:r>
              <a:rPr sz="2700" b="0" spc="45" dirty="0">
                <a:latin typeface="Times New Roman"/>
                <a:cs typeface="Times New Roman"/>
              </a:rPr>
              <a:t> </a:t>
            </a:r>
            <a:r>
              <a:rPr sz="2700" b="0" dirty="0">
                <a:latin typeface="Times New Roman"/>
                <a:cs typeface="Times New Roman"/>
              </a:rPr>
              <a:t>case</a:t>
            </a:r>
            <a:r>
              <a:rPr sz="2700" b="0" spc="45" dirty="0">
                <a:latin typeface="Times New Roman"/>
                <a:cs typeface="Times New Roman"/>
              </a:rPr>
              <a:t> </a:t>
            </a:r>
            <a:r>
              <a:rPr sz="2700" b="0" spc="85" dirty="0">
                <a:latin typeface="Times New Roman"/>
                <a:cs typeface="Times New Roman"/>
              </a:rPr>
              <a:t>diagram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631" y="3347946"/>
            <a:ext cx="11998960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00" spc="-45" dirty="0"/>
              <a:t>Expected</a:t>
            </a:r>
            <a:r>
              <a:rPr sz="11900" spc="-675" dirty="0"/>
              <a:t> </a:t>
            </a:r>
            <a:r>
              <a:rPr sz="11900" spc="-125" dirty="0"/>
              <a:t>Outcome</a:t>
            </a:r>
            <a:endParaRPr sz="11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9567" y="100076"/>
            <a:ext cx="832675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Expected</a:t>
            </a:r>
            <a:r>
              <a:rPr spc="-455" dirty="0"/>
              <a:t> </a:t>
            </a:r>
            <a:r>
              <a:rPr spc="-135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122" y="2498375"/>
            <a:ext cx="16351885" cy="42672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475"/>
              </a:spcBef>
            </a:pP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expected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outcome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this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research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project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implementation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90" dirty="0">
                <a:latin typeface="Times New Roman"/>
                <a:cs typeface="Times New Roman"/>
              </a:rPr>
              <a:t>a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system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65" dirty="0">
                <a:latin typeface="Times New Roman"/>
                <a:cs typeface="Times New Roman"/>
              </a:rPr>
              <a:t>that </a:t>
            </a:r>
            <a:r>
              <a:rPr sz="3300" spc="60" dirty="0">
                <a:latin typeface="Times New Roman"/>
                <a:cs typeface="Times New Roman"/>
              </a:rPr>
              <a:t>ensures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equitable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distribution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based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on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real-</a:t>
            </a:r>
            <a:r>
              <a:rPr sz="3300" spc="70" dirty="0">
                <a:latin typeface="Times New Roman"/>
                <a:cs typeface="Times New Roman"/>
              </a:rPr>
              <a:t>time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60" dirty="0">
                <a:latin typeface="Times New Roman"/>
                <a:cs typeface="Times New Roman"/>
              </a:rPr>
              <a:t>data,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addressing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current </a:t>
            </a:r>
            <a:r>
              <a:rPr sz="3300" spc="125" dirty="0">
                <a:latin typeface="Times New Roman"/>
                <a:cs typeface="Times New Roman"/>
              </a:rPr>
              <a:t>disproportionate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allocation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caused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by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manual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guesswork.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By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integrating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this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45" dirty="0">
                <a:latin typeface="Times New Roman"/>
                <a:cs typeface="Times New Roman"/>
              </a:rPr>
              <a:t>system,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water </a:t>
            </a:r>
            <a:r>
              <a:rPr sz="3300" spc="114" dirty="0">
                <a:latin typeface="Times New Roman"/>
                <a:cs typeface="Times New Roman"/>
              </a:rPr>
              <a:t>management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authorities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will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gain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insights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into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both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available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tanks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the </a:t>
            </a:r>
            <a:r>
              <a:rPr sz="3300" spc="70" dirty="0">
                <a:latin typeface="Times New Roman"/>
                <a:cs typeface="Times New Roman"/>
              </a:rPr>
              <a:t>varying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demands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across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different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areas,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which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fluctuate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based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on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factors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like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25" dirty="0">
                <a:latin typeface="Times New Roman"/>
                <a:cs typeface="Times New Roman"/>
              </a:rPr>
              <a:t>population </a:t>
            </a:r>
            <a:r>
              <a:rPr sz="3300" spc="65" dirty="0">
                <a:latin typeface="Times New Roman"/>
                <a:cs typeface="Times New Roman"/>
              </a:rPr>
              <a:t>density.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This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45" dirty="0">
                <a:latin typeface="Times New Roman"/>
                <a:cs typeface="Times New Roman"/>
              </a:rPr>
              <a:t>data-</a:t>
            </a:r>
            <a:r>
              <a:rPr sz="3300" spc="80" dirty="0">
                <a:latin typeface="Times New Roman"/>
                <a:cs typeface="Times New Roman"/>
              </a:rPr>
              <a:t>driven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50" dirty="0">
                <a:latin typeface="Times New Roman"/>
                <a:cs typeface="Times New Roman"/>
              </a:rPr>
              <a:t>approach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will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allow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for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fair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distribution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limited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water </a:t>
            </a:r>
            <a:r>
              <a:rPr sz="3300" spc="65" dirty="0">
                <a:latin typeface="Times New Roman"/>
                <a:cs typeface="Times New Roman"/>
              </a:rPr>
              <a:t>resources,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mitigating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shortages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ensuring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85" dirty="0">
                <a:latin typeface="Times New Roman"/>
                <a:cs typeface="Times New Roman"/>
              </a:rPr>
              <a:t>that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areas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with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greater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need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are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prioritized </a:t>
            </a:r>
            <a:r>
              <a:rPr sz="3300" dirty="0">
                <a:latin typeface="Times New Roman"/>
                <a:cs typeface="Times New Roman"/>
              </a:rPr>
              <a:t>while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still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maintaining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equity.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Ultimately,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system</a:t>
            </a:r>
            <a:r>
              <a:rPr sz="3300" spc="70" dirty="0">
                <a:latin typeface="Times New Roman"/>
                <a:cs typeface="Times New Roman"/>
              </a:rPr>
              <a:t> aims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45" dirty="0">
                <a:latin typeface="Times New Roman"/>
                <a:cs typeface="Times New Roman"/>
              </a:rPr>
              <a:t>minimize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deficit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until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3300" spc="25" dirty="0">
                <a:latin typeface="Times New Roman"/>
                <a:cs typeface="Times New Roman"/>
              </a:rPr>
              <a:t>new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sources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can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be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developed.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0313" y="3347946"/>
            <a:ext cx="6847840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00" spc="-185" dirty="0"/>
              <a:t>References</a:t>
            </a:r>
            <a:endParaRPr sz="1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247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54129-9905-53A0-72DC-A3F01B1D862B}"/>
              </a:ext>
            </a:extLst>
          </p:cNvPr>
          <p:cNvSpPr txBox="1"/>
          <p:nvPr/>
        </p:nvSpPr>
        <p:spPr>
          <a:xfrm>
            <a:off x="825822" y="2410130"/>
            <a:ext cx="16433478" cy="651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8"/>
              </a:lnSpc>
            </a:pP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Aaron O’Neill. Urban population share in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nepal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2023, 2023. Data retrieved from website preview.</a:t>
            </a:r>
          </a:p>
          <a:p>
            <a:pPr algn="l">
              <a:lnSpc>
                <a:spcPts val="5128"/>
              </a:lnSpc>
            </a:pP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Rajesh Kumar Rai,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Kaustuv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Raj Neupane, Roshan Man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Bajracharya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Ngamindra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Dahal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Suchita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Shrestha, and Kamal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Devkota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Economics of climate adaptive water management practices in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nepal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Heliyon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5(5), 2019.</a:t>
            </a:r>
          </a:p>
          <a:p>
            <a:pPr algn="l">
              <a:lnSpc>
                <a:spcPts val="5128"/>
              </a:lnSpc>
            </a:pP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SUSWA.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Suswa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sustainable water and sanitation in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nepal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Website, 2024. Accessed: September 8, 2024.</a:t>
            </a:r>
          </a:p>
          <a:p>
            <a:pPr algn="l">
              <a:lnSpc>
                <a:spcPts val="5128"/>
              </a:lnSpc>
            </a:pP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Jangbahadur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Prasad Yadav, Krishna Pratap Sah, </a:t>
            </a:r>
            <a:r>
              <a:rPr lang="en-US" sz="332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Kaji</a:t>
            </a:r>
            <a:r>
              <a:rPr lang="en-US" sz="332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Ram Karki, Mukti Nath Jha, AK Mishra, et al. Dharan water supply system–alarming issues and future. J. Adv. Res. Civ. Environ. Eng, 10:1–11, 2023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8860" y="2530290"/>
            <a:ext cx="4100319" cy="4056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5555" y="3517080"/>
            <a:ext cx="8192444" cy="67699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2413" y="609151"/>
            <a:ext cx="4629149" cy="3124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2774" y="3347946"/>
            <a:ext cx="6782434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00" spc="-280" dirty="0"/>
              <a:t>Thank</a:t>
            </a:r>
            <a:r>
              <a:rPr sz="11900" spc="10" dirty="0"/>
              <a:t> </a:t>
            </a:r>
            <a:r>
              <a:rPr sz="11900" spc="-195" dirty="0"/>
              <a:t>you</a:t>
            </a:r>
            <a:endParaRPr sz="1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978" y="1953371"/>
            <a:ext cx="9163049" cy="64007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81694" y="8925868"/>
            <a:ext cx="3432175" cy="989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14"/>
              </a:spcBef>
            </a:pPr>
            <a:r>
              <a:rPr sz="3150" b="1" i="1" spc="70" dirty="0">
                <a:latin typeface="Times New Roman"/>
                <a:cs typeface="Times New Roman"/>
              </a:rPr>
              <a:t>Ha</a:t>
            </a:r>
            <a:r>
              <a:rPr sz="3150" b="1" i="1" spc="75" dirty="0">
                <a:latin typeface="Times New Roman"/>
                <a:cs typeface="Times New Roman"/>
              </a:rPr>
              <a:t> </a:t>
            </a:r>
            <a:r>
              <a:rPr sz="3150" b="1" i="1" spc="305" dirty="0">
                <a:latin typeface="Times New Roman"/>
                <a:cs typeface="Times New Roman"/>
              </a:rPr>
              <a:t>=</a:t>
            </a:r>
            <a:r>
              <a:rPr sz="3150" b="1" i="1" spc="85" dirty="0">
                <a:latin typeface="Times New Roman"/>
                <a:cs typeface="Times New Roman"/>
              </a:rPr>
              <a:t> </a:t>
            </a:r>
            <a:r>
              <a:rPr sz="3150" b="1" i="1" dirty="0">
                <a:latin typeface="Times New Roman"/>
                <a:cs typeface="Times New Roman"/>
              </a:rPr>
              <a:t>Hector</a:t>
            </a:r>
            <a:r>
              <a:rPr sz="3150" b="1" i="1" spc="90" dirty="0">
                <a:latin typeface="Times New Roman"/>
                <a:cs typeface="Times New Roman"/>
              </a:rPr>
              <a:t> </a:t>
            </a:r>
            <a:r>
              <a:rPr sz="3150" b="1" i="1" spc="-10" dirty="0">
                <a:latin typeface="Times New Roman"/>
                <a:cs typeface="Times New Roman"/>
              </a:rPr>
              <a:t>square </a:t>
            </a:r>
            <a:r>
              <a:rPr sz="3150" b="1" i="1" dirty="0">
                <a:latin typeface="Times New Roman"/>
                <a:cs typeface="Times New Roman"/>
              </a:rPr>
              <a:t>Cu.m</a:t>
            </a:r>
            <a:r>
              <a:rPr sz="3150" b="1" i="1" spc="-15" dirty="0">
                <a:latin typeface="Times New Roman"/>
                <a:cs typeface="Times New Roman"/>
              </a:rPr>
              <a:t> </a:t>
            </a:r>
            <a:r>
              <a:rPr sz="3150" b="1" i="1" spc="305" dirty="0">
                <a:latin typeface="Times New Roman"/>
                <a:cs typeface="Times New Roman"/>
              </a:rPr>
              <a:t>=</a:t>
            </a:r>
            <a:r>
              <a:rPr sz="3150" b="1" i="1" spc="-15" dirty="0">
                <a:latin typeface="Times New Roman"/>
                <a:cs typeface="Times New Roman"/>
              </a:rPr>
              <a:t> </a:t>
            </a:r>
            <a:r>
              <a:rPr sz="3150" b="1" i="1" dirty="0">
                <a:latin typeface="Times New Roman"/>
                <a:cs typeface="Times New Roman"/>
              </a:rPr>
              <a:t>Cubic</a:t>
            </a:r>
            <a:r>
              <a:rPr sz="3150" b="1" i="1" spc="-15" dirty="0">
                <a:latin typeface="Times New Roman"/>
                <a:cs typeface="Times New Roman"/>
              </a:rPr>
              <a:t> </a:t>
            </a:r>
            <a:r>
              <a:rPr sz="3150" b="1" i="1" spc="-10" dirty="0">
                <a:latin typeface="Times New Roman"/>
                <a:cs typeface="Times New Roman"/>
              </a:rPr>
              <a:t>metre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3013" y="8925868"/>
            <a:ext cx="306705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b="1" i="1" spc="114" dirty="0">
                <a:latin typeface="Times New Roman"/>
                <a:cs typeface="Times New Roman"/>
              </a:rPr>
              <a:t>H.H</a:t>
            </a:r>
            <a:r>
              <a:rPr sz="3150" b="1" i="1" dirty="0">
                <a:latin typeface="Times New Roman"/>
                <a:cs typeface="Times New Roman"/>
              </a:rPr>
              <a:t> </a:t>
            </a:r>
            <a:r>
              <a:rPr sz="3150" b="1" i="1" spc="305" dirty="0">
                <a:latin typeface="Times New Roman"/>
                <a:cs typeface="Times New Roman"/>
              </a:rPr>
              <a:t>=</a:t>
            </a:r>
            <a:r>
              <a:rPr sz="3150" b="1" i="1" dirty="0">
                <a:latin typeface="Times New Roman"/>
                <a:cs typeface="Times New Roman"/>
              </a:rPr>
              <a:t> </a:t>
            </a:r>
            <a:r>
              <a:rPr sz="3150" b="1" i="1" spc="-50" dirty="0">
                <a:latin typeface="Times New Roman"/>
                <a:cs typeface="Times New Roman"/>
              </a:rPr>
              <a:t>households</a:t>
            </a:r>
            <a:endParaRPr sz="3150">
              <a:latin typeface="Times New Roman"/>
              <a:cs typeface="Times New Roman"/>
            </a:endParaRP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6B00B02A-2819-4B44-7CAC-F6AB8D2D95A6}"/>
              </a:ext>
            </a:extLst>
          </p:cNvPr>
          <p:cNvGraphicFramePr>
            <a:graphicFrameLocks noGrp="1"/>
          </p:cNvGraphicFramePr>
          <p:nvPr/>
        </p:nvGraphicFramePr>
        <p:xfrm>
          <a:off x="1141036" y="229518"/>
          <a:ext cx="16005926" cy="8524874"/>
        </p:xfrm>
        <a:graphic>
          <a:graphicData uri="http://schemas.openxmlformats.org/drawingml/2006/table">
            <a:tbl>
              <a:tblPr/>
              <a:tblGrid>
                <a:gridCol w="260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5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8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1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1861">
                <a:tc row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Zone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Area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(Ha)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H.H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(no)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Ward Coverage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Ward Coverage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Reservoir 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Size</a:t>
                      </a:r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(Cu.m)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808">
                <a:tc v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Zone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Area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(Ha)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H.H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(no)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Full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Partial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Reservoir 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Size</a:t>
                      </a:r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(Cu.m)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860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114.4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2224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1,4,13,16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9860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220.2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2640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3,7,13,15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765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584.29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13481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2,4,5,6,9,10,12,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18,19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1,3,4,7,8,11,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15,16,17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9860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296.998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3349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11,17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9860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351.5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7147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7,8,15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517030" y="5030379"/>
            <a:ext cx="750252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b="1" i="1" dirty="0">
                <a:latin typeface="Times New Roman"/>
                <a:cs typeface="Times New Roman"/>
              </a:rPr>
              <a:t>3,000</a:t>
            </a:r>
            <a:r>
              <a:rPr sz="3550" b="1" i="1" spc="50" dirty="0">
                <a:latin typeface="Times New Roman"/>
                <a:cs typeface="Times New Roman"/>
              </a:rPr>
              <a:t> </a:t>
            </a:r>
            <a:r>
              <a:rPr sz="3550" b="1" i="1" dirty="0">
                <a:latin typeface="Times New Roman"/>
                <a:cs typeface="Times New Roman"/>
              </a:rPr>
              <a:t>Cu.m</a:t>
            </a:r>
            <a:r>
              <a:rPr sz="3550" b="1" i="1" spc="45" dirty="0">
                <a:latin typeface="Times New Roman"/>
                <a:cs typeface="Times New Roman"/>
              </a:rPr>
              <a:t> </a:t>
            </a:r>
            <a:r>
              <a:rPr sz="3550" b="1" i="1" spc="340" dirty="0">
                <a:latin typeface="Times New Roman"/>
                <a:cs typeface="Times New Roman"/>
              </a:rPr>
              <a:t>=</a:t>
            </a:r>
            <a:r>
              <a:rPr sz="3550" b="1" i="1" spc="50" dirty="0">
                <a:latin typeface="Times New Roman"/>
                <a:cs typeface="Times New Roman"/>
              </a:rPr>
              <a:t> </a:t>
            </a:r>
            <a:r>
              <a:rPr sz="3550" b="1" i="1" dirty="0">
                <a:latin typeface="Times New Roman"/>
                <a:cs typeface="Times New Roman"/>
              </a:rPr>
              <a:t>3,000,000</a:t>
            </a:r>
            <a:r>
              <a:rPr sz="3550" b="1" i="1" spc="50" dirty="0">
                <a:latin typeface="Times New Roman"/>
                <a:cs typeface="Times New Roman"/>
              </a:rPr>
              <a:t> </a:t>
            </a:r>
            <a:r>
              <a:rPr sz="3550" b="1" i="1" dirty="0">
                <a:latin typeface="Times New Roman"/>
                <a:cs typeface="Times New Roman"/>
              </a:rPr>
              <a:t>litres</a:t>
            </a:r>
            <a:r>
              <a:rPr sz="3550" b="1" i="1" spc="50" dirty="0">
                <a:latin typeface="Times New Roman"/>
                <a:cs typeface="Times New Roman"/>
              </a:rPr>
              <a:t> </a:t>
            </a:r>
            <a:r>
              <a:rPr sz="3550" b="1" i="1" dirty="0">
                <a:solidFill>
                  <a:srgbClr val="FF3131"/>
                </a:solidFill>
                <a:latin typeface="Times New Roman"/>
                <a:cs typeface="Times New Roman"/>
              </a:rPr>
              <a:t>ie</a:t>
            </a:r>
            <a:r>
              <a:rPr sz="3550" b="1" i="1" spc="45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550" b="1" i="1" spc="160" dirty="0">
                <a:solidFill>
                  <a:srgbClr val="FF3131"/>
                </a:solidFill>
                <a:latin typeface="Times New Roman"/>
                <a:cs typeface="Times New Roman"/>
              </a:rPr>
              <a:t>3MLD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46940" y="4372328"/>
            <a:ext cx="401383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dirty="0">
                <a:latin typeface="Times New Roman"/>
                <a:cs typeface="Times New Roman"/>
              </a:rPr>
              <a:t>1</a:t>
            </a:r>
            <a:r>
              <a:rPr sz="3550" i="1" spc="20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Cu.m</a:t>
            </a:r>
            <a:r>
              <a:rPr sz="3550" i="1" spc="25" dirty="0">
                <a:latin typeface="Times New Roman"/>
                <a:cs typeface="Times New Roman"/>
              </a:rPr>
              <a:t> </a:t>
            </a:r>
            <a:r>
              <a:rPr sz="3550" i="1" spc="340" dirty="0">
                <a:latin typeface="Times New Roman"/>
                <a:cs typeface="Times New Roman"/>
              </a:rPr>
              <a:t>=</a:t>
            </a:r>
            <a:r>
              <a:rPr sz="3550" i="1" spc="25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1,000</a:t>
            </a:r>
            <a:r>
              <a:rPr sz="3550" i="1" spc="35" dirty="0">
                <a:latin typeface="Times New Roman"/>
                <a:cs typeface="Times New Roman"/>
              </a:rPr>
              <a:t> </a:t>
            </a:r>
            <a:r>
              <a:rPr sz="3550" i="1" spc="-10" dirty="0">
                <a:latin typeface="Times New Roman"/>
                <a:cs typeface="Times New Roman"/>
              </a:rPr>
              <a:t>litres</a:t>
            </a:r>
            <a:endParaRPr sz="3550">
              <a:latin typeface="Times New Roman"/>
              <a:cs typeface="Times New Roman"/>
            </a:endParaRP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754DD70C-F2D0-D55B-94FE-31B4AF2B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28174"/>
              </p:ext>
            </p:extLst>
          </p:nvPr>
        </p:nvGraphicFramePr>
        <p:xfrm>
          <a:off x="1141036" y="276225"/>
          <a:ext cx="16005926" cy="4105275"/>
        </p:xfrm>
        <a:graphic>
          <a:graphicData uri="http://schemas.openxmlformats.org/drawingml/2006/table">
            <a:tbl>
              <a:tblPr/>
              <a:tblGrid>
                <a:gridCol w="260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5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8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1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4201">
                <a:tc row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Zone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Area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(Ha)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H.H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(no)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Ward Coverage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Ward Coverage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Reservoir 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Size</a:t>
                      </a:r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(Cu.m)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899">
                <a:tc v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Zone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Area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(Ha)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H.H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(no)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Full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 dirty="0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Partial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Reservoir 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Size</a:t>
                      </a:r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(Cu.m)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175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584.29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13481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2,4,5,6,9,10,12,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18,19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1,3,4,7,8,11,</a:t>
                      </a:r>
                      <a:endParaRPr lang="en-US" sz="1100"/>
                    </a:p>
                    <a:p>
                      <a:pPr algn="ctr">
                        <a:lnSpc>
                          <a:spcPts val="4899"/>
                        </a:lnSpc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15,16,17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00694"/>
            <a:ext cx="18287999" cy="4190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265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128" y="1872636"/>
            <a:ext cx="17577435" cy="6990715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10"/>
              </a:spcBef>
              <a:tabLst>
                <a:tab pos="2305050" algn="l"/>
                <a:tab pos="6640830" algn="l"/>
                <a:tab pos="9302750" algn="l"/>
                <a:tab pos="11399520" algn="l"/>
              </a:tabLst>
            </a:pP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World,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Urbanization,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Dharan,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Water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Supply</a:t>
            </a:r>
            <a:endParaRPr sz="5700">
              <a:latin typeface="Times New Roman"/>
              <a:cs typeface="Times New Roman"/>
            </a:endParaRPr>
          </a:p>
          <a:p>
            <a:pPr marL="24765" marR="407670" indent="949960">
              <a:lnSpc>
                <a:spcPts val="3629"/>
              </a:lnSpc>
              <a:spcBef>
                <a:spcPts val="1764"/>
              </a:spcBef>
            </a:pPr>
            <a:r>
              <a:rPr sz="3300" spc="204" dirty="0">
                <a:latin typeface="Times New Roman"/>
                <a:cs typeface="Times New Roman"/>
              </a:rPr>
              <a:t>Urban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supply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has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become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one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most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pressing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issue,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driven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by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various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factors </a:t>
            </a:r>
            <a:r>
              <a:rPr sz="3300" spc="80" dirty="0">
                <a:latin typeface="Times New Roman"/>
                <a:cs typeface="Times New Roman"/>
              </a:rPr>
              <a:t>such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as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increasing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population,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changing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lifestyle,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economic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growth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development.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The</a:t>
            </a:r>
            <a:r>
              <a:rPr sz="3300" spc="825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urban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population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Nepal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reached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its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highest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share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21.9%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2023,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showing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90" dirty="0">
                <a:latin typeface="Times New Roman"/>
                <a:cs typeface="Times New Roman"/>
              </a:rPr>
              <a:t>a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2.33%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40" dirty="0">
                <a:latin typeface="Times New Roman"/>
                <a:cs typeface="Times New Roman"/>
              </a:rPr>
              <a:t>increase </a:t>
            </a:r>
            <a:r>
              <a:rPr sz="3300" spc="125" dirty="0">
                <a:latin typeface="Times New Roman"/>
                <a:cs typeface="Times New Roman"/>
              </a:rPr>
              <a:t>compared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previous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year.</a:t>
            </a:r>
            <a:endParaRPr sz="3300">
              <a:latin typeface="Times New Roman"/>
              <a:cs typeface="Times New Roman"/>
            </a:endParaRPr>
          </a:p>
          <a:p>
            <a:pPr marL="24765" marR="5080">
              <a:lnSpc>
                <a:spcPts val="3629"/>
              </a:lnSpc>
              <a:spcBef>
                <a:spcPts val="430"/>
              </a:spcBef>
            </a:pPr>
            <a:r>
              <a:rPr sz="3300" spc="200" dirty="0">
                <a:latin typeface="Times New Roman"/>
                <a:cs typeface="Times New Roman"/>
              </a:rPr>
              <a:t>Dharan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situated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on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foothills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95" dirty="0">
                <a:latin typeface="Times New Roman"/>
                <a:cs typeface="Times New Roman"/>
              </a:rPr>
              <a:t>Mahabharat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Range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with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mostly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flat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45" dirty="0">
                <a:latin typeface="Times New Roman"/>
                <a:cs typeface="Times New Roman"/>
              </a:rPr>
              <a:t>ground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but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40" dirty="0">
                <a:latin typeface="Times New Roman"/>
                <a:cs typeface="Times New Roman"/>
              </a:rPr>
              <a:t>includes </a:t>
            </a:r>
            <a:r>
              <a:rPr sz="3300" spc="70" dirty="0">
                <a:latin typeface="Times New Roman"/>
                <a:cs typeface="Times New Roman"/>
              </a:rPr>
              <a:t>some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steep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areas.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city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relies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on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two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main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sources: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surface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groundwater.</a:t>
            </a:r>
            <a:endParaRPr sz="3300">
              <a:latin typeface="Times New Roman"/>
              <a:cs typeface="Times New Roman"/>
            </a:endParaRPr>
          </a:p>
          <a:p>
            <a:pPr marL="24765" marR="198755">
              <a:lnSpc>
                <a:spcPts val="3629"/>
              </a:lnSpc>
            </a:pPr>
            <a:r>
              <a:rPr sz="3300" spc="85" dirty="0">
                <a:latin typeface="Times New Roman"/>
                <a:cs typeface="Times New Roman"/>
              </a:rPr>
              <a:t>However,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demand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for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45" dirty="0">
                <a:latin typeface="Times New Roman"/>
                <a:cs typeface="Times New Roman"/>
              </a:rPr>
              <a:t>extremely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high,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leaving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25" dirty="0">
                <a:latin typeface="Times New Roman"/>
                <a:cs typeface="Times New Roman"/>
              </a:rPr>
              <a:t>hundreds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households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with</a:t>
            </a:r>
            <a:r>
              <a:rPr sz="3300" spc="4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irregular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supplies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or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forcing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them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wait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days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for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small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45" dirty="0">
                <a:latin typeface="Times New Roman"/>
                <a:cs typeface="Times New Roman"/>
              </a:rPr>
              <a:t>amounts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from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their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taps.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The </a:t>
            </a:r>
            <a:r>
              <a:rPr sz="3300" spc="200" dirty="0">
                <a:latin typeface="Times New Roman"/>
                <a:cs typeface="Times New Roman"/>
              </a:rPr>
              <a:t>Dharan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Water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Supply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Management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Board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oversees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city’s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distribution.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Key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factors </a:t>
            </a:r>
            <a:r>
              <a:rPr sz="3300" spc="110" dirty="0">
                <a:latin typeface="Times New Roman"/>
                <a:cs typeface="Times New Roman"/>
              </a:rPr>
              <a:t>contributing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insecurity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200" dirty="0">
                <a:latin typeface="Times New Roman"/>
                <a:cs typeface="Times New Roman"/>
              </a:rPr>
              <a:t>Dharan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sub-</a:t>
            </a:r>
            <a:r>
              <a:rPr sz="3300" spc="125" dirty="0">
                <a:latin typeface="Times New Roman"/>
                <a:cs typeface="Times New Roman"/>
              </a:rPr>
              <a:t>metropolitan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include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rapid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population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growth, </a:t>
            </a:r>
            <a:r>
              <a:rPr sz="3300" spc="60" dirty="0">
                <a:latin typeface="Times New Roman"/>
                <a:cs typeface="Times New Roman"/>
              </a:rPr>
              <a:t>climate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change,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limited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sources,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steep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terrain,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over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extraction,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technical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leaks,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political </a:t>
            </a:r>
            <a:r>
              <a:rPr sz="3300" spc="-10" dirty="0">
                <a:latin typeface="Times New Roman"/>
                <a:cs typeface="Times New Roman"/>
              </a:rPr>
              <a:t>challenges.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800" y="0"/>
            <a:ext cx="11325209" cy="8267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36880" y="8368271"/>
            <a:ext cx="8214359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i="1" spc="155" dirty="0">
                <a:latin typeface="Times New Roman"/>
                <a:cs typeface="Times New Roman"/>
              </a:rPr>
              <a:t>fig)</a:t>
            </a:r>
            <a:r>
              <a:rPr sz="4100" i="1" spc="-65" dirty="0">
                <a:latin typeface="Times New Roman"/>
                <a:cs typeface="Times New Roman"/>
              </a:rPr>
              <a:t> </a:t>
            </a:r>
            <a:r>
              <a:rPr sz="4100" i="1" spc="85" dirty="0">
                <a:latin typeface="Times New Roman"/>
                <a:cs typeface="Times New Roman"/>
              </a:rPr>
              <a:t>No</a:t>
            </a:r>
            <a:r>
              <a:rPr sz="4100" i="1" spc="-65" dirty="0">
                <a:latin typeface="Times New Roman"/>
                <a:cs typeface="Times New Roman"/>
              </a:rPr>
              <a:t> </a:t>
            </a:r>
            <a:r>
              <a:rPr sz="4100" i="1" dirty="0">
                <a:latin typeface="Times New Roman"/>
                <a:cs typeface="Times New Roman"/>
              </a:rPr>
              <a:t>of</a:t>
            </a:r>
            <a:r>
              <a:rPr sz="4100" i="1" spc="-60" dirty="0">
                <a:latin typeface="Times New Roman"/>
                <a:cs typeface="Times New Roman"/>
              </a:rPr>
              <a:t> </a:t>
            </a:r>
            <a:r>
              <a:rPr sz="4100" i="1" spc="-70" dirty="0">
                <a:latin typeface="Times New Roman"/>
                <a:cs typeface="Times New Roman"/>
              </a:rPr>
              <a:t>households</a:t>
            </a:r>
            <a:r>
              <a:rPr sz="4100" i="1" spc="-65" dirty="0">
                <a:latin typeface="Times New Roman"/>
                <a:cs typeface="Times New Roman"/>
              </a:rPr>
              <a:t> </a:t>
            </a:r>
            <a:r>
              <a:rPr sz="4100" i="1" spc="-20" dirty="0">
                <a:latin typeface="Times New Roman"/>
                <a:cs typeface="Times New Roman"/>
              </a:rPr>
              <a:t>in</a:t>
            </a:r>
            <a:r>
              <a:rPr sz="4100" i="1" spc="-60" dirty="0">
                <a:latin typeface="Times New Roman"/>
                <a:cs typeface="Times New Roman"/>
              </a:rPr>
              <a:t> </a:t>
            </a:r>
            <a:r>
              <a:rPr sz="4100" i="1" spc="-30" dirty="0">
                <a:latin typeface="Times New Roman"/>
                <a:cs typeface="Times New Roman"/>
              </a:rPr>
              <a:t>Subsection-</a:t>
            </a:r>
            <a:r>
              <a:rPr sz="4100" i="1" spc="140" dirty="0">
                <a:latin typeface="Times New Roman"/>
                <a:cs typeface="Times New Roman"/>
              </a:rPr>
              <a:t>C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95124" y="339321"/>
            <a:ext cx="10024110" cy="8378825"/>
            <a:chOff x="4395124" y="339321"/>
            <a:chExt cx="10024110" cy="8378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561" y="488350"/>
              <a:ext cx="7591409" cy="82295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5062" y="6784360"/>
              <a:ext cx="1924049" cy="19335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5124" y="339321"/>
              <a:ext cx="1924049" cy="19335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728" y="291072"/>
            <a:ext cx="4203065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570"/>
              </a:lnSpc>
              <a:spcBef>
                <a:spcPts val="100"/>
              </a:spcBef>
              <a:tabLst>
                <a:tab pos="2978785" algn="l"/>
              </a:tabLst>
            </a:pPr>
            <a:r>
              <a:rPr sz="5700" spc="-10" dirty="0">
                <a:solidFill>
                  <a:srgbClr val="00BE62"/>
                </a:solidFill>
              </a:rPr>
              <a:t>Incoming</a:t>
            </a:r>
            <a:r>
              <a:rPr sz="5700" dirty="0">
                <a:solidFill>
                  <a:srgbClr val="00BE62"/>
                </a:solidFill>
              </a:rPr>
              <a:t>	</a:t>
            </a:r>
            <a:r>
              <a:rPr sz="5700" spc="-60" dirty="0">
                <a:solidFill>
                  <a:srgbClr val="00BE62"/>
                </a:solidFill>
              </a:rPr>
              <a:t>rate</a:t>
            </a:r>
            <a:endParaRPr sz="5700"/>
          </a:p>
          <a:p>
            <a:pPr algn="ctr">
              <a:lnSpc>
                <a:spcPts val="6570"/>
              </a:lnSpc>
            </a:pPr>
            <a:r>
              <a:rPr sz="5700" spc="470" dirty="0">
                <a:solidFill>
                  <a:srgbClr val="00BE62"/>
                </a:solidFill>
              </a:rPr>
              <a:t>+</a:t>
            </a:r>
            <a:endParaRPr sz="5700"/>
          </a:p>
        </p:txBody>
      </p:sp>
      <p:sp>
        <p:nvSpPr>
          <p:cNvPr id="7" name="object 7"/>
          <p:cNvSpPr txBox="1"/>
          <p:nvPr/>
        </p:nvSpPr>
        <p:spPr>
          <a:xfrm>
            <a:off x="13059185" y="8470066"/>
            <a:ext cx="422275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23235" algn="l"/>
              </a:tabLst>
            </a:pPr>
            <a:r>
              <a:rPr sz="5700" b="1" spc="-10" dirty="0">
                <a:solidFill>
                  <a:srgbClr val="FF3131"/>
                </a:solidFill>
                <a:latin typeface="Times New Roman"/>
                <a:cs typeface="Times New Roman"/>
              </a:rPr>
              <a:t>Outgoing</a:t>
            </a:r>
            <a:r>
              <a:rPr sz="5700" b="1" dirty="0">
                <a:solidFill>
                  <a:srgbClr val="FF3131"/>
                </a:solidFill>
                <a:latin typeface="Times New Roman"/>
                <a:cs typeface="Times New Roman"/>
              </a:rPr>
              <a:t>	</a:t>
            </a:r>
            <a:r>
              <a:rPr sz="5700" b="1" spc="-110" dirty="0">
                <a:solidFill>
                  <a:srgbClr val="FF3131"/>
                </a:solidFill>
                <a:latin typeface="Times New Roman"/>
                <a:cs typeface="Times New Roman"/>
              </a:rPr>
              <a:t>rate</a:t>
            </a:r>
            <a:endParaRPr sz="5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49910" y="9270166"/>
            <a:ext cx="24130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700" b="1" spc="-50" dirty="0">
                <a:solidFill>
                  <a:srgbClr val="FF3131"/>
                </a:solidFill>
                <a:latin typeface="Times New Roman"/>
                <a:cs typeface="Times New Roman"/>
              </a:rPr>
              <a:t>-</a:t>
            </a:r>
            <a:endParaRPr sz="5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728" y="8002437"/>
            <a:ext cx="8042275" cy="1445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478915" marR="5080" indent="-1466850">
              <a:lnSpc>
                <a:spcPts val="5360"/>
              </a:lnSpc>
              <a:spcBef>
                <a:spcPts val="660"/>
              </a:spcBef>
            </a:pPr>
            <a:r>
              <a:rPr sz="4850" b="1" spc="-40" dirty="0">
                <a:latin typeface="Times New Roman"/>
                <a:cs typeface="Times New Roman"/>
              </a:rPr>
              <a:t>These</a:t>
            </a:r>
            <a:r>
              <a:rPr sz="4850" b="1" spc="-265" dirty="0">
                <a:latin typeface="Times New Roman"/>
                <a:cs typeface="Times New Roman"/>
              </a:rPr>
              <a:t> </a:t>
            </a:r>
            <a:r>
              <a:rPr sz="4850" b="1" spc="-25" dirty="0">
                <a:latin typeface="Times New Roman"/>
                <a:cs typeface="Times New Roman"/>
              </a:rPr>
              <a:t>rates</a:t>
            </a:r>
            <a:r>
              <a:rPr sz="4850" b="1" spc="-270" dirty="0">
                <a:latin typeface="Times New Roman"/>
                <a:cs typeface="Times New Roman"/>
              </a:rPr>
              <a:t> </a:t>
            </a:r>
            <a:r>
              <a:rPr sz="4850" b="1" spc="-40" dirty="0">
                <a:latin typeface="Times New Roman"/>
                <a:cs typeface="Times New Roman"/>
              </a:rPr>
              <a:t>will</a:t>
            </a:r>
            <a:r>
              <a:rPr sz="4850" b="1" spc="-229" dirty="0">
                <a:latin typeface="Times New Roman"/>
                <a:cs typeface="Times New Roman"/>
              </a:rPr>
              <a:t> </a:t>
            </a:r>
            <a:r>
              <a:rPr sz="4850" b="1" spc="-45" dirty="0">
                <a:latin typeface="Times New Roman"/>
                <a:cs typeface="Times New Roman"/>
              </a:rPr>
              <a:t>be</a:t>
            </a:r>
            <a:r>
              <a:rPr sz="4850" b="1" spc="-229" dirty="0">
                <a:latin typeface="Times New Roman"/>
                <a:cs typeface="Times New Roman"/>
              </a:rPr>
              <a:t> </a:t>
            </a:r>
            <a:r>
              <a:rPr sz="4850" b="1" spc="-145" dirty="0">
                <a:latin typeface="Times New Roman"/>
                <a:cs typeface="Times New Roman"/>
              </a:rPr>
              <a:t>manaul</a:t>
            </a:r>
            <a:r>
              <a:rPr sz="4850" b="1" spc="-155" dirty="0">
                <a:latin typeface="Times New Roman"/>
                <a:cs typeface="Times New Roman"/>
              </a:rPr>
              <a:t> </a:t>
            </a:r>
            <a:r>
              <a:rPr sz="4850" b="1" spc="-20" dirty="0">
                <a:latin typeface="Times New Roman"/>
                <a:cs typeface="Times New Roman"/>
              </a:rPr>
              <a:t>data </a:t>
            </a:r>
            <a:r>
              <a:rPr sz="4850" b="1" dirty="0">
                <a:latin typeface="Times New Roman"/>
                <a:cs typeface="Times New Roman"/>
              </a:rPr>
              <a:t>as</a:t>
            </a:r>
            <a:r>
              <a:rPr sz="4850" b="1" spc="-165" dirty="0">
                <a:latin typeface="Times New Roman"/>
                <a:cs typeface="Times New Roman"/>
              </a:rPr>
              <a:t> </a:t>
            </a:r>
            <a:r>
              <a:rPr sz="4850" b="1" spc="-20" dirty="0">
                <a:latin typeface="Times New Roman"/>
                <a:cs typeface="Times New Roman"/>
              </a:rPr>
              <a:t>we</a:t>
            </a:r>
            <a:r>
              <a:rPr sz="4850" b="1" spc="-165" dirty="0">
                <a:latin typeface="Times New Roman"/>
                <a:cs typeface="Times New Roman"/>
              </a:rPr>
              <a:t> </a:t>
            </a:r>
            <a:r>
              <a:rPr sz="4850" b="1" spc="-100" dirty="0">
                <a:latin typeface="Times New Roman"/>
                <a:cs typeface="Times New Roman"/>
              </a:rPr>
              <a:t>dont</a:t>
            </a:r>
            <a:r>
              <a:rPr sz="4850" b="1" spc="-165" dirty="0">
                <a:latin typeface="Times New Roman"/>
                <a:cs typeface="Times New Roman"/>
              </a:rPr>
              <a:t> </a:t>
            </a:r>
            <a:r>
              <a:rPr sz="4850" b="1" spc="-135" dirty="0">
                <a:latin typeface="Times New Roman"/>
                <a:cs typeface="Times New Roman"/>
              </a:rPr>
              <a:t>have</a:t>
            </a:r>
            <a:r>
              <a:rPr sz="4850" b="1" spc="-165" dirty="0">
                <a:latin typeface="Times New Roman"/>
                <a:cs typeface="Times New Roman"/>
              </a:rPr>
              <a:t> </a:t>
            </a:r>
            <a:r>
              <a:rPr sz="4850" b="1" spc="-25" dirty="0">
                <a:latin typeface="Times New Roman"/>
                <a:cs typeface="Times New Roman"/>
              </a:rPr>
              <a:t>IoT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9979" y="969610"/>
            <a:ext cx="6330315" cy="11734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727835" indent="-1728470">
              <a:lnSpc>
                <a:spcPts val="4330"/>
              </a:lnSpc>
              <a:spcBef>
                <a:spcPts val="555"/>
              </a:spcBef>
            </a:pPr>
            <a:r>
              <a:rPr sz="3900" b="1" spc="-20" dirty="0">
                <a:solidFill>
                  <a:srgbClr val="5D7DEC"/>
                </a:solidFill>
                <a:latin typeface="Times New Roman"/>
                <a:cs typeface="Times New Roman"/>
              </a:rPr>
              <a:t>Water</a:t>
            </a:r>
            <a:r>
              <a:rPr sz="3900" b="1" spc="-165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3900" b="1" spc="-20" dirty="0">
                <a:solidFill>
                  <a:srgbClr val="5D7DEC"/>
                </a:solidFill>
                <a:latin typeface="Times New Roman"/>
                <a:cs typeface="Times New Roman"/>
              </a:rPr>
              <a:t>Level</a:t>
            </a:r>
            <a:r>
              <a:rPr sz="3900" b="1" spc="-160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3900" b="1" spc="375" dirty="0">
                <a:solidFill>
                  <a:srgbClr val="5D7DEC"/>
                </a:solidFill>
                <a:latin typeface="Times New Roman"/>
                <a:cs typeface="Times New Roman"/>
              </a:rPr>
              <a:t>=</a:t>
            </a:r>
            <a:r>
              <a:rPr sz="3900" b="1" spc="-160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3900" b="1" spc="-60" dirty="0">
                <a:solidFill>
                  <a:srgbClr val="5D7DEC"/>
                </a:solidFill>
                <a:latin typeface="Times New Roman"/>
                <a:cs typeface="Times New Roman"/>
              </a:rPr>
              <a:t>water</a:t>
            </a:r>
            <a:r>
              <a:rPr sz="3900" b="1" spc="-165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3900" b="1" spc="-10" dirty="0">
                <a:solidFill>
                  <a:srgbClr val="5D7DEC"/>
                </a:solidFill>
                <a:latin typeface="Times New Roman"/>
                <a:cs typeface="Times New Roman"/>
              </a:rPr>
              <a:t>in</a:t>
            </a:r>
            <a:r>
              <a:rPr sz="3900" b="1" spc="-160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3900" b="1" spc="-10" dirty="0">
                <a:solidFill>
                  <a:srgbClr val="5D7DEC"/>
                </a:solidFill>
                <a:latin typeface="Times New Roman"/>
                <a:cs typeface="Times New Roman"/>
              </a:rPr>
              <a:t>tank</a:t>
            </a:r>
            <a:r>
              <a:rPr sz="3900" b="1" spc="-160" dirty="0">
                <a:solidFill>
                  <a:srgbClr val="5D7DEC"/>
                </a:solidFill>
                <a:latin typeface="Times New Roman"/>
                <a:cs typeface="Times New Roman"/>
              </a:rPr>
              <a:t> </a:t>
            </a:r>
            <a:r>
              <a:rPr sz="3900" b="1" spc="325" dirty="0">
                <a:solidFill>
                  <a:srgbClr val="5D7DEC"/>
                </a:solidFill>
                <a:latin typeface="Times New Roman"/>
                <a:cs typeface="Times New Roman"/>
              </a:rPr>
              <a:t>+ </a:t>
            </a:r>
            <a:r>
              <a:rPr sz="3900" b="1" spc="-75" dirty="0">
                <a:solidFill>
                  <a:srgbClr val="00BE62"/>
                </a:solidFill>
                <a:latin typeface="Times New Roman"/>
                <a:cs typeface="Times New Roman"/>
              </a:rPr>
              <a:t>Incoming</a:t>
            </a:r>
            <a:r>
              <a:rPr sz="3900" b="1" spc="-125" dirty="0">
                <a:solidFill>
                  <a:srgbClr val="00BE62"/>
                </a:solidFill>
                <a:latin typeface="Times New Roman"/>
                <a:cs typeface="Times New Roman"/>
              </a:rPr>
              <a:t> </a:t>
            </a:r>
            <a:r>
              <a:rPr sz="3900" b="1" spc="-20" dirty="0">
                <a:solidFill>
                  <a:srgbClr val="00BE62"/>
                </a:solidFill>
                <a:latin typeface="Times New Roman"/>
                <a:cs typeface="Times New Roman"/>
              </a:rPr>
              <a:t>rate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82670" y="2070450"/>
            <a:ext cx="2905125" cy="11734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4505"/>
              </a:lnSpc>
              <a:spcBef>
                <a:spcPts val="120"/>
              </a:spcBef>
            </a:pPr>
            <a:r>
              <a:rPr sz="3900" b="1" spc="-50" dirty="0">
                <a:solidFill>
                  <a:srgbClr val="5D7DEC"/>
                </a:solidFill>
                <a:latin typeface="Times New Roman"/>
                <a:cs typeface="Times New Roman"/>
              </a:rPr>
              <a:t>-</a:t>
            </a:r>
            <a:endParaRPr sz="3900">
              <a:latin typeface="Times New Roman"/>
              <a:cs typeface="Times New Roman"/>
            </a:endParaRPr>
          </a:p>
          <a:p>
            <a:pPr algn="ctr">
              <a:lnSpc>
                <a:spcPts val="4505"/>
              </a:lnSpc>
            </a:pPr>
            <a:r>
              <a:rPr sz="3900" b="1" spc="-10" dirty="0">
                <a:solidFill>
                  <a:srgbClr val="FF3131"/>
                </a:solidFill>
                <a:latin typeface="Times New Roman"/>
                <a:cs typeface="Times New Roman"/>
              </a:rPr>
              <a:t>Outgoing</a:t>
            </a:r>
            <a:r>
              <a:rPr sz="3900" b="1" spc="-204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3900" b="1" spc="-55" dirty="0">
                <a:solidFill>
                  <a:srgbClr val="FF3131"/>
                </a:solidFill>
                <a:latin typeface="Times New Roman"/>
                <a:cs typeface="Times New Roman"/>
              </a:rPr>
              <a:t>rate</a:t>
            </a:r>
            <a:endParaRPr sz="3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30" y="345277"/>
            <a:ext cx="5410199" cy="40576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8868" y="907102"/>
            <a:ext cx="11699875" cy="28886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5420" marR="319405" algn="ctr">
              <a:lnSpc>
                <a:spcPts val="4940"/>
              </a:lnSpc>
              <a:spcBef>
                <a:spcPts val="615"/>
              </a:spcBef>
            </a:pPr>
            <a:r>
              <a:rPr sz="4450" b="1" spc="-35" dirty="0">
                <a:latin typeface="Times New Roman"/>
                <a:cs typeface="Times New Roman"/>
              </a:rPr>
              <a:t>Time</a:t>
            </a:r>
            <a:r>
              <a:rPr sz="4450" b="1" spc="-245" dirty="0">
                <a:latin typeface="Times New Roman"/>
                <a:cs typeface="Times New Roman"/>
              </a:rPr>
              <a:t> </a:t>
            </a:r>
            <a:r>
              <a:rPr sz="4450" b="1" spc="-85" dirty="0">
                <a:latin typeface="Times New Roman"/>
                <a:cs typeface="Times New Roman"/>
              </a:rPr>
              <a:t>frame</a:t>
            </a:r>
            <a:r>
              <a:rPr sz="4450" b="1" spc="-195" dirty="0">
                <a:latin typeface="Times New Roman"/>
                <a:cs typeface="Times New Roman"/>
              </a:rPr>
              <a:t> </a:t>
            </a:r>
            <a:r>
              <a:rPr sz="4450" b="1" dirty="0">
                <a:latin typeface="Times New Roman"/>
                <a:cs typeface="Times New Roman"/>
              </a:rPr>
              <a:t>for</a:t>
            </a:r>
            <a:r>
              <a:rPr sz="4450" b="1" spc="-200" dirty="0">
                <a:latin typeface="Times New Roman"/>
                <a:cs typeface="Times New Roman"/>
              </a:rPr>
              <a:t> </a:t>
            </a:r>
            <a:r>
              <a:rPr sz="4450" b="1" spc="-70" dirty="0">
                <a:latin typeface="Times New Roman"/>
                <a:cs typeface="Times New Roman"/>
              </a:rPr>
              <a:t>water</a:t>
            </a:r>
            <a:r>
              <a:rPr sz="4450" b="1" spc="-200" dirty="0">
                <a:latin typeface="Times New Roman"/>
                <a:cs typeface="Times New Roman"/>
              </a:rPr>
              <a:t> </a:t>
            </a:r>
            <a:r>
              <a:rPr sz="4450" b="1" spc="-110" dirty="0">
                <a:latin typeface="Times New Roman"/>
                <a:cs typeface="Times New Roman"/>
              </a:rPr>
              <a:t>supply</a:t>
            </a:r>
            <a:r>
              <a:rPr sz="4450" b="1" spc="-170" dirty="0">
                <a:latin typeface="Times New Roman"/>
                <a:cs typeface="Times New Roman"/>
              </a:rPr>
              <a:t> </a:t>
            </a:r>
            <a:r>
              <a:rPr sz="4450" b="1" dirty="0">
                <a:latin typeface="Times New Roman"/>
                <a:cs typeface="Times New Roman"/>
              </a:rPr>
              <a:t>for</a:t>
            </a:r>
            <a:r>
              <a:rPr sz="4450" b="1" spc="-200" dirty="0">
                <a:latin typeface="Times New Roman"/>
                <a:cs typeface="Times New Roman"/>
              </a:rPr>
              <a:t> </a:t>
            </a:r>
            <a:r>
              <a:rPr sz="4450" b="1" spc="-75" dirty="0">
                <a:latin typeface="Times New Roman"/>
                <a:cs typeface="Times New Roman"/>
              </a:rPr>
              <a:t>different</a:t>
            </a:r>
            <a:r>
              <a:rPr sz="4450" b="1" spc="-204" dirty="0">
                <a:latin typeface="Times New Roman"/>
                <a:cs typeface="Times New Roman"/>
              </a:rPr>
              <a:t> </a:t>
            </a:r>
            <a:r>
              <a:rPr sz="4450" b="1" spc="-90" dirty="0">
                <a:latin typeface="Times New Roman"/>
                <a:cs typeface="Times New Roman"/>
              </a:rPr>
              <a:t>wards </a:t>
            </a:r>
            <a:r>
              <a:rPr sz="4450" b="1" spc="-40" dirty="0">
                <a:latin typeface="Times New Roman"/>
                <a:cs typeface="Times New Roman"/>
              </a:rPr>
              <a:t>will</a:t>
            </a:r>
            <a:r>
              <a:rPr sz="4450" b="1" spc="-240" dirty="0">
                <a:latin typeface="Times New Roman"/>
                <a:cs typeface="Times New Roman"/>
              </a:rPr>
              <a:t> </a:t>
            </a:r>
            <a:r>
              <a:rPr sz="4450" b="1" dirty="0">
                <a:latin typeface="Times New Roman"/>
                <a:cs typeface="Times New Roman"/>
              </a:rPr>
              <a:t>be</a:t>
            </a:r>
            <a:r>
              <a:rPr sz="4450" b="1" spc="-220" dirty="0">
                <a:latin typeface="Times New Roman"/>
                <a:cs typeface="Times New Roman"/>
              </a:rPr>
              <a:t> </a:t>
            </a:r>
            <a:r>
              <a:rPr sz="4450" b="1" spc="-80" dirty="0">
                <a:latin typeface="Times New Roman"/>
                <a:cs typeface="Times New Roman"/>
              </a:rPr>
              <a:t>different</a:t>
            </a:r>
            <a:r>
              <a:rPr sz="4450" b="1" spc="-200" dirty="0">
                <a:latin typeface="Times New Roman"/>
                <a:cs typeface="Times New Roman"/>
              </a:rPr>
              <a:t> </a:t>
            </a:r>
            <a:r>
              <a:rPr sz="4450" b="1" spc="-50" dirty="0">
                <a:latin typeface="Times New Roman"/>
                <a:cs typeface="Times New Roman"/>
              </a:rPr>
              <a:t>because</a:t>
            </a:r>
            <a:r>
              <a:rPr sz="4450" b="1" spc="-204" dirty="0">
                <a:latin typeface="Times New Roman"/>
                <a:cs typeface="Times New Roman"/>
              </a:rPr>
              <a:t> </a:t>
            </a:r>
            <a:r>
              <a:rPr sz="4450" b="1" dirty="0">
                <a:latin typeface="Times New Roman"/>
                <a:cs typeface="Times New Roman"/>
              </a:rPr>
              <a:t>they</a:t>
            </a:r>
            <a:r>
              <a:rPr sz="4450" b="1" spc="-210" dirty="0">
                <a:latin typeface="Times New Roman"/>
                <a:cs typeface="Times New Roman"/>
              </a:rPr>
              <a:t> </a:t>
            </a:r>
            <a:r>
              <a:rPr sz="4450" b="1" spc="-100" dirty="0">
                <a:latin typeface="Times New Roman"/>
                <a:cs typeface="Times New Roman"/>
              </a:rPr>
              <a:t>have</a:t>
            </a:r>
            <a:r>
              <a:rPr sz="4450" b="1" spc="-180" dirty="0">
                <a:latin typeface="Times New Roman"/>
                <a:cs typeface="Times New Roman"/>
              </a:rPr>
              <a:t> </a:t>
            </a:r>
            <a:r>
              <a:rPr sz="4450" b="1" spc="-10" dirty="0">
                <a:latin typeface="Times New Roman"/>
                <a:cs typeface="Times New Roman"/>
              </a:rPr>
              <a:t>different</a:t>
            </a:r>
            <a:endParaRPr sz="4450">
              <a:latin typeface="Times New Roman"/>
              <a:cs typeface="Times New Roman"/>
            </a:endParaRPr>
          </a:p>
          <a:p>
            <a:pPr algn="ctr">
              <a:lnSpc>
                <a:spcPts val="4840"/>
              </a:lnSpc>
            </a:pPr>
            <a:r>
              <a:rPr sz="4450" b="1" dirty="0">
                <a:latin typeface="Times New Roman"/>
                <a:cs typeface="Times New Roman"/>
              </a:rPr>
              <a:t>no</a:t>
            </a:r>
            <a:r>
              <a:rPr sz="4450" b="1" spc="-160" dirty="0">
                <a:latin typeface="Times New Roman"/>
                <a:cs typeface="Times New Roman"/>
              </a:rPr>
              <a:t> </a:t>
            </a:r>
            <a:r>
              <a:rPr sz="4450" b="1" dirty="0">
                <a:latin typeface="Times New Roman"/>
                <a:cs typeface="Times New Roman"/>
              </a:rPr>
              <a:t>of</a:t>
            </a:r>
            <a:r>
              <a:rPr sz="4450" b="1" spc="-155" dirty="0">
                <a:latin typeface="Times New Roman"/>
                <a:cs typeface="Times New Roman"/>
              </a:rPr>
              <a:t> </a:t>
            </a:r>
            <a:r>
              <a:rPr sz="4450" b="1" spc="-70" dirty="0">
                <a:latin typeface="Times New Roman"/>
                <a:cs typeface="Times New Roman"/>
              </a:rPr>
              <a:t>houses</a:t>
            </a:r>
            <a:r>
              <a:rPr sz="4450" b="1" spc="-160" dirty="0">
                <a:latin typeface="Times New Roman"/>
                <a:cs typeface="Times New Roman"/>
              </a:rPr>
              <a:t> </a:t>
            </a:r>
            <a:r>
              <a:rPr sz="4450" b="1" spc="-50" dirty="0">
                <a:latin typeface="Times New Roman"/>
                <a:cs typeface="Times New Roman"/>
              </a:rPr>
              <a:t>(houses</a:t>
            </a:r>
            <a:r>
              <a:rPr sz="4450" b="1" spc="-155" dirty="0">
                <a:latin typeface="Times New Roman"/>
                <a:cs typeface="Times New Roman"/>
              </a:rPr>
              <a:t> </a:t>
            </a:r>
            <a:r>
              <a:rPr sz="4450" b="1" spc="-10" dirty="0">
                <a:latin typeface="Times New Roman"/>
                <a:cs typeface="Times New Roman"/>
              </a:rPr>
              <a:t>density)</a:t>
            </a:r>
            <a:endParaRPr sz="4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60"/>
              </a:spcBef>
            </a:pPr>
            <a:r>
              <a:rPr sz="4450" b="1" spc="-35" dirty="0">
                <a:latin typeface="Times New Roman"/>
                <a:cs typeface="Times New Roman"/>
              </a:rPr>
              <a:t>Time</a:t>
            </a:r>
            <a:r>
              <a:rPr sz="4450" b="1" spc="-175" dirty="0">
                <a:latin typeface="Times New Roman"/>
                <a:cs typeface="Times New Roman"/>
              </a:rPr>
              <a:t> </a:t>
            </a:r>
            <a:r>
              <a:rPr sz="4450" b="1" spc="-40" dirty="0">
                <a:latin typeface="Times New Roman"/>
                <a:cs typeface="Times New Roman"/>
              </a:rPr>
              <a:t>will</a:t>
            </a:r>
            <a:r>
              <a:rPr sz="4450" b="1" spc="-170" dirty="0">
                <a:latin typeface="Times New Roman"/>
                <a:cs typeface="Times New Roman"/>
              </a:rPr>
              <a:t> </a:t>
            </a:r>
            <a:r>
              <a:rPr sz="4450" b="1" dirty="0">
                <a:latin typeface="Times New Roman"/>
                <a:cs typeface="Times New Roman"/>
              </a:rPr>
              <a:t>be</a:t>
            </a:r>
            <a:r>
              <a:rPr sz="4450" b="1" spc="-170" dirty="0">
                <a:latin typeface="Times New Roman"/>
                <a:cs typeface="Times New Roman"/>
              </a:rPr>
              <a:t> </a:t>
            </a:r>
            <a:r>
              <a:rPr sz="4450" b="1" spc="-20" dirty="0">
                <a:latin typeface="Times New Roman"/>
                <a:cs typeface="Times New Roman"/>
              </a:rPr>
              <a:t>allocated</a:t>
            </a:r>
            <a:r>
              <a:rPr sz="4450" b="1" spc="-175" dirty="0">
                <a:latin typeface="Times New Roman"/>
                <a:cs typeface="Times New Roman"/>
              </a:rPr>
              <a:t> </a:t>
            </a:r>
            <a:r>
              <a:rPr sz="4450" b="1" spc="-80" dirty="0">
                <a:latin typeface="Times New Roman"/>
                <a:cs typeface="Times New Roman"/>
              </a:rPr>
              <a:t>according</a:t>
            </a:r>
            <a:r>
              <a:rPr sz="4450" b="1" spc="-170" dirty="0">
                <a:latin typeface="Times New Roman"/>
                <a:cs typeface="Times New Roman"/>
              </a:rPr>
              <a:t> </a:t>
            </a:r>
            <a:r>
              <a:rPr sz="4450" b="1" dirty="0">
                <a:latin typeface="Times New Roman"/>
                <a:cs typeface="Times New Roman"/>
              </a:rPr>
              <a:t>to</a:t>
            </a:r>
            <a:r>
              <a:rPr sz="4450" b="1" spc="-170" dirty="0">
                <a:latin typeface="Times New Roman"/>
                <a:cs typeface="Times New Roman"/>
              </a:rPr>
              <a:t> </a:t>
            </a:r>
            <a:r>
              <a:rPr sz="4450" b="1" spc="-65" dirty="0">
                <a:latin typeface="Times New Roman"/>
                <a:cs typeface="Times New Roman"/>
              </a:rPr>
              <a:t>houses</a:t>
            </a:r>
            <a:r>
              <a:rPr sz="4450" b="1" spc="-175" dirty="0">
                <a:latin typeface="Times New Roman"/>
                <a:cs typeface="Times New Roman"/>
              </a:rPr>
              <a:t> </a:t>
            </a:r>
            <a:r>
              <a:rPr sz="4450" b="1" spc="-10" dirty="0">
                <a:latin typeface="Times New Roman"/>
                <a:cs typeface="Times New Roman"/>
              </a:rPr>
              <a:t>density</a:t>
            </a:r>
            <a:endParaRPr sz="4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265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6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15"/>
              </a:spcBef>
              <a:tabLst>
                <a:tab pos="2305050" algn="l"/>
                <a:tab pos="6640830" algn="l"/>
                <a:tab pos="9302750" algn="l"/>
                <a:tab pos="11399520" algn="l"/>
              </a:tabLst>
            </a:pPr>
            <a:r>
              <a:rPr sz="5700" spc="-10" dirty="0"/>
              <a:t>World,</a:t>
            </a:r>
            <a:r>
              <a:rPr sz="5700" dirty="0"/>
              <a:t>	</a:t>
            </a:r>
            <a:r>
              <a:rPr sz="5700" spc="-10" dirty="0"/>
              <a:t>Urbanization,</a:t>
            </a:r>
            <a:r>
              <a:rPr sz="5700" dirty="0"/>
              <a:t>	</a:t>
            </a:r>
            <a:r>
              <a:rPr sz="5700" spc="-10" dirty="0"/>
              <a:t>Dharan,</a:t>
            </a:r>
            <a:r>
              <a:rPr sz="5700" dirty="0"/>
              <a:t>	</a:t>
            </a:r>
            <a:r>
              <a:rPr sz="5700" spc="-10" dirty="0"/>
              <a:t>Water</a:t>
            </a:r>
            <a:r>
              <a:rPr sz="5700" dirty="0"/>
              <a:t>	</a:t>
            </a:r>
            <a:r>
              <a:rPr sz="5700" spc="-10" dirty="0"/>
              <a:t>Supply</a:t>
            </a:r>
            <a:endParaRPr sz="5700"/>
          </a:p>
          <a:p>
            <a:pPr marL="24765" marR="5080">
              <a:lnSpc>
                <a:spcPts val="3679"/>
              </a:lnSpc>
              <a:spcBef>
                <a:spcPts val="1740"/>
              </a:spcBef>
            </a:pPr>
            <a:r>
              <a:rPr b="0" spc="175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5" dirty="0">
                <a:solidFill>
                  <a:srgbClr val="000000"/>
                </a:solidFill>
                <a:latin typeface="Times New Roman"/>
                <a:cs typeface="Times New Roman"/>
              </a:rPr>
              <a:t>Dharan,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supply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heavily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relies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75" dirty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45" dirty="0">
                <a:solidFill>
                  <a:srgbClr val="000000"/>
                </a:solidFill>
                <a:latin typeface="Times New Roman"/>
                <a:cs typeface="Times New Roman"/>
              </a:rPr>
              <a:t>ground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5" dirty="0">
                <a:solidFill>
                  <a:srgbClr val="000000"/>
                </a:solidFill>
                <a:latin typeface="Times New Roman"/>
                <a:cs typeface="Times New Roman"/>
              </a:rPr>
              <a:t>surface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may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not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available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time.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Over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30" dirty="0">
                <a:solidFill>
                  <a:srgbClr val="000000"/>
                </a:solidFill>
                <a:latin typeface="Times New Roman"/>
                <a:cs typeface="Times New Roman"/>
              </a:rPr>
              <a:t>past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decade,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200" dirty="0">
                <a:solidFill>
                  <a:srgbClr val="000000"/>
                </a:solidFill>
                <a:latin typeface="Times New Roman"/>
                <a:cs typeface="Times New Roman"/>
              </a:rPr>
              <a:t>Dharan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has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been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facing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crisis,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particularly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during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dry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5" dirty="0">
                <a:solidFill>
                  <a:srgbClr val="000000"/>
                </a:solidFill>
                <a:latin typeface="Times New Roman"/>
                <a:cs typeface="Times New Roman"/>
              </a:rPr>
              <a:t>seasons.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75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5" dirty="0">
                <a:solidFill>
                  <a:srgbClr val="000000"/>
                </a:solidFill>
                <a:latin typeface="Times New Roman"/>
                <a:cs typeface="Times New Roman"/>
              </a:rPr>
              <a:t>Dharan,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average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shortage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40" dirty="0">
                <a:solidFill>
                  <a:srgbClr val="000000"/>
                </a:solidFill>
                <a:latin typeface="Times New Roman"/>
                <a:cs typeface="Times New Roman"/>
              </a:rPr>
              <a:t>months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5.51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30" dirty="0">
                <a:solidFill>
                  <a:srgbClr val="000000"/>
                </a:solidFill>
                <a:latin typeface="Times New Roman"/>
                <a:cs typeface="Times New Roman"/>
              </a:rPr>
              <a:t>months.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35" dirty="0">
                <a:solidFill>
                  <a:srgbClr val="000000"/>
                </a:solidFill>
                <a:latin typeface="Times New Roman"/>
                <a:cs typeface="Times New Roman"/>
              </a:rPr>
              <a:t>During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dry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season,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49%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less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available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25" dirty="0">
                <a:solidFill>
                  <a:srgbClr val="000000"/>
                </a:solidFill>
                <a:latin typeface="Times New Roman"/>
                <a:cs typeface="Times New Roman"/>
              </a:rPr>
              <a:t>compared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35" dirty="0">
                <a:solidFill>
                  <a:srgbClr val="000000"/>
                </a:solidFill>
                <a:latin typeface="Times New Roman"/>
                <a:cs typeface="Times New Roman"/>
              </a:rPr>
              <a:t>other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40" dirty="0">
                <a:solidFill>
                  <a:srgbClr val="000000"/>
                </a:solidFill>
                <a:latin typeface="Times New Roman"/>
                <a:cs typeface="Times New Roman"/>
              </a:rPr>
              <a:t>months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[3].To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meet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0" dirty="0">
                <a:solidFill>
                  <a:srgbClr val="000000"/>
                </a:solidFill>
                <a:latin typeface="Times New Roman"/>
                <a:cs typeface="Times New Roman"/>
              </a:rPr>
              <a:t>growing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30" dirty="0">
                <a:solidFill>
                  <a:srgbClr val="000000"/>
                </a:solidFill>
                <a:latin typeface="Times New Roman"/>
                <a:cs typeface="Times New Roman"/>
              </a:rPr>
              <a:t>demand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water,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essential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optimize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0" dirty="0">
                <a:solidFill>
                  <a:srgbClr val="000000"/>
                </a:solidFill>
                <a:latin typeface="Times New Roman"/>
                <a:cs typeface="Times New Roman"/>
              </a:rPr>
              <a:t>its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distribution,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ensuring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5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households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receive</a:t>
            </a:r>
            <a:r>
              <a:rPr b="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55" dirty="0">
                <a:solidFill>
                  <a:srgbClr val="000000"/>
                </a:solidFill>
                <a:latin typeface="Times New Roman"/>
                <a:cs typeface="Times New Roman"/>
              </a:rPr>
              <a:t>an </a:t>
            </a:r>
            <a:r>
              <a:rPr b="0" spc="130" dirty="0">
                <a:solidFill>
                  <a:srgbClr val="000000"/>
                </a:solidFill>
                <a:latin typeface="Times New Roman"/>
                <a:cs typeface="Times New Roman"/>
              </a:rPr>
              <a:t>adequate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supply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according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their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60" dirty="0">
                <a:solidFill>
                  <a:srgbClr val="000000"/>
                </a:solidFill>
                <a:latin typeface="Times New Roman"/>
                <a:cs typeface="Times New Roman"/>
              </a:rPr>
              <a:t>needs.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5" dirty="0">
                <a:solidFill>
                  <a:srgbClr val="000000"/>
                </a:solidFill>
                <a:latin typeface="Times New Roman"/>
                <a:cs typeface="Times New Roman"/>
              </a:rPr>
              <a:t>improving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water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5" dirty="0">
                <a:solidFill>
                  <a:srgbClr val="000000"/>
                </a:solidFill>
                <a:latin typeface="Times New Roman"/>
                <a:cs typeface="Times New Roman"/>
              </a:rPr>
              <a:t>allocation,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help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75" dirty="0">
                <a:solidFill>
                  <a:srgbClr val="000000"/>
                </a:solidFill>
                <a:latin typeface="Times New Roman"/>
                <a:cs typeface="Times New Roman"/>
              </a:rPr>
              <a:t>ensure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4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120" dirty="0">
                <a:solidFill>
                  <a:srgbClr val="000000"/>
                </a:solidFill>
                <a:latin typeface="Times New Roman"/>
                <a:cs typeface="Times New Roman"/>
              </a:rPr>
              <a:t>more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equitable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90" dirty="0">
                <a:solidFill>
                  <a:srgbClr val="000000"/>
                </a:solidFill>
                <a:latin typeface="Times New Roman"/>
                <a:cs typeface="Times New Roman"/>
              </a:rPr>
              <a:t>sustainable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supply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80" dirty="0">
                <a:solidFill>
                  <a:srgbClr val="000000"/>
                </a:solidFill>
                <a:latin typeface="Times New Roman"/>
                <a:cs typeface="Times New Roman"/>
              </a:rPr>
              <a:t>across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14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city.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226" y="3347946"/>
            <a:ext cx="12169775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00" spc="-170" dirty="0"/>
              <a:t>Problem</a:t>
            </a:r>
            <a:r>
              <a:rPr sz="11900" spc="-555" dirty="0"/>
              <a:t> </a:t>
            </a:r>
            <a:r>
              <a:rPr sz="11900" spc="-90" dirty="0"/>
              <a:t>Statement</a:t>
            </a:r>
            <a:endParaRPr sz="1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5704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Problem</a:t>
            </a:r>
            <a:r>
              <a:rPr spc="-420" dirty="0"/>
              <a:t> </a:t>
            </a:r>
            <a:r>
              <a:rPr spc="-6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650" y="1946096"/>
            <a:ext cx="17208500" cy="742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785" algn="l"/>
                <a:tab pos="4763135" algn="l"/>
                <a:tab pos="7025640" algn="l"/>
                <a:tab pos="7764780" algn="l"/>
                <a:tab pos="10661015" algn="l"/>
              </a:tabLst>
            </a:pP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Present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Water,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Supply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430" dirty="0">
                <a:solidFill>
                  <a:srgbClr val="3758CF"/>
                </a:solidFill>
                <a:latin typeface="Times New Roman"/>
                <a:cs typeface="Times New Roman"/>
              </a:rPr>
              <a:t>&amp;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Demand,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20" dirty="0">
                <a:solidFill>
                  <a:srgbClr val="3758CF"/>
                </a:solidFill>
                <a:latin typeface="Times New Roman"/>
                <a:cs typeface="Times New Roman"/>
              </a:rPr>
              <a:t>Authority</a:t>
            </a:r>
            <a:endParaRPr sz="5700">
              <a:latin typeface="Times New Roman"/>
              <a:cs typeface="Times New Roman"/>
            </a:endParaRPr>
          </a:p>
          <a:p>
            <a:pPr marL="12700" marR="5080">
              <a:lnSpc>
                <a:spcPts val="3670"/>
              </a:lnSpc>
              <a:spcBef>
                <a:spcPts val="3754"/>
              </a:spcBef>
            </a:pPr>
            <a:r>
              <a:rPr sz="3300" spc="200" dirty="0">
                <a:latin typeface="Times New Roman"/>
                <a:cs typeface="Times New Roman"/>
              </a:rPr>
              <a:t>Dharan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home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thousands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people.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Being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one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most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populated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cities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Nepal,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the </a:t>
            </a:r>
            <a:r>
              <a:rPr sz="3300" spc="45" dirty="0">
                <a:latin typeface="Times New Roman"/>
                <a:cs typeface="Times New Roman"/>
              </a:rPr>
              <a:t>challenge </a:t>
            </a:r>
            <a:r>
              <a:rPr sz="3300" spc="85" dirty="0">
                <a:latin typeface="Times New Roman"/>
                <a:cs typeface="Times New Roman"/>
              </a:rPr>
              <a:t>of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providing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sufficient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public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has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been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90" dirty="0">
                <a:latin typeface="Times New Roman"/>
                <a:cs typeface="Times New Roman"/>
              </a:rPr>
              <a:t>a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major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problem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Dharan, </a:t>
            </a:r>
            <a:r>
              <a:rPr sz="3300" dirty="0">
                <a:latin typeface="Times New Roman"/>
                <a:cs typeface="Times New Roman"/>
              </a:rPr>
              <a:t>especially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during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dry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season.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70" dirty="0">
                <a:latin typeface="Times New Roman"/>
                <a:cs typeface="Times New Roman"/>
              </a:rPr>
              <a:t>On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average,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20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million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liters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per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day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70" dirty="0">
                <a:latin typeface="Times New Roman"/>
                <a:cs typeface="Times New Roman"/>
              </a:rPr>
              <a:t>(MLD)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are</a:t>
            </a:r>
            <a:r>
              <a:rPr sz="3300" spc="45" dirty="0">
                <a:latin typeface="Times New Roman"/>
                <a:cs typeface="Times New Roman"/>
              </a:rPr>
              <a:t> collected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from </a:t>
            </a:r>
            <a:r>
              <a:rPr sz="3300" spc="180" dirty="0">
                <a:latin typeface="Times New Roman"/>
                <a:cs typeface="Times New Roman"/>
              </a:rPr>
              <a:t>both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sources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during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each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season.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However,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limited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availability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combined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with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high </a:t>
            </a:r>
            <a:r>
              <a:rPr sz="3300" spc="140" dirty="0">
                <a:latin typeface="Times New Roman"/>
                <a:cs typeface="Times New Roman"/>
              </a:rPr>
              <a:t>demand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has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led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90" dirty="0">
                <a:latin typeface="Times New Roman"/>
                <a:cs typeface="Times New Roman"/>
              </a:rPr>
              <a:t>a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significant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supply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crisis.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current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demand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approximately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30 </a:t>
            </a:r>
            <a:r>
              <a:rPr sz="3300" spc="235" dirty="0">
                <a:latin typeface="Times New Roman"/>
                <a:cs typeface="Times New Roman"/>
              </a:rPr>
              <a:t>MLD,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but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only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20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290" dirty="0">
                <a:latin typeface="Times New Roman"/>
                <a:cs typeface="Times New Roman"/>
              </a:rPr>
              <a:t>MLD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is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supplied,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leaving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190" dirty="0">
                <a:latin typeface="Times New Roman"/>
                <a:cs typeface="Times New Roman"/>
              </a:rPr>
              <a:t>a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substantial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deficit.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This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shortfall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can</a:t>
            </a:r>
            <a:r>
              <a:rPr sz="3300" spc="5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only</a:t>
            </a:r>
            <a:r>
              <a:rPr sz="3300" spc="55" dirty="0">
                <a:latin typeface="Times New Roman"/>
                <a:cs typeface="Times New Roman"/>
              </a:rPr>
              <a:t> be </a:t>
            </a:r>
            <a:r>
              <a:rPr sz="3300" spc="90" dirty="0">
                <a:latin typeface="Times New Roman"/>
                <a:cs typeface="Times New Roman"/>
              </a:rPr>
              <a:t>addressed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50" dirty="0">
                <a:latin typeface="Times New Roman"/>
                <a:cs typeface="Times New Roman"/>
              </a:rPr>
              <a:t>through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large-</a:t>
            </a:r>
            <a:r>
              <a:rPr sz="3300" dirty="0">
                <a:latin typeface="Times New Roman"/>
                <a:cs typeface="Times New Roman"/>
              </a:rPr>
              <a:t>scale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infrastructure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projects,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such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as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sourcing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from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25" dirty="0">
                <a:latin typeface="Times New Roman"/>
                <a:cs typeface="Times New Roman"/>
              </a:rPr>
              <a:t>Koshi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50" dirty="0">
                <a:latin typeface="Times New Roman"/>
                <a:cs typeface="Times New Roman"/>
              </a:rPr>
              <a:t>or </a:t>
            </a:r>
            <a:r>
              <a:rPr sz="3300" spc="175" dirty="0">
                <a:latin typeface="Times New Roman"/>
                <a:cs typeface="Times New Roman"/>
              </a:rPr>
              <a:t>Tamor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50" dirty="0">
                <a:latin typeface="Times New Roman"/>
                <a:cs typeface="Times New Roman"/>
              </a:rPr>
              <a:t>rivers.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Despite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various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efforts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by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local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authorities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Nepal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Water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Supply </a:t>
            </a:r>
            <a:r>
              <a:rPr sz="3300" spc="155" dirty="0">
                <a:latin typeface="Times New Roman"/>
                <a:cs typeface="Times New Roman"/>
              </a:rPr>
              <a:t>Corporation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address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shortage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85" dirty="0">
                <a:latin typeface="Times New Roman"/>
                <a:cs typeface="Times New Roman"/>
              </a:rPr>
              <a:t>Dharan,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city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continues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struggle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with </a:t>
            </a:r>
            <a:r>
              <a:rPr sz="3300" spc="80" dirty="0">
                <a:latin typeface="Times New Roman"/>
                <a:cs typeface="Times New Roman"/>
              </a:rPr>
              <a:t>ensuring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fair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consistent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5" dirty="0">
                <a:latin typeface="Times New Roman"/>
                <a:cs typeface="Times New Roman"/>
              </a:rPr>
              <a:t>distribution.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14" dirty="0">
                <a:latin typeface="Times New Roman"/>
                <a:cs typeface="Times New Roman"/>
              </a:rPr>
              <a:t>The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200" dirty="0">
                <a:latin typeface="Times New Roman"/>
                <a:cs typeface="Times New Roman"/>
              </a:rPr>
              <a:t>Dharan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Water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Times New Roman"/>
                <a:cs typeface="Times New Roman"/>
              </a:rPr>
              <a:t>Supply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Management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Board </a:t>
            </a:r>
            <a:r>
              <a:rPr sz="3300" spc="114" dirty="0">
                <a:latin typeface="Times New Roman"/>
                <a:cs typeface="Times New Roman"/>
              </a:rPr>
              <a:t>(DWSMB)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currently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lacks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90" dirty="0">
                <a:latin typeface="Times New Roman"/>
                <a:cs typeface="Times New Roman"/>
              </a:rPr>
              <a:t>a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digital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system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to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35" dirty="0">
                <a:latin typeface="Times New Roman"/>
                <a:cs typeface="Times New Roman"/>
              </a:rPr>
              <a:t>monitor,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predict,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80" dirty="0">
                <a:latin typeface="Times New Roman"/>
                <a:cs typeface="Times New Roman"/>
              </a:rPr>
              <a:t>and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10" dirty="0">
                <a:latin typeface="Times New Roman"/>
                <a:cs typeface="Times New Roman"/>
              </a:rPr>
              <a:t>manage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levels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55" dirty="0">
                <a:latin typeface="Times New Roman"/>
                <a:cs typeface="Times New Roman"/>
              </a:rPr>
              <a:t>and </a:t>
            </a:r>
            <a:r>
              <a:rPr sz="3300" spc="110" dirty="0">
                <a:latin typeface="Times New Roman"/>
                <a:cs typeface="Times New Roman"/>
              </a:rPr>
              <a:t>distribution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in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real-</a:t>
            </a:r>
            <a:r>
              <a:rPr sz="3300" spc="70" dirty="0">
                <a:latin typeface="Times New Roman"/>
                <a:cs typeface="Times New Roman"/>
              </a:rPr>
              <a:t>time.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With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60" dirty="0">
                <a:latin typeface="Times New Roman"/>
                <a:cs typeface="Times New Roman"/>
              </a:rPr>
              <a:t>limited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Times New Roman"/>
                <a:cs typeface="Times New Roman"/>
              </a:rPr>
              <a:t>resources,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90" dirty="0">
                <a:latin typeface="Times New Roman"/>
                <a:cs typeface="Times New Roman"/>
              </a:rPr>
              <a:t>rapidly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70" dirty="0">
                <a:latin typeface="Times New Roman"/>
                <a:cs typeface="Times New Roman"/>
              </a:rPr>
              <a:t>growing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30" dirty="0">
                <a:latin typeface="Times New Roman"/>
                <a:cs typeface="Times New Roman"/>
              </a:rPr>
              <a:t>demand,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155" dirty="0">
                <a:latin typeface="Times New Roman"/>
                <a:cs typeface="Times New Roman"/>
              </a:rPr>
              <a:t>and</a:t>
            </a:r>
            <a:r>
              <a:rPr sz="3300" spc="825" dirty="0">
                <a:latin typeface="Times New Roman"/>
                <a:cs typeface="Times New Roman"/>
              </a:rPr>
              <a:t> </a:t>
            </a:r>
            <a:r>
              <a:rPr sz="3300" spc="120" dirty="0">
                <a:latin typeface="Times New Roman"/>
                <a:cs typeface="Times New Roman"/>
              </a:rPr>
              <a:t>inadequate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75" dirty="0">
                <a:latin typeface="Times New Roman"/>
                <a:cs typeface="Times New Roman"/>
              </a:rPr>
              <a:t>supply, </a:t>
            </a:r>
            <a:r>
              <a:rPr sz="3300" spc="95" dirty="0">
                <a:latin typeface="Times New Roman"/>
                <a:cs typeface="Times New Roman"/>
              </a:rPr>
              <a:t>households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often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experience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irregular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3300" spc="175" dirty="0">
                <a:latin typeface="Times New Roman"/>
                <a:cs typeface="Times New Roman"/>
              </a:rPr>
              <a:t>or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45" dirty="0">
                <a:latin typeface="Times New Roman"/>
                <a:cs typeface="Times New Roman"/>
              </a:rPr>
              <a:t>insufficient</a:t>
            </a:r>
            <a:r>
              <a:rPr sz="3300" spc="7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water</a:t>
            </a:r>
            <a:r>
              <a:rPr sz="3300" spc="7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access.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5704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Problem</a:t>
            </a:r>
            <a:r>
              <a:rPr spc="-420" dirty="0"/>
              <a:t> </a:t>
            </a:r>
            <a:r>
              <a:rPr spc="-6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9101592" y="3076573"/>
            <a:ext cx="38100" cy="4133850"/>
          </a:xfrm>
          <a:custGeom>
            <a:avLst/>
            <a:gdLst/>
            <a:ahLst/>
            <a:cxnLst/>
            <a:rect l="l" t="t" r="r" b="b"/>
            <a:pathLst>
              <a:path w="38100" h="4133850">
                <a:moveTo>
                  <a:pt x="37751" y="413375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3776" y="3270609"/>
            <a:ext cx="5730875" cy="3178175"/>
          </a:xfrm>
          <a:prstGeom prst="rect">
            <a:avLst/>
          </a:prstGeom>
        </p:spPr>
        <p:txBody>
          <a:bodyPr vert="horz" wrap="square" lIns="0" tIns="4121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44"/>
              </a:spcBef>
            </a:pPr>
            <a:r>
              <a:rPr sz="12050" dirty="0">
                <a:solidFill>
                  <a:srgbClr val="FF3131"/>
                </a:solidFill>
                <a:latin typeface="Times New Roman"/>
                <a:cs typeface="Times New Roman"/>
              </a:rPr>
              <a:t>30</a:t>
            </a:r>
            <a:r>
              <a:rPr sz="12050" spc="-135" dirty="0">
                <a:solidFill>
                  <a:srgbClr val="FF3131"/>
                </a:solidFill>
                <a:latin typeface="Times New Roman"/>
                <a:cs typeface="Times New Roman"/>
              </a:rPr>
              <a:t> </a:t>
            </a:r>
            <a:r>
              <a:rPr sz="12050" spc="960" dirty="0">
                <a:solidFill>
                  <a:srgbClr val="FF3131"/>
                </a:solidFill>
                <a:latin typeface="Times New Roman"/>
                <a:cs typeface="Times New Roman"/>
              </a:rPr>
              <a:t>MLD</a:t>
            </a:r>
            <a:endParaRPr sz="1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4900" spc="235" dirty="0">
                <a:latin typeface="Times New Roman"/>
                <a:cs typeface="Times New Roman"/>
              </a:rPr>
              <a:t>Demand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1150" y="3270609"/>
            <a:ext cx="5730875" cy="3178175"/>
          </a:xfrm>
          <a:prstGeom prst="rect">
            <a:avLst/>
          </a:prstGeom>
        </p:spPr>
        <p:txBody>
          <a:bodyPr vert="horz" wrap="square" lIns="0" tIns="412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44"/>
              </a:spcBef>
            </a:pPr>
            <a:r>
              <a:rPr sz="12050" dirty="0">
                <a:solidFill>
                  <a:srgbClr val="00BE62"/>
                </a:solidFill>
                <a:latin typeface="Times New Roman"/>
                <a:cs typeface="Times New Roman"/>
              </a:rPr>
              <a:t>20</a:t>
            </a:r>
            <a:r>
              <a:rPr sz="12050" spc="-135" dirty="0">
                <a:solidFill>
                  <a:srgbClr val="00BE62"/>
                </a:solidFill>
                <a:latin typeface="Times New Roman"/>
                <a:cs typeface="Times New Roman"/>
              </a:rPr>
              <a:t> </a:t>
            </a:r>
            <a:r>
              <a:rPr sz="12050" spc="960" dirty="0">
                <a:solidFill>
                  <a:srgbClr val="00BE62"/>
                </a:solidFill>
                <a:latin typeface="Times New Roman"/>
                <a:cs typeface="Times New Roman"/>
              </a:rPr>
              <a:t>MLD</a:t>
            </a:r>
            <a:endParaRPr sz="12050">
              <a:latin typeface="Times New Roman"/>
              <a:cs typeface="Times New Roman"/>
            </a:endParaRPr>
          </a:p>
          <a:p>
            <a:pPr marL="2775585">
              <a:lnSpc>
                <a:spcPct val="100000"/>
              </a:lnSpc>
              <a:spcBef>
                <a:spcPts val="1325"/>
              </a:spcBef>
            </a:pPr>
            <a:r>
              <a:rPr sz="4900" spc="114" dirty="0">
                <a:latin typeface="Times New Roman"/>
                <a:cs typeface="Times New Roman"/>
              </a:rPr>
              <a:t>Supply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50" y="1946096"/>
            <a:ext cx="13599794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785" algn="l"/>
                <a:tab pos="4763135" algn="l"/>
                <a:tab pos="7025640" algn="l"/>
                <a:tab pos="7764780" algn="l"/>
                <a:tab pos="10661015" algn="l"/>
              </a:tabLst>
            </a:pP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Present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Water,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Supply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430" dirty="0">
                <a:solidFill>
                  <a:srgbClr val="3758CF"/>
                </a:solidFill>
                <a:latin typeface="Times New Roman"/>
                <a:cs typeface="Times New Roman"/>
              </a:rPr>
              <a:t>&amp;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Demand,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114" dirty="0">
                <a:solidFill>
                  <a:srgbClr val="3758CF"/>
                </a:solidFill>
                <a:latin typeface="Times New Roman"/>
                <a:cs typeface="Times New Roman"/>
              </a:rPr>
              <a:t>Authority</a:t>
            </a:r>
            <a:endParaRPr sz="5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5704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Problem</a:t>
            </a:r>
            <a:r>
              <a:rPr spc="-420" dirty="0"/>
              <a:t> </a:t>
            </a:r>
            <a:r>
              <a:rPr spc="-65" dirty="0"/>
              <a:t>Statement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1650" y="1946096"/>
            <a:ext cx="447484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8835" algn="l"/>
              </a:tabLst>
            </a:pPr>
            <a:r>
              <a:rPr sz="5700" b="1" spc="-10" dirty="0">
                <a:solidFill>
                  <a:srgbClr val="3758CF"/>
                </a:solidFill>
                <a:latin typeface="Times New Roman"/>
                <a:cs typeface="Times New Roman"/>
              </a:rPr>
              <a:t>Water</a:t>
            </a:r>
            <a:r>
              <a:rPr sz="5700" b="1" dirty="0">
                <a:solidFill>
                  <a:srgbClr val="3758CF"/>
                </a:solidFill>
                <a:latin typeface="Times New Roman"/>
                <a:cs typeface="Times New Roman"/>
              </a:rPr>
              <a:t>	</a:t>
            </a:r>
            <a:r>
              <a:rPr sz="5700" b="1" spc="-65" dirty="0">
                <a:solidFill>
                  <a:srgbClr val="3758CF"/>
                </a:solidFill>
                <a:latin typeface="Times New Roman"/>
                <a:cs typeface="Times New Roman"/>
              </a:rPr>
              <a:t>Sources</a:t>
            </a:r>
            <a:endParaRPr sz="5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7818" y="3654432"/>
            <a:ext cx="44456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1" dirty="0">
                <a:latin typeface="Times New Roman"/>
                <a:cs typeface="Times New Roman"/>
              </a:rPr>
              <a:t>Table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1.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b="1" spc="-35" dirty="0">
                <a:latin typeface="Times New Roman"/>
                <a:cs typeface="Times New Roman"/>
              </a:rPr>
              <a:t>Summary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of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surface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source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90239" y="3654432"/>
            <a:ext cx="441769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1" dirty="0">
                <a:latin typeface="Times New Roman"/>
                <a:cs typeface="Times New Roman"/>
              </a:rPr>
              <a:t>Table</a:t>
            </a:r>
            <a:r>
              <a:rPr sz="2300" b="1" spc="-35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2.</a:t>
            </a:r>
            <a:r>
              <a:rPr sz="2300" b="1" spc="-30" dirty="0">
                <a:latin typeface="Times New Roman"/>
                <a:cs typeface="Times New Roman"/>
              </a:rPr>
              <a:t> </a:t>
            </a:r>
            <a:r>
              <a:rPr sz="2300" b="1" spc="-35" dirty="0">
                <a:latin typeface="Times New Roman"/>
                <a:cs typeface="Times New Roman"/>
              </a:rPr>
              <a:t>Summary</a:t>
            </a:r>
            <a:r>
              <a:rPr sz="2300" b="1" spc="-3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of</a:t>
            </a:r>
            <a:r>
              <a:rPr sz="2300" b="1" spc="-30" dirty="0">
                <a:latin typeface="Times New Roman"/>
                <a:cs typeface="Times New Roman"/>
              </a:rPr>
              <a:t> </a:t>
            </a:r>
            <a:r>
              <a:rPr sz="2300" b="1" spc="-75" dirty="0">
                <a:latin typeface="Times New Roman"/>
                <a:cs typeface="Times New Roman"/>
              </a:rPr>
              <a:t>ground</a:t>
            </a:r>
            <a:r>
              <a:rPr sz="2300" b="1" spc="-35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source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0905" y="9677006"/>
            <a:ext cx="760412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1" dirty="0">
                <a:latin typeface="Times New Roman"/>
                <a:cs typeface="Times New Roman"/>
              </a:rPr>
              <a:t>Unofficial</a:t>
            </a:r>
            <a:r>
              <a:rPr sz="2300" b="1" spc="-95" dirty="0">
                <a:latin typeface="Times New Roman"/>
                <a:cs typeface="Times New Roman"/>
              </a:rPr>
              <a:t> </a:t>
            </a:r>
            <a:r>
              <a:rPr sz="2300" b="1" spc="-30" dirty="0">
                <a:latin typeface="Times New Roman"/>
                <a:cs typeface="Times New Roman"/>
              </a:rPr>
              <a:t>Source:</a:t>
            </a:r>
            <a:r>
              <a:rPr sz="2300" b="1" spc="-90" dirty="0">
                <a:latin typeface="Times New Roman"/>
                <a:cs typeface="Times New Roman"/>
              </a:rPr>
              <a:t> </a:t>
            </a:r>
            <a:r>
              <a:rPr sz="2300" b="1" spc="-20" dirty="0">
                <a:latin typeface="Times New Roman"/>
                <a:cs typeface="Times New Roman"/>
              </a:rPr>
              <a:t>Dharan</a:t>
            </a:r>
            <a:r>
              <a:rPr sz="2300" b="1" spc="-9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Water</a:t>
            </a:r>
            <a:r>
              <a:rPr sz="2300" b="1" spc="-90" dirty="0">
                <a:latin typeface="Times New Roman"/>
                <a:cs typeface="Times New Roman"/>
              </a:rPr>
              <a:t> </a:t>
            </a:r>
            <a:r>
              <a:rPr sz="2300" b="1" spc="-20" dirty="0">
                <a:latin typeface="Times New Roman"/>
                <a:cs typeface="Times New Roman"/>
              </a:rPr>
              <a:t>Supply</a:t>
            </a:r>
            <a:r>
              <a:rPr sz="2300" b="1" spc="-95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Management</a:t>
            </a:r>
            <a:r>
              <a:rPr sz="2300" b="1" spc="-9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Board</a:t>
            </a:r>
            <a:endParaRPr sz="2300">
              <a:latin typeface="Times New Roman"/>
              <a:cs typeface="Times New Roman"/>
            </a:endParaRPr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3DEFFA84-B054-31C5-95DB-02CEE75D6726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4353573"/>
          <a:ext cx="7315200" cy="41148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 rowSpan="2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Surface Source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yield (MLD)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yield (MLD)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 vMerge="1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Surface Source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Wet Season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Dry season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Sardu Stream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11.4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2.5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Khardu Stream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971605A-7225-528E-4938-966DA4060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69574"/>
              </p:ext>
            </p:extLst>
          </p:nvPr>
        </p:nvGraphicFramePr>
        <p:xfrm>
          <a:off x="9944100" y="4353573"/>
          <a:ext cx="7315200" cy="5133975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6795">
                <a:tc rowSpan="2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Wells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No. of well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yield (MLD)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yield (MLD)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95">
                <a:tc vMerge="1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Wells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No. of well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Wet Season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Dry Season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NWSC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Test Tube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New Well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2.72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7.2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2066</Words>
  <Application>Microsoft Office PowerPoint</Application>
  <PresentationFormat>Custom</PresentationFormat>
  <Paragraphs>214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Aileron</vt:lpstr>
      <vt:lpstr>Aileron Bold</vt:lpstr>
      <vt:lpstr>Times New Roman</vt:lpstr>
      <vt:lpstr>Times New Roman Bold</vt:lpstr>
      <vt:lpstr>Office Theme</vt:lpstr>
      <vt:lpstr>Smart Water Management: Digital Scheduling and Reservoir Optimization System for Dharan</vt:lpstr>
      <vt:lpstr>Arpan Shrestha Arun KC Rijan Rai</vt:lpstr>
      <vt:lpstr>Introduction</vt:lpstr>
      <vt:lpstr>Introduction</vt:lpstr>
      <vt:lpstr>Introduction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Objectives</vt:lpstr>
      <vt:lpstr>Objectives</vt:lpstr>
      <vt:lpstr>PowerPoint Presentation</vt:lpstr>
      <vt:lpstr>PowerPoint Presentation</vt:lpstr>
      <vt:lpstr>Limitations</vt:lpstr>
      <vt:lpstr>Limitations</vt:lpstr>
      <vt:lpstr>Do our project actually solve the water crisis ?</vt:lpstr>
      <vt:lpstr>Methodology</vt:lpstr>
      <vt:lpstr>Methodology</vt:lpstr>
      <vt:lpstr>Requirement Analysis</vt:lpstr>
      <vt:lpstr>Feasibility Study</vt:lpstr>
      <vt:lpstr>Feasibility Study</vt:lpstr>
      <vt:lpstr>Feasibility Study</vt:lpstr>
      <vt:lpstr>Feasibility Study</vt:lpstr>
      <vt:lpstr>High Level System Design</vt:lpstr>
      <vt:lpstr>High Level System Design</vt:lpstr>
      <vt:lpstr>High Level System Design</vt:lpstr>
      <vt:lpstr>fig) Flowchart</vt:lpstr>
      <vt:lpstr>fig) Use case diagram</vt:lpstr>
      <vt:lpstr>Expected Outcome</vt:lpstr>
      <vt:lpstr>Expected Output</vt:lpstr>
      <vt:lpstr>References</vt:lpstr>
      <vt:lpstr>References</vt:lpstr>
      <vt:lpstr>Thank you</vt:lpstr>
      <vt:lpstr>PowerPoint Presentation</vt:lpstr>
      <vt:lpstr>PowerPoint Presentation</vt:lpstr>
      <vt:lpstr>1 Cu.m = 1,000 litres</vt:lpstr>
      <vt:lpstr>PowerPoint Presentation</vt:lpstr>
      <vt:lpstr>fig) No of households in Subsection-C</vt:lpstr>
      <vt:lpstr>Incoming rate +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Systems</dc:title>
  <dc:creator>Rijan Rai</dc:creator>
  <cp:keywords>DAGQFz8uNy0,BAGL4JrfBjg</cp:keywords>
  <cp:lastModifiedBy>Rojel Rai</cp:lastModifiedBy>
  <cp:revision>4</cp:revision>
  <dcterms:created xsi:type="dcterms:W3CDTF">2024-09-13T14:10:33Z</dcterms:created>
  <dcterms:modified xsi:type="dcterms:W3CDTF">2024-09-16T04:32:16Z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Canva</vt:lpwstr>
  </property>
  <property fmtid="{D5CDD505-2E9C-101B-9397-08002B2CF9AE}" pid="4" name="LastSaved">
    <vt:filetime>2024-09-13T00:00:00Z</vt:filetime>
  </property>
  <property fmtid="{D5CDD505-2E9C-101B-9397-08002B2CF9AE}" pid="5" name="Producer">
    <vt:lpwstr>3-Heights(TM) PDF Security Shell 4.8.25.2 (http://www.pdf-tools.com)</vt:lpwstr>
  </property>
</Properties>
</file>