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37BF0-6923-4B8D-8462-1C31D81D73AC}" v="73" dt="2024-08-21T05:20:29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in puthiyonnan" userId="6b18b35d8700bc47" providerId="LiveId" clId="{21F37BF0-6923-4B8D-8462-1C31D81D73AC}"/>
    <pc:docChg chg="undo custSel addSld modSld modMainMaster">
      <pc:chgData name="rijin puthiyonnan" userId="6b18b35d8700bc47" providerId="LiveId" clId="{21F37BF0-6923-4B8D-8462-1C31D81D73AC}" dt="2024-09-05T17:23:22.251" v="256" actId="1076"/>
      <pc:docMkLst>
        <pc:docMk/>
      </pc:docMkLst>
      <pc:sldChg chg="delSp modSp mod setBg">
        <pc:chgData name="rijin puthiyonnan" userId="6b18b35d8700bc47" providerId="LiveId" clId="{21F37BF0-6923-4B8D-8462-1C31D81D73AC}" dt="2024-08-22T08:34:28.917" v="230" actId="21"/>
        <pc:sldMkLst>
          <pc:docMk/>
          <pc:sldMk cId="0" sldId="256"/>
        </pc:sldMkLst>
        <pc:spChg chg="mod">
          <ac:chgData name="rijin puthiyonnan" userId="6b18b35d8700bc47" providerId="LiveId" clId="{21F37BF0-6923-4B8D-8462-1C31D81D73AC}" dt="2024-08-22T08:34:28.917" v="230" actId="21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1T04:57:33.937" v="215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7:55.765" v="218" actId="1076"/>
          <ac:spMkLst>
            <pc:docMk/>
            <pc:sldMk cId="0" sldId="256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9-05T17:23:22.251" v="256" actId="1076"/>
        <pc:sldMkLst>
          <pc:docMk/>
          <pc:sldMk cId="0" sldId="257"/>
        </pc:sldMkLst>
        <pc:spChg chg="mod">
          <ac:chgData name="rijin puthiyonnan" userId="6b18b35d8700bc47" providerId="LiveId" clId="{21F37BF0-6923-4B8D-8462-1C31D81D73AC}" dt="2024-08-21T04:55:15.852" v="207" actId="107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21:56.098" v="29" actId="21"/>
          <ac:spMkLst>
            <pc:docMk/>
            <pc:sldMk cId="0" sldId="257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9-05T17:23:22.251" v="256" actId="1076"/>
          <ac:spMkLst>
            <pc:docMk/>
            <pc:sldMk cId="0" sldId="257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8-21T05:20:29.421" v="226"/>
        <pc:sldMkLst>
          <pc:docMk/>
          <pc:sldMk cId="0" sldId="258"/>
        </pc:sldMkLst>
        <pc:spChg chg="mod">
          <ac:chgData name="rijin puthiyonnan" userId="6b18b35d8700bc47" providerId="LiveId" clId="{21F37BF0-6923-4B8D-8462-1C31D81D73AC}" dt="2024-08-21T05:20:29.421" v="22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19:54.965" v="21" actId="21"/>
          <ac:spMkLst>
            <pc:docMk/>
            <pc:sldMk cId="0" sldId="258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5:41.426" v="210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8-21T05:20:29.421" v="226"/>
        <pc:sldMkLst>
          <pc:docMk/>
          <pc:sldMk cId="0" sldId="259"/>
        </pc:sldMkLst>
        <pc:spChg chg="mod">
          <ac:chgData name="rijin puthiyonnan" userId="6b18b35d8700bc47" providerId="LiveId" clId="{21F37BF0-6923-4B8D-8462-1C31D81D73AC}" dt="2024-08-21T05:20:29.421" v="22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16:35.731" v="3" actId="21"/>
          <ac:spMkLst>
            <pc:docMk/>
            <pc:sldMk cId="0" sldId="259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8:46.436" v="222" actId="1076"/>
          <ac:spMkLst>
            <pc:docMk/>
            <pc:sldMk cId="0" sldId="259"/>
            <ac:spMk id="4" creationId="{00000000-0000-0000-0000-000000000000}"/>
          </ac:spMkLst>
        </pc:spChg>
      </pc:sldChg>
      <pc:sldChg chg="modSp new mod">
        <pc:chgData name="rijin puthiyonnan" userId="6b18b35d8700bc47" providerId="LiveId" clId="{21F37BF0-6923-4B8D-8462-1C31D81D73AC}" dt="2024-08-22T08:36:09.323" v="255" actId="15"/>
        <pc:sldMkLst>
          <pc:docMk/>
          <pc:sldMk cId="485766519" sldId="260"/>
        </pc:sldMkLst>
        <pc:spChg chg="mod">
          <ac:chgData name="rijin puthiyonnan" userId="6b18b35d8700bc47" providerId="LiveId" clId="{21F37BF0-6923-4B8D-8462-1C31D81D73AC}" dt="2024-08-22T08:34:48.773" v="232" actId="255"/>
          <ac:spMkLst>
            <pc:docMk/>
            <pc:sldMk cId="485766519" sldId="260"/>
            <ac:spMk id="2" creationId="{7A64EA3D-742D-3B41-CCAD-DFA4D41CA630}"/>
          </ac:spMkLst>
        </pc:spChg>
        <pc:spChg chg="mod">
          <ac:chgData name="rijin puthiyonnan" userId="6b18b35d8700bc47" providerId="LiveId" clId="{21F37BF0-6923-4B8D-8462-1C31D81D73AC}" dt="2024-08-22T08:36:09.323" v="255" actId="15"/>
          <ac:spMkLst>
            <pc:docMk/>
            <pc:sldMk cId="485766519" sldId="260"/>
            <ac:spMk id="3" creationId="{58C45BE2-48DA-441E-C687-19D9F0BFF7EB}"/>
          </ac:spMkLst>
        </pc:spChg>
      </pc:sldChg>
      <pc:sldMasterChg chg="modSp modSldLayout">
        <pc:chgData name="rijin puthiyonnan" userId="6b18b35d8700bc47" providerId="LiveId" clId="{21F37BF0-6923-4B8D-8462-1C31D81D73AC}" dt="2024-08-21T04:53:21.513" v="189"/>
        <pc:sldMasterMkLst>
          <pc:docMk/>
          <pc:sldMasterMk cId="3465297593" sldId="2147483750"/>
        </pc:sldMasterMkLst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33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3:21.513" v="189"/>
          <ac:grpSpMkLst>
            <pc:docMk/>
            <pc:sldMasterMk cId="3465297593" sldId="2147483750"/>
            <ac:grpSpMk id="6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159672343" sldId="2147483751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159672343" sldId="2147483751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4221988465" sldId="2147483752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4221988465" sldId="2147483752"/>
              <ac:spMk id="18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272155995" sldId="2147483753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272155995" sldId="2147483753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700404198" sldId="2147483754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417577681" sldId="2147483755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1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4286212229" sldId="2147483756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4286212229" sldId="2147483756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475799856" sldId="2147483757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475799856" sldId="2147483757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475799856" sldId="2147483757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932174557" sldId="2147483758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932174557" sldId="2147483758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74136156" sldId="2147483759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74136156" sldId="2147483759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271805102" sldId="2147483760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3271805102" sldId="2147483760"/>
              <ac:grpSpMk id="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29843303" sldId="2147483761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29843303" sldId="2147483761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760496126" sldId="2147483762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1760496126" sldId="2147483762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8388061" sldId="2147483763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8388061" sldId="2147483763"/>
              <ac:grpSpMk id="9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716170722" sldId="2147483764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4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3716170722" sldId="2147483764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3716170722" sldId="2147483764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317820686" sldId="2147483765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1317820686" sldId="2147483765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1317820686" sldId="2147483765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408149015" sldId="2147483766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408149015" sldId="2147483766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408149015" sldId="2147483766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391798391" sldId="2147483767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391798391" sldId="2147483767"/>
              <ac:grpSpMk id="10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3:29.442" v="191"/>
        <pc:sldMasterMkLst>
          <pc:docMk/>
          <pc:sldMasterMk cId="3018827365" sldId="2147483768"/>
        </pc:sldMasterMkLst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1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1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4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3:29.442" v="191"/>
          <ac:grpSpMkLst>
            <pc:docMk/>
            <pc:sldMasterMk cId="3018827365" sldId="2147483768"/>
            <ac:grpSpMk id="2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787023780" sldId="2147483769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2787023780" sldId="2147483769"/>
              <ac:grpSpMk id="14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836992964" sldId="2147483770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836992964" sldId="214748377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836992964" sldId="2147483770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516113451" sldId="2147483771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516113451" sldId="2147483771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604515045" sldId="2147483772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4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148350150" sldId="2147483773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77625886" sldId="2147483774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77625886" sldId="2147483774"/>
              <ac:spMk id="2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561693501" sldId="2147483775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561693501" sldId="2147483775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604649915" sldId="2147483776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604649915" sldId="2147483776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068884742" sldId="2147483777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1068884742" sldId="2147483777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925521461" sldId="2147483778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925521461" sldId="2147483778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93084185" sldId="2147483779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93084185" sldId="2147483779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588264233" sldId="2147483780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588264233" sldId="2147483780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167333914" sldId="2147483781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2167333914" sldId="2147483781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304066674" sldId="2147483782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20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1304066674" sldId="2147483782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1304066674" sldId="2147483782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060997632" sldId="2147483783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2060997632" sldId="2147483783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2060997632" sldId="2147483783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173495439" sldId="2147483784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173495439" sldId="214748378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173495439" sldId="2147483784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867395574" sldId="2147483785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867395574" sldId="2147483785"/>
              <ac:grpSpMk id="8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4:32.946" v="200"/>
        <pc:sldMasterMkLst>
          <pc:docMk/>
          <pc:sldMasterMk cId="3880070004" sldId="2147483822"/>
        </pc:sldMasterMkLst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33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4:32.946" v="200"/>
          <ac:grpSpMkLst>
            <pc:docMk/>
            <pc:sldMasterMk cId="3880070004" sldId="2147483822"/>
            <ac:grpSpMk id="6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983569494" sldId="2147483823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983569494" sldId="2147483823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3975282921" sldId="2147483824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975282921" sldId="2147483824"/>
              <ac:spMk id="18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3317930802" sldId="2147483825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3317930802" sldId="2147483825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815860555" sldId="2147483826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26446750" sldId="2147483827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1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446794493" sldId="2147483828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46794493" sldId="2147483828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347171144" sldId="2147483829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47171144" sldId="214748382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47171144" sldId="2147483829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588180616" sldId="2147483830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2588180616" sldId="2147483830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492508458" sldId="2147483831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492508458" sldId="2147483831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758371170" sldId="2147483832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758371170" sldId="2147483832"/>
              <ac:grpSpMk id="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376765462" sldId="2147483833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376765462" sldId="2147483833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707999815" sldId="2147483834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707999815" sldId="2147483834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807846515" sldId="2147483835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807846515" sldId="2147483835"/>
              <ac:grpSpMk id="9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940165812" sldId="2147483836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4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940165812" sldId="2147483836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940165812" sldId="2147483836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532915635" sldId="2147483837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532915635" sldId="2147483837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532915635" sldId="2147483837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712324659" sldId="2147483838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12324659" sldId="2147483838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12324659" sldId="2147483838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983132294" sldId="2147483839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2983132294" sldId="2147483839"/>
              <ac:grpSpMk id="10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4:37.304" v="202"/>
        <pc:sldMasterMkLst>
          <pc:docMk/>
          <pc:sldMasterMk cId="1582371288" sldId="2147483840"/>
        </pc:sldMasterMkLst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1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1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4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4:37.304" v="202"/>
          <ac:grpSpMkLst>
            <pc:docMk/>
            <pc:sldMasterMk cId="1582371288" sldId="2147483840"/>
            <ac:grpSpMk id="2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59578615" sldId="2147483841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59578615" sldId="2147483841"/>
              <ac:grpSpMk id="14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763663538" sldId="2147483842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763663538" sldId="214748384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763663538" sldId="2147483842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463684536" sldId="2147483843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2463684536" sldId="2147483843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244887673" sldId="2147483844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4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102354699" sldId="2147483845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778757091" sldId="2147483846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778757091" sldId="2147483846"/>
              <ac:spMk id="2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586330225" sldId="2147483847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86330225" sldId="2147483847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794582452" sldId="2147483848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794582452" sldId="2147483848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508968254" sldId="2147483849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508968254" sldId="2147483849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80052231" sldId="2147483850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80052231" sldId="2147483850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401893892" sldId="2147483851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2401893892" sldId="2147483851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929466189" sldId="2147483852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929466189" sldId="2147483852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458613389" sldId="2147483853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458613389" sldId="2147483853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055865097" sldId="2147483854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20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1055865097" sldId="2147483854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1055865097" sldId="2147483854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470810335" sldId="2147483855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470810335" sldId="2147483855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470810335" sldId="2147483855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849271285" sldId="2147483856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849271285" sldId="214748385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849271285" sldId="2147483856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00703194" sldId="2147483857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00703194" sldId="2147483857"/>
              <ac:grpSpMk id="8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A3D-742D-3B41-CCAD-DFA4D41CA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>
                <a:latin typeface="Candara" panose="020E0502030303020204" pitchFamily="34" charset="0"/>
              </a:rPr>
              <a:t>Portuguese Bank Marketing Dataset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5BE2-48DA-441E-C687-19D9F0BF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5340096"/>
            <a:ext cx="3263678" cy="298704"/>
          </a:xfrm>
        </p:spPr>
        <p:txBody>
          <a:bodyPr>
            <a:noAutofit/>
          </a:bodyPr>
          <a:lstStyle/>
          <a:p>
            <a:pPr lvl="1"/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RIJIN P</a:t>
            </a:r>
          </a:p>
        </p:txBody>
      </p:sp>
    </p:spTree>
    <p:extLst>
      <p:ext uri="{BB962C8B-B14F-4D97-AF65-F5344CB8AC3E}">
        <p14:creationId xmlns:p14="http://schemas.microsoft.com/office/powerpoint/2010/main" val="48576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ndara" panose="020E0502030303020204" pitchFamily="34" charset="0"/>
              </a:rPr>
              <a:t>Portuguese Bank Marketing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327" y="2961565"/>
            <a:ext cx="78139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latin typeface="Candara" panose="020E0502030303020204" pitchFamily="34" charset="0"/>
              </a:rPr>
              <a:t>Dataset Source: </a:t>
            </a:r>
            <a:r>
              <a:rPr lang="en-IN" sz="2000" dirty="0">
                <a:latin typeface="Candara" panose="020E0502030303020204" pitchFamily="34" charset="0"/>
              </a:rPr>
              <a:t>UCI</a:t>
            </a:r>
          </a:p>
          <a:p>
            <a:endParaRPr lang="en-US" sz="2000" dirty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Objective: To predict whether a customer will subscribe to a term deposit based on various attributes.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791" y="978725"/>
            <a:ext cx="3569209" cy="399299"/>
          </a:xfrm>
        </p:spPr>
        <p:txBody>
          <a:bodyPr/>
          <a:lstStyle/>
          <a:p>
            <a:r>
              <a:rPr sz="2800" dirty="0">
                <a:latin typeface="Candara" panose="020E0502030303020204" pitchFamily="34" charset="0"/>
              </a:rPr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244" y="1902690"/>
            <a:ext cx="7167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Candara" panose="020E0502030303020204" pitchFamily="34" charset="0"/>
              </a:rPr>
              <a:t>Number of Instances: 41,188</a:t>
            </a:r>
          </a:p>
          <a:p>
            <a:r>
              <a:rPr sz="1200" dirty="0">
                <a:latin typeface="Candara" panose="020E0502030303020204" pitchFamily="34" charset="0"/>
              </a:rPr>
              <a:t>Number of Attributes: 21</a:t>
            </a:r>
          </a:p>
          <a:p>
            <a:r>
              <a:rPr sz="1200" dirty="0">
                <a:latin typeface="Candara" panose="020E0502030303020204" pitchFamily="34" charset="0"/>
              </a:rPr>
              <a:t>Key Features:</a:t>
            </a:r>
          </a:p>
          <a:p>
            <a:r>
              <a:rPr sz="1200" dirty="0">
                <a:latin typeface="Candara" panose="020E0502030303020204" pitchFamily="34" charset="0"/>
              </a:rPr>
              <a:t>- Age: Age of the customer</a:t>
            </a:r>
          </a:p>
          <a:p>
            <a:r>
              <a:rPr sz="1200" dirty="0">
                <a:latin typeface="Candara" panose="020E0502030303020204" pitchFamily="34" charset="0"/>
              </a:rPr>
              <a:t>- Job: Type of job</a:t>
            </a:r>
          </a:p>
          <a:p>
            <a:r>
              <a:rPr sz="1200" dirty="0">
                <a:latin typeface="Candara" panose="020E0502030303020204" pitchFamily="34" charset="0"/>
              </a:rPr>
              <a:t>- Marital: Marital status</a:t>
            </a:r>
          </a:p>
          <a:p>
            <a:r>
              <a:rPr sz="1200" dirty="0">
                <a:latin typeface="Candara" panose="020E0502030303020204" pitchFamily="34" charset="0"/>
              </a:rPr>
              <a:t>- Education: Education level</a:t>
            </a:r>
            <a:endParaRPr lang="en-US" sz="1200" dirty="0">
              <a:latin typeface="Candara" panose="020E0502030303020204" pitchFamily="34" charset="0"/>
            </a:endParaRPr>
          </a:p>
          <a:p>
            <a:r>
              <a:rPr lang="en-US" sz="1200" dirty="0">
                <a:latin typeface="Candara" panose="020E0502030303020204" pitchFamily="34" charset="0"/>
              </a:rPr>
              <a:t>- Default: Has credit in default?</a:t>
            </a:r>
          </a:p>
          <a:p>
            <a:r>
              <a:rPr sz="1200" dirty="0">
                <a:latin typeface="Candara" panose="020E0502030303020204" pitchFamily="34" charset="0"/>
              </a:rPr>
              <a:t>- Housing: Has housing loan?</a:t>
            </a:r>
          </a:p>
          <a:p>
            <a:r>
              <a:rPr sz="1200" dirty="0">
                <a:latin typeface="Candara" panose="020E0502030303020204" pitchFamily="34" charset="0"/>
              </a:rPr>
              <a:t>- Loan: Has personal loan?</a:t>
            </a:r>
          </a:p>
          <a:p>
            <a:r>
              <a:rPr sz="1200" dirty="0">
                <a:latin typeface="Candara" panose="020E0502030303020204" pitchFamily="34" charset="0"/>
              </a:rPr>
              <a:t>- Contact: Contact communication type</a:t>
            </a:r>
          </a:p>
          <a:p>
            <a:r>
              <a:rPr sz="1200" dirty="0">
                <a:latin typeface="Candara" panose="020E0502030303020204" pitchFamily="34" charset="0"/>
              </a:rPr>
              <a:t>- Day: Last contact day of the month</a:t>
            </a:r>
          </a:p>
          <a:p>
            <a:r>
              <a:rPr sz="1200" dirty="0">
                <a:latin typeface="Candara" panose="020E0502030303020204" pitchFamily="34" charset="0"/>
              </a:rPr>
              <a:t>- Month: Last contact month of the year</a:t>
            </a:r>
          </a:p>
          <a:p>
            <a:r>
              <a:rPr sz="1200" dirty="0">
                <a:latin typeface="Candara" panose="020E0502030303020204" pitchFamily="34" charset="0"/>
              </a:rPr>
              <a:t>- Duration: Last contact duration, in seconds</a:t>
            </a:r>
          </a:p>
          <a:p>
            <a:r>
              <a:rPr sz="1200" dirty="0">
                <a:latin typeface="Candara" panose="020E0502030303020204" pitchFamily="34" charset="0"/>
              </a:rPr>
              <a:t>- Campaign: Number of contacts performed during this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Pdays</a:t>
            </a:r>
            <a:r>
              <a:rPr sz="1200" dirty="0">
                <a:latin typeface="Candara" panose="020E0502030303020204" pitchFamily="34" charset="0"/>
              </a:rPr>
              <a:t>: Number of days since the client was last contacted from a previous campaign</a:t>
            </a:r>
          </a:p>
          <a:p>
            <a:r>
              <a:rPr sz="1200" dirty="0">
                <a:latin typeface="Candara" panose="020E0502030303020204" pitchFamily="34" charset="0"/>
              </a:rPr>
              <a:t>- Previous: Number of contacts performed before this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Poutcome</a:t>
            </a:r>
            <a:r>
              <a:rPr sz="1200" dirty="0">
                <a:latin typeface="Candara" panose="020E0502030303020204" pitchFamily="34" charset="0"/>
              </a:rPr>
              <a:t>: Outcome of the previous marketing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Emp.var.rate</a:t>
            </a:r>
            <a:r>
              <a:rPr sz="1200" dirty="0">
                <a:latin typeface="Candara" panose="020E0502030303020204" pitchFamily="34" charset="0"/>
              </a:rPr>
              <a:t>: Employment variation rate - quarterly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Cons.price.idx</a:t>
            </a:r>
            <a:r>
              <a:rPr sz="1200" dirty="0">
                <a:latin typeface="Candara" panose="020E0502030303020204" pitchFamily="34" charset="0"/>
              </a:rPr>
              <a:t>: Consumer price index - monthly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Cons.conf.idx</a:t>
            </a:r>
            <a:r>
              <a:rPr sz="1200" dirty="0">
                <a:latin typeface="Candara" panose="020E0502030303020204" pitchFamily="34" charset="0"/>
              </a:rPr>
              <a:t>: Consumer confidence index - monthly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Euribor3m: Euribor 3 month rate - daily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Nr.employed</a:t>
            </a:r>
            <a:r>
              <a:rPr sz="1200" dirty="0">
                <a:latin typeface="Candara" panose="020E0502030303020204" pitchFamily="34" charset="0"/>
              </a:rPr>
              <a:t>: Number of employees - quarterly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Target Variable: y (whether the client subscribed to a term deposit)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ndara" panose="020E0502030303020204" pitchFamily="34" charset="0"/>
              </a:rPr>
              <a:t>Understanding Unfamiliar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18" y="2307241"/>
            <a:ext cx="81095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dirty="0" err="1">
                <a:latin typeface="Candara" panose="020E0502030303020204" pitchFamily="34" charset="0"/>
              </a:rPr>
              <a:t>Emp.var.rate</a:t>
            </a:r>
            <a:r>
              <a:rPr sz="1600" dirty="0">
                <a:latin typeface="Candara" panose="020E0502030303020204" pitchFamily="34" charset="0"/>
              </a:rPr>
              <a:t>: Employment variation rate, which indicates the change in employment levels.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Cons.price.idx</a:t>
            </a:r>
            <a:r>
              <a:rPr sz="1600" dirty="0">
                <a:latin typeface="Candara" panose="020E0502030303020204" pitchFamily="34" charset="0"/>
              </a:rPr>
              <a:t>: Consumer price index, which measures the average change in prices paid by consumers for goods and services.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Cons.conf.idx</a:t>
            </a:r>
            <a:r>
              <a:rPr sz="1600" dirty="0">
                <a:latin typeface="Candara" panose="020E0502030303020204" pitchFamily="34" charset="0"/>
              </a:rPr>
              <a:t>: Consumer confidence index, which measures the degree of optimism that consumers feel about the overall state of the economy and their personal financial situation.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>
                <a:latin typeface="Candara" panose="020E0502030303020204" pitchFamily="34" charset="0"/>
              </a:rPr>
              <a:t>Euribor3m: Euribor (Euro Interbank Offered Rate) 3-month rate, which is the average interest rate at which European banks lend to each other for a three-month period.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Nr.employed</a:t>
            </a:r>
            <a:r>
              <a:rPr sz="1600" dirty="0">
                <a:latin typeface="Candara" panose="020E0502030303020204" pitchFamily="34" charset="0"/>
              </a:rPr>
              <a:t>: Number of employees, which indicates the total number of people employed in the economy.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ndara" panose="020E0502030303020204" pitchFamily="34" charset="0"/>
              </a:rPr>
              <a:t>Unknown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992" y="2413337"/>
            <a:ext cx="6692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Candara" panose="020E0502030303020204" pitchFamily="34" charset="0"/>
              </a:rPr>
              <a:t>Unknown Values:</a:t>
            </a:r>
          </a:p>
          <a:p>
            <a:r>
              <a:rPr dirty="0">
                <a:latin typeface="Candara" panose="020E0502030303020204" pitchFamily="34" charset="0"/>
              </a:rPr>
              <a:t>- </a:t>
            </a:r>
            <a:r>
              <a:rPr dirty="0" err="1">
                <a:latin typeface="Candara" panose="020E0502030303020204" pitchFamily="34" charset="0"/>
              </a:rPr>
              <a:t>Pdays</a:t>
            </a:r>
            <a:r>
              <a:rPr dirty="0">
                <a:latin typeface="Candara" panose="020E0502030303020204" pitchFamily="34" charset="0"/>
              </a:rPr>
              <a:t>: A value of 999 indicates that the client was not previously contacted.</a:t>
            </a:r>
          </a:p>
          <a:p>
            <a:r>
              <a:rPr dirty="0">
                <a:latin typeface="Candara" panose="020E0502030303020204" pitchFamily="34" charset="0"/>
              </a:rPr>
              <a:t>- </a:t>
            </a:r>
            <a:r>
              <a:rPr dirty="0" err="1">
                <a:latin typeface="Candara" panose="020E0502030303020204" pitchFamily="34" charset="0"/>
              </a:rPr>
              <a:t>Poutcome</a:t>
            </a:r>
            <a:r>
              <a:rPr dirty="0">
                <a:latin typeface="Candara" panose="020E0502030303020204" pitchFamily="34" charset="0"/>
              </a:rPr>
              <a:t>: 'unknown' indicates that the outcome of the previous marketing campaign is not available.</a:t>
            </a:r>
          </a:p>
          <a:p>
            <a:r>
              <a:rPr dirty="0">
                <a:latin typeface="Candara" panose="020E0502030303020204" pitchFamily="34" charset="0"/>
              </a:rPr>
              <a:t>- Job, Education, </a:t>
            </a:r>
            <a:r>
              <a:rPr lang="en-IN" dirty="0">
                <a:latin typeface="Candara" panose="020E0502030303020204" pitchFamily="34" charset="0"/>
              </a:rPr>
              <a:t>Loan</a:t>
            </a:r>
            <a:r>
              <a:rPr dirty="0">
                <a:latin typeface="Candara" panose="020E0502030303020204" pitchFamily="34" charset="0"/>
              </a:rPr>
              <a:t>, etc.: 'unknown' values in these columns indicate missing or unspecified information.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768</TotalTime>
  <Words>434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Candara</vt:lpstr>
      <vt:lpstr>Century Gothic</vt:lpstr>
      <vt:lpstr>Wingdings 3</vt:lpstr>
      <vt:lpstr>Ion Boardroom</vt:lpstr>
      <vt:lpstr>Portuguese Bank Marketing Dataset</vt:lpstr>
      <vt:lpstr>Portuguese Bank Marketing Dataset</vt:lpstr>
      <vt:lpstr>Dataset Description</vt:lpstr>
      <vt:lpstr>Understanding Unfamiliar Columns</vt:lpstr>
      <vt:lpstr>Unknown Values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rijin puthiyonnan</cp:lastModifiedBy>
  <cp:revision>1</cp:revision>
  <dcterms:created xsi:type="dcterms:W3CDTF">2013-01-27T09:14:16Z</dcterms:created>
  <dcterms:modified xsi:type="dcterms:W3CDTF">2024-09-05T17:23:31Z</dcterms:modified>
  <cp:category/>
</cp:coreProperties>
</file>