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75" r:id="rId10"/>
    <p:sldId id="274" r:id="rId11"/>
    <p:sldId id="267" r:id="rId12"/>
    <p:sldId id="269" r:id="rId13"/>
    <p:sldId id="273" r:id="rId14"/>
    <p:sldId id="266" r:id="rId15"/>
    <p:sldId id="272" r:id="rId16"/>
    <p:sldId id="271" r:id="rId17"/>
    <p:sldId id="276" r:id="rId18"/>
    <p:sldId id="277" r:id="rId19"/>
    <p:sldId id="278" r:id="rId20"/>
    <p:sldId id="27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o Pinna" initials="MP" lastIdx="1" clrIdx="0">
    <p:extLst>
      <p:ext uri="{19B8F6BF-5375-455C-9EA6-DF929625EA0E}">
        <p15:presenceInfo xmlns:p15="http://schemas.microsoft.com/office/powerpoint/2012/main" userId="Marco Pin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8BB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091026-248C-9633-1E0B-1930DADD404D}" v="29" dt="2021-05-07T08:56:28.884"/>
    <p1510:client id="{66F6AC87-228A-E819-0237-3950AA573992}" v="28" dt="2021-05-07T08:19:53.138"/>
    <p1510:client id="{77FF1562-20CC-146D-753C-23897E5603EA}" v="5" dt="2021-05-07T09:04:37.846"/>
    <p1510:client id="{B590C84C-54FA-2107-3CA3-CC44412A6526}" v="491" dt="2021-05-07T09:24:45.559"/>
    <p1510:client id="{D6D85BDA-282E-ABA8-1DBA-D9350B41E0C6}" v="446" dt="2021-05-07T08:07:12.102"/>
    <p1510:client id="{EA52EB06-EC76-35C8-B8E7-572C0DD8D95A}" v="1292" dt="2021-05-07T13:29:05.0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i\Uni\compArch\encoding_bench\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i\Uni\compArch\encoding_bench\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Foglio2!$L$11</c:f>
              <c:strCache>
                <c:ptCount val="1"/>
                <c:pt idx="0">
                  <c:v>costarica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63500">
                <a:solidFill>
                  <a:schemeClr val="accent1"/>
                </a:solidFill>
              </a:ln>
              <a:effectLst/>
            </c:spPr>
          </c:marker>
          <c:dPt>
            <c:idx val="6"/>
            <c:marker>
              <c:symbol val="x"/>
              <c:size val="5"/>
              <c:spPr>
                <a:solidFill>
                  <a:schemeClr val="accent1"/>
                </a:solidFill>
                <a:ln w="63500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803B-47C1-9EDC-AFE3C6B22336}"/>
              </c:ext>
            </c:extLst>
          </c:dPt>
          <c:cat>
            <c:strRef>
              <c:f>(Foglio2!$M$10:$R$10,Foglio2!$B$24)</c:f>
              <c:strCache>
                <c:ptCount val="7"/>
                <c:pt idx="0">
                  <c:v>Ultrafast</c:v>
                </c:pt>
                <c:pt idx="1">
                  <c:v>Superfast</c:v>
                </c:pt>
                <c:pt idx="2">
                  <c:v>Very fast</c:v>
                </c:pt>
                <c:pt idx="3">
                  <c:v>Faster</c:v>
                </c:pt>
                <c:pt idx="4">
                  <c:v>Fast</c:v>
                </c:pt>
                <c:pt idx="5">
                  <c:v>Medium</c:v>
                </c:pt>
                <c:pt idx="6">
                  <c:v>HW</c:v>
                </c:pt>
              </c:strCache>
            </c:strRef>
          </c:cat>
          <c:val>
            <c:numRef>
              <c:f>(Foglio2!$M$11:$R$11,Foglio2!$J$25)</c:f>
              <c:numCache>
                <c:formatCode>0.00%</c:formatCode>
                <c:ptCount val="7"/>
                <c:pt idx="0">
                  <c:v>0.77955271565495199</c:v>
                </c:pt>
                <c:pt idx="1">
                  <c:v>0.78274760383386566</c:v>
                </c:pt>
                <c:pt idx="2">
                  <c:v>0.78913738019169322</c:v>
                </c:pt>
                <c:pt idx="3">
                  <c:v>0.8862204472843449</c:v>
                </c:pt>
                <c:pt idx="4">
                  <c:v>0.96166134185303498</c:v>
                </c:pt>
                <c:pt idx="5">
                  <c:v>0.97763578274760377</c:v>
                </c:pt>
                <c:pt idx="6" formatCode="0%">
                  <c:v>0.71953674121405753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03B-47C1-9EDC-AFE3C6B22336}"/>
            </c:ext>
          </c:extLst>
        </c:ser>
        <c:ser>
          <c:idx val="1"/>
          <c:order val="1"/>
          <c:tx>
            <c:strRef>
              <c:f>Foglio2!$L$12</c:f>
              <c:strCache>
                <c:ptCount val="1"/>
                <c:pt idx="0">
                  <c:v>nba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63500">
                <a:solidFill>
                  <a:schemeClr val="accent2"/>
                </a:solidFill>
              </a:ln>
              <a:effectLst/>
            </c:spPr>
          </c:marker>
          <c:dPt>
            <c:idx val="6"/>
            <c:marker>
              <c:symbol val="x"/>
              <c:size val="5"/>
              <c:spPr>
                <a:solidFill>
                  <a:schemeClr val="accent2"/>
                </a:solidFill>
                <a:ln w="63500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803B-47C1-9EDC-AFE3C6B22336}"/>
              </c:ext>
            </c:extLst>
          </c:dPt>
          <c:cat>
            <c:strRef>
              <c:f>(Foglio2!$M$10:$R$10,Foglio2!$B$24)</c:f>
              <c:strCache>
                <c:ptCount val="7"/>
                <c:pt idx="0">
                  <c:v>Ultrafast</c:v>
                </c:pt>
                <c:pt idx="1">
                  <c:v>Superfast</c:v>
                </c:pt>
                <c:pt idx="2">
                  <c:v>Very fast</c:v>
                </c:pt>
                <c:pt idx="3">
                  <c:v>Faster</c:v>
                </c:pt>
                <c:pt idx="4">
                  <c:v>Fast</c:v>
                </c:pt>
                <c:pt idx="5">
                  <c:v>Medium</c:v>
                </c:pt>
                <c:pt idx="6">
                  <c:v>HW</c:v>
                </c:pt>
              </c:strCache>
            </c:strRef>
          </c:cat>
          <c:val>
            <c:numRef>
              <c:f>(Foglio2!$M$12:$R$12,Foglio2!$J$26)</c:f>
              <c:numCache>
                <c:formatCode>0.00%</c:formatCode>
                <c:ptCount val="7"/>
                <c:pt idx="0">
                  <c:v>0.63345195729537362</c:v>
                </c:pt>
                <c:pt idx="1">
                  <c:v>0.64447330960854088</c:v>
                </c:pt>
                <c:pt idx="2">
                  <c:v>0.70286476868327408</c:v>
                </c:pt>
                <c:pt idx="3">
                  <c:v>0.78685765124555151</c:v>
                </c:pt>
                <c:pt idx="4">
                  <c:v>0.87900355871886116</c:v>
                </c:pt>
                <c:pt idx="5">
                  <c:v>0.90243060498220629</c:v>
                </c:pt>
                <c:pt idx="6" formatCode="0%">
                  <c:v>0.604982206405694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03B-47C1-9EDC-AFE3C6B22336}"/>
            </c:ext>
          </c:extLst>
        </c:ser>
        <c:ser>
          <c:idx val="2"/>
          <c:order val="2"/>
          <c:tx>
            <c:strRef>
              <c:f>Foglio2!$L$13</c:f>
              <c:strCache>
                <c:ptCount val="1"/>
                <c:pt idx="0">
                  <c:v>nz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FF00"/>
              </a:solidFill>
              <a:ln w="63500">
                <a:solidFill>
                  <a:srgbClr val="FFFF00"/>
                </a:solidFill>
              </a:ln>
              <a:effectLst/>
            </c:spPr>
          </c:marker>
          <c:dPt>
            <c:idx val="6"/>
            <c:marker>
              <c:symbol val="x"/>
              <c:size val="5"/>
              <c:spPr>
                <a:solidFill>
                  <a:srgbClr val="FFFF00"/>
                </a:solidFill>
                <a:ln w="63500">
                  <a:solidFill>
                    <a:srgbClr val="FFFF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803B-47C1-9EDC-AFE3C6B22336}"/>
              </c:ext>
            </c:extLst>
          </c:dPt>
          <c:cat>
            <c:strRef>
              <c:f>(Foglio2!$M$10:$R$10,Foglio2!$B$24)</c:f>
              <c:strCache>
                <c:ptCount val="7"/>
                <c:pt idx="0">
                  <c:v>Ultrafast</c:v>
                </c:pt>
                <c:pt idx="1">
                  <c:v>Superfast</c:v>
                </c:pt>
                <c:pt idx="2">
                  <c:v>Very fast</c:v>
                </c:pt>
                <c:pt idx="3">
                  <c:v>Faster</c:v>
                </c:pt>
                <c:pt idx="4">
                  <c:v>Fast</c:v>
                </c:pt>
                <c:pt idx="5">
                  <c:v>Medium</c:v>
                </c:pt>
                <c:pt idx="6">
                  <c:v>HW</c:v>
                </c:pt>
              </c:strCache>
            </c:strRef>
          </c:cat>
          <c:val>
            <c:numRef>
              <c:f>(Foglio2!$M$13:$R$13,Foglio2!$J$27)</c:f>
              <c:numCache>
                <c:formatCode>0.00%</c:formatCode>
                <c:ptCount val="7"/>
                <c:pt idx="0">
                  <c:v>0.55626691729323308</c:v>
                </c:pt>
                <c:pt idx="1">
                  <c:v>0.52176315789473682</c:v>
                </c:pt>
                <c:pt idx="2">
                  <c:v>0.55775187969924811</c:v>
                </c:pt>
                <c:pt idx="3">
                  <c:v>0.63954511278195492</c:v>
                </c:pt>
                <c:pt idx="4">
                  <c:v>0.70007518796992485</c:v>
                </c:pt>
                <c:pt idx="5">
                  <c:v>0.72099248120300752</c:v>
                </c:pt>
                <c:pt idx="6" formatCode="0%">
                  <c:v>0.48496240601503759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03B-47C1-9EDC-AFE3C6B22336}"/>
            </c:ext>
          </c:extLst>
        </c:ser>
        <c:ser>
          <c:idx val="3"/>
          <c:order val="3"/>
          <c:tx>
            <c:strRef>
              <c:f>Foglio2!$L$14</c:f>
              <c:strCache>
                <c:ptCount val="1"/>
                <c:pt idx="0">
                  <c:v>pixar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63500">
                <a:solidFill>
                  <a:srgbClr val="7030A0"/>
                </a:solidFill>
              </a:ln>
              <a:effectLst/>
            </c:spPr>
          </c:marker>
          <c:dPt>
            <c:idx val="6"/>
            <c:marker>
              <c:symbol val="x"/>
              <c:size val="5"/>
              <c:spPr>
                <a:solidFill>
                  <a:srgbClr val="7030A0"/>
                </a:solidFill>
                <a:ln w="63500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803B-47C1-9EDC-AFE3C6B22336}"/>
              </c:ext>
            </c:extLst>
          </c:dPt>
          <c:cat>
            <c:strRef>
              <c:f>(Foglio2!$M$10:$R$10,Foglio2!$B$24)</c:f>
              <c:strCache>
                <c:ptCount val="7"/>
                <c:pt idx="0">
                  <c:v>Ultrafast</c:v>
                </c:pt>
                <c:pt idx="1">
                  <c:v>Superfast</c:v>
                </c:pt>
                <c:pt idx="2">
                  <c:v>Very fast</c:v>
                </c:pt>
                <c:pt idx="3">
                  <c:v>Faster</c:v>
                </c:pt>
                <c:pt idx="4">
                  <c:v>Fast</c:v>
                </c:pt>
                <c:pt idx="5">
                  <c:v>Medium</c:v>
                </c:pt>
                <c:pt idx="6">
                  <c:v>HW</c:v>
                </c:pt>
              </c:strCache>
            </c:strRef>
          </c:cat>
          <c:val>
            <c:numRef>
              <c:f>(Foglio2!$M$14:$R$14,Foglio2!$J$28)</c:f>
              <c:numCache>
                <c:formatCode>0.00%</c:formatCode>
                <c:ptCount val="7"/>
                <c:pt idx="0">
                  <c:v>0.68030136986301359</c:v>
                </c:pt>
                <c:pt idx="1">
                  <c:v>0.70136986301369864</c:v>
                </c:pt>
                <c:pt idx="2">
                  <c:v>0.7205479452054796</c:v>
                </c:pt>
                <c:pt idx="3">
                  <c:v>0.78904109589041105</c:v>
                </c:pt>
                <c:pt idx="4">
                  <c:v>0.85868767123287681</c:v>
                </c:pt>
                <c:pt idx="5">
                  <c:v>0.87650958904109577</c:v>
                </c:pt>
                <c:pt idx="6" formatCode="0%">
                  <c:v>0.66465479452054788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03B-47C1-9EDC-AFE3C6B22336}"/>
            </c:ext>
          </c:extLst>
        </c:ser>
        <c:ser>
          <c:idx val="4"/>
          <c:order val="4"/>
          <c:tx>
            <c:strRef>
              <c:f>Foglio2!$L$15</c:f>
              <c:strCache>
                <c:ptCount val="1"/>
                <c:pt idx="0">
                  <c:v>sanandreas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63500">
                <a:solidFill>
                  <a:schemeClr val="accent5"/>
                </a:solidFill>
              </a:ln>
              <a:effectLst/>
            </c:spPr>
          </c:marker>
          <c:dPt>
            <c:idx val="6"/>
            <c:marker>
              <c:symbol val="x"/>
              <c:size val="5"/>
              <c:spPr>
                <a:solidFill>
                  <a:schemeClr val="accent5"/>
                </a:solidFill>
                <a:ln w="63500">
                  <a:solidFill>
                    <a:schemeClr val="accent5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803B-47C1-9EDC-AFE3C6B22336}"/>
              </c:ext>
            </c:extLst>
          </c:dPt>
          <c:cat>
            <c:strRef>
              <c:f>(Foglio2!$M$10:$R$10,Foglio2!$B$24)</c:f>
              <c:strCache>
                <c:ptCount val="7"/>
                <c:pt idx="0">
                  <c:v>Ultrafast</c:v>
                </c:pt>
                <c:pt idx="1">
                  <c:v>Superfast</c:v>
                </c:pt>
                <c:pt idx="2">
                  <c:v>Very fast</c:v>
                </c:pt>
                <c:pt idx="3">
                  <c:v>Faster</c:v>
                </c:pt>
                <c:pt idx="4">
                  <c:v>Fast</c:v>
                </c:pt>
                <c:pt idx="5">
                  <c:v>Medium</c:v>
                </c:pt>
                <c:pt idx="6">
                  <c:v>HW</c:v>
                </c:pt>
              </c:strCache>
            </c:strRef>
          </c:cat>
          <c:val>
            <c:numRef>
              <c:f>(Foglio2!$M$15:$R$15,Foglio2!$J$29)</c:f>
              <c:numCache>
                <c:formatCode>0.00%</c:formatCode>
                <c:ptCount val="7"/>
                <c:pt idx="0">
                  <c:v>0.44226870748299313</c:v>
                </c:pt>
                <c:pt idx="1">
                  <c:v>0.49069387755102023</c:v>
                </c:pt>
                <c:pt idx="2">
                  <c:v>0.54671088435374138</c:v>
                </c:pt>
                <c:pt idx="3">
                  <c:v>0.65449999999999986</c:v>
                </c:pt>
                <c:pt idx="4">
                  <c:v>0.76339795918367326</c:v>
                </c:pt>
                <c:pt idx="5">
                  <c:v>0.8375170068027209</c:v>
                </c:pt>
                <c:pt idx="6" formatCode="0%">
                  <c:v>0.39754081632653054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03B-47C1-9EDC-AFE3C6B223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7064687"/>
        <c:axId val="1217065103"/>
      </c:lineChart>
      <c:catAx>
        <c:axId val="12170646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aseline="0" dirty="0"/>
                  <a:t>Preset</a:t>
                </a:r>
                <a:endParaRPr lang="it-IT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17065103"/>
        <c:crosses val="autoZero"/>
        <c:auto val="1"/>
        <c:lblAlgn val="ctr"/>
        <c:lblOffset val="100"/>
        <c:noMultiLvlLbl val="0"/>
      </c:catAx>
      <c:valAx>
        <c:axId val="1217065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2000" dirty="0" err="1"/>
                  <a:t>Normalized</a:t>
                </a:r>
                <a:r>
                  <a:rPr lang="it-IT" sz="2000" baseline="0" dirty="0"/>
                  <a:t> </a:t>
                </a:r>
                <a:r>
                  <a:rPr lang="it-IT" sz="2000" dirty="0" err="1"/>
                  <a:t>Encoding</a:t>
                </a:r>
                <a:r>
                  <a:rPr lang="it-IT" sz="2000" dirty="0"/>
                  <a:t> 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170646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>
        <a:lumMod val="75000"/>
        <a:lumOff val="25000"/>
      </a:schemeClr>
    </a:solidFill>
    <a:ln>
      <a:noFill/>
    </a:ln>
    <a:effectLst/>
  </c:spPr>
  <c:txPr>
    <a:bodyPr/>
    <a:lstStyle/>
    <a:p>
      <a:pPr>
        <a:defRPr sz="1100" baseline="0"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Foglio2!$C$11</c:f>
              <c:strCache>
                <c:ptCount val="1"/>
                <c:pt idx="0">
                  <c:v>costarica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x"/>
            <c:size val="7"/>
            <c:spPr>
              <a:solidFill>
                <a:schemeClr val="accent1"/>
              </a:solidFill>
              <a:ln w="63500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7"/>
              <c:spPr>
                <a:solidFill>
                  <a:schemeClr val="accent1"/>
                </a:solidFill>
                <a:ln w="63500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E2AD-4539-8190-0E97F7F42126}"/>
              </c:ext>
            </c:extLst>
          </c:dPt>
          <c:dPt>
            <c:idx val="1"/>
            <c:marker>
              <c:symbol val="circle"/>
              <c:size val="7"/>
              <c:spPr>
                <a:solidFill>
                  <a:schemeClr val="accent1"/>
                </a:solidFill>
                <a:ln w="63500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E2AD-4539-8190-0E97F7F42126}"/>
              </c:ext>
            </c:extLst>
          </c:dPt>
          <c:dPt>
            <c:idx val="2"/>
            <c:marker>
              <c:symbol val="circle"/>
              <c:size val="7"/>
              <c:spPr>
                <a:solidFill>
                  <a:schemeClr val="accent1"/>
                </a:solidFill>
                <a:ln w="63500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E2AD-4539-8190-0E97F7F42126}"/>
              </c:ext>
            </c:extLst>
          </c:dPt>
          <c:dPt>
            <c:idx val="3"/>
            <c:marker>
              <c:symbol val="circle"/>
              <c:size val="7"/>
              <c:spPr>
                <a:solidFill>
                  <a:schemeClr val="accent1"/>
                </a:solidFill>
                <a:ln w="63500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E2AD-4539-8190-0E97F7F42126}"/>
              </c:ext>
            </c:extLst>
          </c:dPt>
          <c:dPt>
            <c:idx val="4"/>
            <c:marker>
              <c:symbol val="circle"/>
              <c:size val="7"/>
              <c:spPr>
                <a:solidFill>
                  <a:schemeClr val="accent1"/>
                </a:solidFill>
                <a:ln w="63500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E2AD-4539-8190-0E97F7F42126}"/>
              </c:ext>
            </c:extLst>
          </c:dPt>
          <c:dPt>
            <c:idx val="5"/>
            <c:marker>
              <c:symbol val="circle"/>
              <c:size val="7"/>
              <c:spPr>
                <a:solidFill>
                  <a:schemeClr val="accent1"/>
                </a:solidFill>
                <a:ln w="63500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E2AD-4539-8190-0E97F7F42126}"/>
              </c:ext>
            </c:extLst>
          </c:dPt>
          <c:dPt>
            <c:idx val="6"/>
            <c:marker>
              <c:symbol val="circle"/>
              <c:size val="7"/>
              <c:spPr>
                <a:solidFill>
                  <a:schemeClr val="accent1"/>
                </a:solidFill>
                <a:ln w="63500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E2AD-4539-8190-0E97F7F42126}"/>
              </c:ext>
            </c:extLst>
          </c:dPt>
          <c:cat>
            <c:strRef>
              <c:f>(Foglio2!$D$10:$J$10,Foglio2!$B$24)</c:f>
              <c:strCache>
                <c:ptCount val="8"/>
                <c:pt idx="0">
                  <c:v>Source</c:v>
                </c:pt>
                <c:pt idx="1">
                  <c:v>Ultrafast</c:v>
                </c:pt>
                <c:pt idx="2">
                  <c:v>Superfast</c:v>
                </c:pt>
                <c:pt idx="3">
                  <c:v>Very fast</c:v>
                </c:pt>
                <c:pt idx="4">
                  <c:v>Faster</c:v>
                </c:pt>
                <c:pt idx="5">
                  <c:v>Fast</c:v>
                </c:pt>
                <c:pt idx="6">
                  <c:v>Medium</c:v>
                </c:pt>
                <c:pt idx="7">
                  <c:v>HW</c:v>
                </c:pt>
              </c:strCache>
            </c:strRef>
          </c:cat>
          <c:val>
            <c:numRef>
              <c:f>(Foglio2!$D$11:$J$11,Foglio2!$G$25)</c:f>
              <c:numCache>
                <c:formatCode>General</c:formatCode>
                <c:ptCount val="8"/>
                <c:pt idx="0">
                  <c:v>1024</c:v>
                </c:pt>
                <c:pt idx="1">
                  <c:v>521.1</c:v>
                </c:pt>
                <c:pt idx="2">
                  <c:v>204</c:v>
                </c:pt>
                <c:pt idx="3">
                  <c:v>143.80000000000001</c:v>
                </c:pt>
                <c:pt idx="4">
                  <c:v>170</c:v>
                </c:pt>
                <c:pt idx="5">
                  <c:v>181.7</c:v>
                </c:pt>
                <c:pt idx="6">
                  <c:v>175.1</c:v>
                </c:pt>
                <c:pt idx="7">
                  <c:v>385.7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E2AD-4539-8190-0E97F7F42126}"/>
            </c:ext>
          </c:extLst>
        </c:ser>
        <c:ser>
          <c:idx val="1"/>
          <c:order val="1"/>
          <c:tx>
            <c:strRef>
              <c:f>Foglio2!$C$12</c:f>
              <c:strCache>
                <c:ptCount val="1"/>
                <c:pt idx="0">
                  <c:v>nba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63500">
                <a:solidFill>
                  <a:schemeClr val="accent2"/>
                </a:solidFill>
              </a:ln>
              <a:effectLst/>
            </c:spPr>
          </c:marker>
          <c:dPt>
            <c:idx val="7"/>
            <c:marker>
              <c:symbol val="x"/>
              <c:size val="7"/>
              <c:spPr>
                <a:solidFill>
                  <a:schemeClr val="accent2"/>
                </a:solidFill>
                <a:ln w="63500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E2AD-4539-8190-0E97F7F42126}"/>
              </c:ext>
            </c:extLst>
          </c:dPt>
          <c:cat>
            <c:strRef>
              <c:f>(Foglio2!$D$10:$J$10,Foglio2!$B$24)</c:f>
              <c:strCache>
                <c:ptCount val="8"/>
                <c:pt idx="0">
                  <c:v>Source</c:v>
                </c:pt>
                <c:pt idx="1">
                  <c:v>Ultrafast</c:v>
                </c:pt>
                <c:pt idx="2">
                  <c:v>Superfast</c:v>
                </c:pt>
                <c:pt idx="3">
                  <c:v>Very fast</c:v>
                </c:pt>
                <c:pt idx="4">
                  <c:v>Faster</c:v>
                </c:pt>
                <c:pt idx="5">
                  <c:v>Fast</c:v>
                </c:pt>
                <c:pt idx="6">
                  <c:v>Medium</c:v>
                </c:pt>
                <c:pt idx="7">
                  <c:v>HW</c:v>
                </c:pt>
              </c:strCache>
            </c:strRef>
          </c:cat>
          <c:val>
            <c:numRef>
              <c:f>(Foglio2!$D$12:$J$12,Foglio2!$G$26)</c:f>
              <c:numCache>
                <c:formatCode>General</c:formatCode>
                <c:ptCount val="8"/>
                <c:pt idx="0">
                  <c:v>521.6</c:v>
                </c:pt>
                <c:pt idx="1">
                  <c:v>453.8</c:v>
                </c:pt>
                <c:pt idx="2">
                  <c:v>224.75</c:v>
                </c:pt>
                <c:pt idx="3">
                  <c:v>171.7</c:v>
                </c:pt>
                <c:pt idx="4">
                  <c:v>195.1</c:v>
                </c:pt>
                <c:pt idx="5">
                  <c:v>200.2</c:v>
                </c:pt>
                <c:pt idx="6">
                  <c:v>191</c:v>
                </c:pt>
                <c:pt idx="7">
                  <c:v>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E2AD-4539-8190-0E97F7F42126}"/>
            </c:ext>
          </c:extLst>
        </c:ser>
        <c:ser>
          <c:idx val="2"/>
          <c:order val="2"/>
          <c:tx>
            <c:strRef>
              <c:f>Foglio2!$C$13</c:f>
              <c:strCache>
                <c:ptCount val="1"/>
                <c:pt idx="0">
                  <c:v>nz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rgbClr val="FFFF00"/>
              </a:solidFill>
              <a:ln w="63500">
                <a:solidFill>
                  <a:srgbClr val="FFFF00"/>
                </a:solidFill>
              </a:ln>
              <a:effectLst/>
            </c:spPr>
          </c:marker>
          <c:dPt>
            <c:idx val="7"/>
            <c:marker>
              <c:symbol val="x"/>
              <c:size val="7"/>
              <c:spPr>
                <a:solidFill>
                  <a:srgbClr val="FFFF00"/>
                </a:solidFill>
                <a:ln w="63500">
                  <a:solidFill>
                    <a:srgbClr val="FFFF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E2AD-4539-8190-0E97F7F42126}"/>
              </c:ext>
            </c:extLst>
          </c:dPt>
          <c:cat>
            <c:strRef>
              <c:f>(Foglio2!$D$10:$J$10,Foglio2!$B$24)</c:f>
              <c:strCache>
                <c:ptCount val="8"/>
                <c:pt idx="0">
                  <c:v>Source</c:v>
                </c:pt>
                <c:pt idx="1">
                  <c:v>Ultrafast</c:v>
                </c:pt>
                <c:pt idx="2">
                  <c:v>Superfast</c:v>
                </c:pt>
                <c:pt idx="3">
                  <c:v>Very fast</c:v>
                </c:pt>
                <c:pt idx="4">
                  <c:v>Faster</c:v>
                </c:pt>
                <c:pt idx="5">
                  <c:v>Fast</c:v>
                </c:pt>
                <c:pt idx="6">
                  <c:v>Medium</c:v>
                </c:pt>
                <c:pt idx="7">
                  <c:v>HW</c:v>
                </c:pt>
              </c:strCache>
            </c:strRef>
          </c:cat>
          <c:val>
            <c:numRef>
              <c:f>(Foglio2!$D$13:$J$13,Foglio2!$G$27)</c:f>
              <c:numCache>
                <c:formatCode>General</c:formatCode>
                <c:ptCount val="8"/>
                <c:pt idx="0">
                  <c:v>529.4</c:v>
                </c:pt>
                <c:pt idx="1">
                  <c:v>684.9</c:v>
                </c:pt>
                <c:pt idx="2">
                  <c:v>250.1</c:v>
                </c:pt>
                <c:pt idx="3">
                  <c:v>171.3</c:v>
                </c:pt>
                <c:pt idx="4">
                  <c:v>191.4</c:v>
                </c:pt>
                <c:pt idx="5">
                  <c:v>197.9</c:v>
                </c:pt>
                <c:pt idx="6">
                  <c:v>195</c:v>
                </c:pt>
                <c:pt idx="7">
                  <c:v>342.2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E2AD-4539-8190-0E97F7F42126}"/>
            </c:ext>
          </c:extLst>
        </c:ser>
        <c:ser>
          <c:idx val="3"/>
          <c:order val="3"/>
          <c:tx>
            <c:strRef>
              <c:f>Foglio2!$C$14</c:f>
              <c:strCache>
                <c:ptCount val="1"/>
                <c:pt idx="0">
                  <c:v>pixar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rgbClr val="7030A0"/>
              </a:solidFill>
              <a:ln w="63500">
                <a:solidFill>
                  <a:srgbClr val="7030A0"/>
                </a:solidFill>
              </a:ln>
              <a:effectLst/>
            </c:spPr>
          </c:marker>
          <c:dPt>
            <c:idx val="7"/>
            <c:marker>
              <c:symbol val="x"/>
              <c:size val="7"/>
              <c:spPr>
                <a:solidFill>
                  <a:srgbClr val="7030A0"/>
                </a:solidFill>
                <a:ln w="63500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E2AD-4539-8190-0E97F7F42126}"/>
              </c:ext>
            </c:extLst>
          </c:dPt>
          <c:cat>
            <c:strRef>
              <c:f>(Foglio2!$D$10:$J$10,Foglio2!$B$24)</c:f>
              <c:strCache>
                <c:ptCount val="8"/>
                <c:pt idx="0">
                  <c:v>Source</c:v>
                </c:pt>
                <c:pt idx="1">
                  <c:v>Ultrafast</c:v>
                </c:pt>
                <c:pt idx="2">
                  <c:v>Superfast</c:v>
                </c:pt>
                <c:pt idx="3">
                  <c:v>Very fast</c:v>
                </c:pt>
                <c:pt idx="4">
                  <c:v>Faster</c:v>
                </c:pt>
                <c:pt idx="5">
                  <c:v>Fast</c:v>
                </c:pt>
                <c:pt idx="6">
                  <c:v>Medium</c:v>
                </c:pt>
                <c:pt idx="7">
                  <c:v>HW</c:v>
                </c:pt>
              </c:strCache>
            </c:strRef>
          </c:cat>
          <c:val>
            <c:numRef>
              <c:f>(Foglio2!$D$14:$J$14,Foglio2!$G$28)</c:f>
              <c:numCache>
                <c:formatCode>General</c:formatCode>
                <c:ptCount val="8"/>
                <c:pt idx="0">
                  <c:v>907.7</c:v>
                </c:pt>
                <c:pt idx="1">
                  <c:v>319.2</c:v>
                </c:pt>
                <c:pt idx="2">
                  <c:v>185.8</c:v>
                </c:pt>
                <c:pt idx="3">
                  <c:v>116.3</c:v>
                </c:pt>
                <c:pt idx="4">
                  <c:v>136.30000000000001</c:v>
                </c:pt>
                <c:pt idx="5">
                  <c:v>143.30000000000001</c:v>
                </c:pt>
                <c:pt idx="6">
                  <c:v>139.4</c:v>
                </c:pt>
                <c:pt idx="7">
                  <c:v>274.7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E2AD-4539-8190-0E97F7F42126}"/>
            </c:ext>
          </c:extLst>
        </c:ser>
        <c:ser>
          <c:idx val="4"/>
          <c:order val="4"/>
          <c:tx>
            <c:strRef>
              <c:f>Foglio2!$C$15</c:f>
              <c:strCache>
                <c:ptCount val="1"/>
                <c:pt idx="0">
                  <c:v>sanandreas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5"/>
              </a:solidFill>
              <a:ln w="63500">
                <a:solidFill>
                  <a:schemeClr val="accent5"/>
                </a:solidFill>
              </a:ln>
              <a:effectLst/>
            </c:spPr>
          </c:marker>
          <c:dPt>
            <c:idx val="7"/>
            <c:marker>
              <c:symbol val="x"/>
              <c:size val="7"/>
              <c:spPr>
                <a:solidFill>
                  <a:schemeClr val="accent5"/>
                </a:solidFill>
                <a:ln w="63500">
                  <a:solidFill>
                    <a:schemeClr val="accent5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E2AD-4539-8190-0E97F7F42126}"/>
              </c:ext>
            </c:extLst>
          </c:dPt>
          <c:cat>
            <c:strRef>
              <c:f>(Foglio2!$D$10:$J$10,Foglio2!$B$24)</c:f>
              <c:strCache>
                <c:ptCount val="8"/>
                <c:pt idx="0">
                  <c:v>Source</c:v>
                </c:pt>
                <c:pt idx="1">
                  <c:v>Ultrafast</c:v>
                </c:pt>
                <c:pt idx="2">
                  <c:v>Superfast</c:v>
                </c:pt>
                <c:pt idx="3">
                  <c:v>Very fast</c:v>
                </c:pt>
                <c:pt idx="4">
                  <c:v>Faster</c:v>
                </c:pt>
                <c:pt idx="5">
                  <c:v>Fast</c:v>
                </c:pt>
                <c:pt idx="6">
                  <c:v>Medium</c:v>
                </c:pt>
                <c:pt idx="7">
                  <c:v>HW</c:v>
                </c:pt>
              </c:strCache>
            </c:strRef>
          </c:cat>
          <c:val>
            <c:numRef>
              <c:f>(Foglio2!$D$15:$J$15,Foglio2!$G$29)</c:f>
              <c:numCache>
                <c:formatCode>General</c:formatCode>
                <c:ptCount val="8"/>
                <c:pt idx="0">
                  <c:v>441.2</c:v>
                </c:pt>
                <c:pt idx="1">
                  <c:v>402</c:v>
                </c:pt>
                <c:pt idx="2">
                  <c:v>277.8</c:v>
                </c:pt>
                <c:pt idx="3">
                  <c:v>198.3</c:v>
                </c:pt>
                <c:pt idx="4">
                  <c:v>223</c:v>
                </c:pt>
                <c:pt idx="5">
                  <c:v>231.1</c:v>
                </c:pt>
                <c:pt idx="6">
                  <c:v>220.6</c:v>
                </c:pt>
                <c:pt idx="7">
                  <c:v>384.8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E2AD-4539-8190-0E97F7F421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7064687"/>
        <c:axId val="1217065103"/>
      </c:lineChart>
      <c:catAx>
        <c:axId val="12170646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2000" b="0" i="0" baseline="0"/>
                  <a:t>Preset</a:t>
                </a:r>
              </a:p>
            </c:rich>
          </c:tx>
          <c:layout>
            <c:manualLayout>
              <c:xMode val="edge"/>
              <c:yMode val="edge"/>
              <c:x val="0.43642554313862719"/>
              <c:y val="0.9326465428699357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17065103"/>
        <c:crosses val="autoZero"/>
        <c:auto val="1"/>
        <c:lblAlgn val="ctr"/>
        <c:lblOffset val="100"/>
        <c:noMultiLvlLbl val="0"/>
      </c:catAx>
      <c:valAx>
        <c:axId val="1217065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Size (MB)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170646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>
        <a:lumMod val="75000"/>
        <a:lumOff val="25000"/>
      </a:schemeClr>
    </a:solidFill>
    <a:ln>
      <a:noFill/>
    </a:ln>
    <a:effectLst/>
  </c:spPr>
  <c:txPr>
    <a:bodyPr/>
    <a:lstStyle/>
    <a:p>
      <a:pPr>
        <a:defRPr sz="1500" baseline="0"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925960-E69A-4534-B7E5-823B311D366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1_2" csCatId="accent1" phldr="1"/>
      <dgm:spPr/>
      <dgm:t>
        <a:bodyPr/>
        <a:lstStyle/>
        <a:p>
          <a:endParaRPr lang="en-US"/>
        </a:p>
      </dgm:t>
    </dgm:pt>
    <dgm:pt modelId="{90B5F401-EDC8-4E65-BBD0-66131EBA79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Reduce file size </a:t>
          </a:r>
        </a:p>
      </dgm:t>
    </dgm:pt>
    <dgm:pt modelId="{F31F2ACB-8F45-4D81-9C82-4C26EF2EECF1}" type="parTrans" cxnId="{D289FC92-7C7E-4DCD-95E4-B18C5F58CB39}">
      <dgm:prSet/>
      <dgm:spPr/>
      <dgm:t>
        <a:bodyPr/>
        <a:lstStyle/>
        <a:p>
          <a:endParaRPr lang="en-US"/>
        </a:p>
      </dgm:t>
    </dgm:pt>
    <dgm:pt modelId="{47A3A905-06BF-4B94-9357-F093712CC02B}" type="sibTrans" cxnId="{D289FC92-7C7E-4DCD-95E4-B18C5F58CB39}">
      <dgm:prSet/>
      <dgm:spPr/>
      <dgm:t>
        <a:bodyPr/>
        <a:lstStyle/>
        <a:p>
          <a:endParaRPr lang="en-US"/>
        </a:p>
      </dgm:t>
    </dgm:pt>
    <dgm:pt modelId="{8DB2D9A1-78FE-4FD2-B831-1F10C7BAE7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orbel" panose="020B0503020204020204"/>
            </a:rPr>
            <a:t>Limit</a:t>
          </a:r>
          <a:r>
            <a:rPr lang="en-US" dirty="0"/>
            <a:t> the </a:t>
          </a:r>
          <a:r>
            <a:rPr lang="en-US" dirty="0">
              <a:latin typeface="Corbel" panose="020B0503020204020204"/>
            </a:rPr>
            <a:t>bitrate</a:t>
          </a:r>
          <a:endParaRPr lang="en-US" dirty="0"/>
        </a:p>
      </dgm:t>
    </dgm:pt>
    <dgm:pt modelId="{1A791976-D6B0-48A3-9863-F0B3A7D06530}" type="parTrans" cxnId="{5574B72A-D223-49F7-BFCA-276AF150A6BB}">
      <dgm:prSet/>
      <dgm:spPr/>
      <dgm:t>
        <a:bodyPr/>
        <a:lstStyle/>
        <a:p>
          <a:endParaRPr lang="en-US"/>
        </a:p>
      </dgm:t>
    </dgm:pt>
    <dgm:pt modelId="{E6F8E471-2E2C-44C2-92F5-48EE6539ADF9}" type="sibTrans" cxnId="{5574B72A-D223-49F7-BFCA-276AF150A6BB}">
      <dgm:prSet/>
      <dgm:spPr/>
      <dgm:t>
        <a:bodyPr/>
        <a:lstStyle/>
        <a:p>
          <a:endParaRPr lang="en-US"/>
        </a:p>
      </dgm:t>
    </dgm:pt>
    <dgm:pt modelId="{75A2F333-4B06-440C-9765-C27658B8A266}" type="pres">
      <dgm:prSet presAssocID="{AB925960-E69A-4534-B7E5-823B311D366F}" presName="root" presStyleCnt="0">
        <dgm:presLayoutVars>
          <dgm:dir/>
          <dgm:resizeHandles val="exact"/>
        </dgm:presLayoutVars>
      </dgm:prSet>
      <dgm:spPr/>
    </dgm:pt>
    <dgm:pt modelId="{D6F1B69F-FD8B-4E78-A80A-079D0B818E04}" type="pres">
      <dgm:prSet presAssocID="{90B5F401-EDC8-4E65-BBD0-66131EBA79AA}" presName="compNode" presStyleCnt="0"/>
      <dgm:spPr/>
    </dgm:pt>
    <dgm:pt modelId="{84EC0737-E6B2-4D5D-8F50-E267F770D557}" type="pres">
      <dgm:prSet presAssocID="{90B5F401-EDC8-4E65-BBD0-66131EBA79AA}" presName="bgRect" presStyleLbl="bgShp" presStyleIdx="0" presStyleCnt="2"/>
      <dgm:spPr/>
    </dgm:pt>
    <dgm:pt modelId="{D0F628D9-1513-4A9C-8BD3-16D92750FC4D}" type="pres">
      <dgm:prSet presAssocID="{90B5F401-EDC8-4E65-BBD0-66131EBA79A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A3D40F99-483F-416D-817C-092169FC3FB3}" type="pres">
      <dgm:prSet presAssocID="{90B5F401-EDC8-4E65-BBD0-66131EBA79AA}" presName="spaceRect" presStyleCnt="0"/>
      <dgm:spPr/>
    </dgm:pt>
    <dgm:pt modelId="{5EF7BCFB-9103-40D7-9509-AE8B1B33F680}" type="pres">
      <dgm:prSet presAssocID="{90B5F401-EDC8-4E65-BBD0-66131EBA79AA}" presName="parTx" presStyleLbl="revTx" presStyleIdx="0" presStyleCnt="2">
        <dgm:presLayoutVars>
          <dgm:chMax val="0"/>
          <dgm:chPref val="0"/>
        </dgm:presLayoutVars>
      </dgm:prSet>
      <dgm:spPr/>
    </dgm:pt>
    <dgm:pt modelId="{1CC99278-E1E5-449A-8C0B-755F89535C6B}" type="pres">
      <dgm:prSet presAssocID="{47A3A905-06BF-4B94-9357-F093712CC02B}" presName="sibTrans" presStyleCnt="0"/>
      <dgm:spPr/>
    </dgm:pt>
    <dgm:pt modelId="{6D1C2470-41AE-482C-90BD-55D27D61E47C}" type="pres">
      <dgm:prSet presAssocID="{8DB2D9A1-78FE-4FD2-B831-1F10C7BAE745}" presName="compNode" presStyleCnt="0"/>
      <dgm:spPr/>
    </dgm:pt>
    <dgm:pt modelId="{A6CFCB19-1F5E-4F94-98D5-9FBDA3693303}" type="pres">
      <dgm:prSet presAssocID="{8DB2D9A1-78FE-4FD2-B831-1F10C7BAE745}" presName="bgRect" presStyleLbl="bgShp" presStyleIdx="1" presStyleCnt="2"/>
      <dgm:spPr/>
    </dgm:pt>
    <dgm:pt modelId="{8FF7B3A6-86E2-4639-B209-1FBB1006E674}" type="pres">
      <dgm:prSet presAssocID="{8DB2D9A1-78FE-4FD2-B831-1F10C7BAE74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ometer Low with solid fill"/>
        </a:ext>
      </dgm:extLst>
    </dgm:pt>
    <dgm:pt modelId="{2C54DA59-B23F-49AA-9650-A4EBAC25819D}" type="pres">
      <dgm:prSet presAssocID="{8DB2D9A1-78FE-4FD2-B831-1F10C7BAE745}" presName="spaceRect" presStyleCnt="0"/>
      <dgm:spPr/>
    </dgm:pt>
    <dgm:pt modelId="{876F26D4-6F81-4049-BF5B-05AFEA3DBDE7}" type="pres">
      <dgm:prSet presAssocID="{8DB2D9A1-78FE-4FD2-B831-1F10C7BAE74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D6B060C-E05F-46B0-85FE-560443CB7339}" type="presOf" srcId="{AB925960-E69A-4534-B7E5-823B311D366F}" destId="{75A2F333-4B06-440C-9765-C27658B8A266}" srcOrd="0" destOrd="0" presId="urn:microsoft.com/office/officeart/2018/2/layout/IconVerticalSolidList"/>
    <dgm:cxn modelId="{5574B72A-D223-49F7-BFCA-276AF150A6BB}" srcId="{AB925960-E69A-4534-B7E5-823B311D366F}" destId="{8DB2D9A1-78FE-4FD2-B831-1F10C7BAE745}" srcOrd="1" destOrd="0" parTransId="{1A791976-D6B0-48A3-9863-F0B3A7D06530}" sibTransId="{E6F8E471-2E2C-44C2-92F5-48EE6539ADF9}"/>
    <dgm:cxn modelId="{D289FC92-7C7E-4DCD-95E4-B18C5F58CB39}" srcId="{AB925960-E69A-4534-B7E5-823B311D366F}" destId="{90B5F401-EDC8-4E65-BBD0-66131EBA79AA}" srcOrd="0" destOrd="0" parTransId="{F31F2ACB-8F45-4D81-9C82-4C26EF2EECF1}" sibTransId="{47A3A905-06BF-4B94-9357-F093712CC02B}"/>
    <dgm:cxn modelId="{BF1DDAA5-2CA1-4CE8-8B74-B1E5918BB8C0}" type="presOf" srcId="{8DB2D9A1-78FE-4FD2-B831-1F10C7BAE745}" destId="{876F26D4-6F81-4049-BF5B-05AFEA3DBDE7}" srcOrd="0" destOrd="0" presId="urn:microsoft.com/office/officeart/2018/2/layout/IconVerticalSolidList"/>
    <dgm:cxn modelId="{F5CBD1DF-3B5F-4745-A47B-F87A481DEFAF}" type="presOf" srcId="{90B5F401-EDC8-4E65-BBD0-66131EBA79AA}" destId="{5EF7BCFB-9103-40D7-9509-AE8B1B33F680}" srcOrd="0" destOrd="0" presId="urn:microsoft.com/office/officeart/2018/2/layout/IconVerticalSolidList"/>
    <dgm:cxn modelId="{FA574AD0-BC36-4A75-8B02-0FAAD6FA3D36}" type="presParOf" srcId="{75A2F333-4B06-440C-9765-C27658B8A266}" destId="{D6F1B69F-FD8B-4E78-A80A-079D0B818E04}" srcOrd="0" destOrd="0" presId="urn:microsoft.com/office/officeart/2018/2/layout/IconVerticalSolidList"/>
    <dgm:cxn modelId="{AF98BBBE-0C7B-4FA2-8702-23323C11A511}" type="presParOf" srcId="{D6F1B69F-FD8B-4E78-A80A-079D0B818E04}" destId="{84EC0737-E6B2-4D5D-8F50-E267F770D557}" srcOrd="0" destOrd="0" presId="urn:microsoft.com/office/officeart/2018/2/layout/IconVerticalSolidList"/>
    <dgm:cxn modelId="{7C500D3E-3B28-4E3A-B10E-4A6001D5283E}" type="presParOf" srcId="{D6F1B69F-FD8B-4E78-A80A-079D0B818E04}" destId="{D0F628D9-1513-4A9C-8BD3-16D92750FC4D}" srcOrd="1" destOrd="0" presId="urn:microsoft.com/office/officeart/2018/2/layout/IconVerticalSolidList"/>
    <dgm:cxn modelId="{4B8516A1-2C4B-421C-8E67-06BEA5BF1521}" type="presParOf" srcId="{D6F1B69F-FD8B-4E78-A80A-079D0B818E04}" destId="{A3D40F99-483F-416D-817C-092169FC3FB3}" srcOrd="2" destOrd="0" presId="urn:microsoft.com/office/officeart/2018/2/layout/IconVerticalSolidList"/>
    <dgm:cxn modelId="{8E5B2FB6-6B00-45F7-B2DD-7E0490298540}" type="presParOf" srcId="{D6F1B69F-FD8B-4E78-A80A-079D0B818E04}" destId="{5EF7BCFB-9103-40D7-9509-AE8B1B33F680}" srcOrd="3" destOrd="0" presId="urn:microsoft.com/office/officeart/2018/2/layout/IconVerticalSolidList"/>
    <dgm:cxn modelId="{EBE793F1-2AC8-4480-9854-98E319A523FC}" type="presParOf" srcId="{75A2F333-4B06-440C-9765-C27658B8A266}" destId="{1CC99278-E1E5-449A-8C0B-755F89535C6B}" srcOrd="1" destOrd="0" presId="urn:microsoft.com/office/officeart/2018/2/layout/IconVerticalSolidList"/>
    <dgm:cxn modelId="{36440C78-C211-4C18-AA68-90E721E55A8A}" type="presParOf" srcId="{75A2F333-4B06-440C-9765-C27658B8A266}" destId="{6D1C2470-41AE-482C-90BD-55D27D61E47C}" srcOrd="2" destOrd="0" presId="urn:microsoft.com/office/officeart/2018/2/layout/IconVerticalSolidList"/>
    <dgm:cxn modelId="{2B9B190A-3376-409F-A2EE-84DC7815118F}" type="presParOf" srcId="{6D1C2470-41AE-482C-90BD-55D27D61E47C}" destId="{A6CFCB19-1F5E-4F94-98D5-9FBDA3693303}" srcOrd="0" destOrd="0" presId="urn:microsoft.com/office/officeart/2018/2/layout/IconVerticalSolidList"/>
    <dgm:cxn modelId="{5DB43FC2-3ED5-4F99-92BD-FD28718922F5}" type="presParOf" srcId="{6D1C2470-41AE-482C-90BD-55D27D61E47C}" destId="{8FF7B3A6-86E2-4639-B209-1FBB1006E674}" srcOrd="1" destOrd="0" presId="urn:microsoft.com/office/officeart/2018/2/layout/IconVerticalSolidList"/>
    <dgm:cxn modelId="{DA1B65BD-2B71-4916-BFDB-950D5F00DDA4}" type="presParOf" srcId="{6D1C2470-41AE-482C-90BD-55D27D61E47C}" destId="{2C54DA59-B23F-49AA-9650-A4EBAC25819D}" srcOrd="2" destOrd="0" presId="urn:microsoft.com/office/officeart/2018/2/layout/IconVerticalSolidList"/>
    <dgm:cxn modelId="{C6744D74-890A-4A16-BA83-D30BDD6AD66E}" type="presParOf" srcId="{6D1C2470-41AE-482C-90BD-55D27D61E47C}" destId="{876F26D4-6F81-4049-BF5B-05AFEA3DBDE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4FE57E-A96D-4C91-9C45-A2F4548A34D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131ACC3-0C29-4D2A-BABF-D9A21B3EE3D1}">
      <dgm:prSet/>
      <dgm:spPr/>
      <dgm:t>
        <a:bodyPr/>
        <a:lstStyle/>
        <a:p>
          <a:r>
            <a:rPr lang="en-US" b="1"/>
            <a:t>H264</a:t>
          </a:r>
          <a:r>
            <a:rPr lang="en-US"/>
            <a:t>, H265</a:t>
          </a:r>
        </a:p>
      </dgm:t>
    </dgm:pt>
    <dgm:pt modelId="{7974B68B-08BB-4B9C-B1DB-9253244A0443}" type="parTrans" cxnId="{0BC121D3-62DE-4DA4-933E-29576E03D4BA}">
      <dgm:prSet/>
      <dgm:spPr/>
      <dgm:t>
        <a:bodyPr/>
        <a:lstStyle/>
        <a:p>
          <a:endParaRPr lang="en-US"/>
        </a:p>
      </dgm:t>
    </dgm:pt>
    <dgm:pt modelId="{DA4A75D9-C100-48A8-9B33-860D43BA3AA4}" type="sibTrans" cxnId="{0BC121D3-62DE-4DA4-933E-29576E03D4BA}">
      <dgm:prSet/>
      <dgm:spPr/>
      <dgm:t>
        <a:bodyPr/>
        <a:lstStyle/>
        <a:p>
          <a:endParaRPr lang="en-US"/>
        </a:p>
      </dgm:t>
    </dgm:pt>
    <dgm:pt modelId="{14385FD2-B0FD-42DF-91CF-B758B158C429}">
      <dgm:prSet/>
      <dgm:spPr/>
      <dgm:t>
        <a:bodyPr/>
        <a:lstStyle/>
        <a:p>
          <a:r>
            <a:rPr lang="en-US" dirty="0"/>
            <a:t>MPEG-2, MPEG-4</a:t>
          </a:r>
        </a:p>
      </dgm:t>
    </dgm:pt>
    <dgm:pt modelId="{5CBFC64B-E018-4B72-85B1-0E0F5DC8941B}" type="parTrans" cxnId="{B730239A-B07C-4567-8254-99CA4AF32CB3}">
      <dgm:prSet/>
      <dgm:spPr/>
      <dgm:t>
        <a:bodyPr/>
        <a:lstStyle/>
        <a:p>
          <a:endParaRPr lang="en-US"/>
        </a:p>
      </dgm:t>
    </dgm:pt>
    <dgm:pt modelId="{9912D8CC-5EA1-4A03-B6FF-CC8BCFCF18A4}" type="sibTrans" cxnId="{B730239A-B07C-4567-8254-99CA4AF32CB3}">
      <dgm:prSet/>
      <dgm:spPr/>
      <dgm:t>
        <a:bodyPr/>
        <a:lstStyle/>
        <a:p>
          <a:endParaRPr lang="en-US"/>
        </a:p>
      </dgm:t>
    </dgm:pt>
    <dgm:pt modelId="{14906F96-0251-4FD5-B111-29BAB721E17A}">
      <dgm:prSet/>
      <dgm:spPr/>
      <dgm:t>
        <a:bodyPr/>
        <a:lstStyle/>
        <a:p>
          <a:r>
            <a:rPr lang="en-US"/>
            <a:t>VP8, VP9</a:t>
          </a:r>
        </a:p>
      </dgm:t>
    </dgm:pt>
    <dgm:pt modelId="{5180D263-5432-4802-B78D-6D44098427E3}" type="parTrans" cxnId="{8F74468A-945B-4679-9645-20FC30871CF6}">
      <dgm:prSet/>
      <dgm:spPr/>
      <dgm:t>
        <a:bodyPr/>
        <a:lstStyle/>
        <a:p>
          <a:endParaRPr lang="en-US"/>
        </a:p>
      </dgm:t>
    </dgm:pt>
    <dgm:pt modelId="{F8FC6F94-69A7-4811-8F2D-66546AADAD43}" type="sibTrans" cxnId="{8F74468A-945B-4679-9645-20FC30871CF6}">
      <dgm:prSet/>
      <dgm:spPr/>
      <dgm:t>
        <a:bodyPr/>
        <a:lstStyle/>
        <a:p>
          <a:endParaRPr lang="en-US"/>
        </a:p>
      </dgm:t>
    </dgm:pt>
    <dgm:pt modelId="{7C95A03B-B425-4B23-B83A-8CE9C295CBB9}">
      <dgm:prSet/>
      <dgm:spPr/>
      <dgm:t>
        <a:bodyPr/>
        <a:lstStyle/>
        <a:p>
          <a:r>
            <a:rPr lang="en-US"/>
            <a:t>Theora</a:t>
          </a:r>
        </a:p>
      </dgm:t>
    </dgm:pt>
    <dgm:pt modelId="{04F02663-1E0B-4704-9135-8B88B3BE648D}" type="parTrans" cxnId="{1239710D-5E53-4215-80CF-15B86EE5AEFB}">
      <dgm:prSet/>
      <dgm:spPr/>
      <dgm:t>
        <a:bodyPr/>
        <a:lstStyle/>
        <a:p>
          <a:endParaRPr lang="en-US"/>
        </a:p>
      </dgm:t>
    </dgm:pt>
    <dgm:pt modelId="{2FA8193C-CB73-46AC-BA89-CB7D4EDF5E60}" type="sibTrans" cxnId="{1239710D-5E53-4215-80CF-15B86EE5AEFB}">
      <dgm:prSet/>
      <dgm:spPr/>
      <dgm:t>
        <a:bodyPr/>
        <a:lstStyle/>
        <a:p>
          <a:endParaRPr lang="en-US"/>
        </a:p>
      </dgm:t>
    </dgm:pt>
    <dgm:pt modelId="{FA8A4590-95DD-4DAD-B407-64D4B38DFA94}" type="pres">
      <dgm:prSet presAssocID="{674FE57E-A96D-4C91-9C45-A2F4548A34DC}" presName="vert0" presStyleCnt="0">
        <dgm:presLayoutVars>
          <dgm:dir/>
          <dgm:animOne val="branch"/>
          <dgm:animLvl val="lvl"/>
        </dgm:presLayoutVars>
      </dgm:prSet>
      <dgm:spPr/>
    </dgm:pt>
    <dgm:pt modelId="{FED0121A-E314-4D7A-91D8-BFD97983EE20}" type="pres">
      <dgm:prSet presAssocID="{4131ACC3-0C29-4D2A-BABF-D9A21B3EE3D1}" presName="thickLine" presStyleLbl="alignNode1" presStyleIdx="0" presStyleCnt="4"/>
      <dgm:spPr/>
    </dgm:pt>
    <dgm:pt modelId="{9BF0B8C1-4423-4C4D-AA35-9AC10FC4F2E6}" type="pres">
      <dgm:prSet presAssocID="{4131ACC3-0C29-4D2A-BABF-D9A21B3EE3D1}" presName="horz1" presStyleCnt="0"/>
      <dgm:spPr/>
    </dgm:pt>
    <dgm:pt modelId="{B1A83056-4188-48AE-A1C9-C99990A526AB}" type="pres">
      <dgm:prSet presAssocID="{4131ACC3-0C29-4D2A-BABF-D9A21B3EE3D1}" presName="tx1" presStyleLbl="revTx" presStyleIdx="0" presStyleCnt="4"/>
      <dgm:spPr/>
    </dgm:pt>
    <dgm:pt modelId="{F4AC33B2-BFF7-47E7-933A-F0322E6BE8D9}" type="pres">
      <dgm:prSet presAssocID="{4131ACC3-0C29-4D2A-BABF-D9A21B3EE3D1}" presName="vert1" presStyleCnt="0"/>
      <dgm:spPr/>
    </dgm:pt>
    <dgm:pt modelId="{2017A39E-1D06-4349-8E4D-F6C52FA73628}" type="pres">
      <dgm:prSet presAssocID="{14385FD2-B0FD-42DF-91CF-B758B158C429}" presName="thickLine" presStyleLbl="alignNode1" presStyleIdx="1" presStyleCnt="4"/>
      <dgm:spPr/>
    </dgm:pt>
    <dgm:pt modelId="{1397AEAE-02CB-44BF-BE88-8FE7BED94FAE}" type="pres">
      <dgm:prSet presAssocID="{14385FD2-B0FD-42DF-91CF-B758B158C429}" presName="horz1" presStyleCnt="0"/>
      <dgm:spPr/>
    </dgm:pt>
    <dgm:pt modelId="{22BECFE3-A7D6-4131-96C0-EC2BF3846031}" type="pres">
      <dgm:prSet presAssocID="{14385FD2-B0FD-42DF-91CF-B758B158C429}" presName="tx1" presStyleLbl="revTx" presStyleIdx="1" presStyleCnt="4"/>
      <dgm:spPr/>
    </dgm:pt>
    <dgm:pt modelId="{E2C97AA4-E5B1-4F33-9612-61392B29AB2F}" type="pres">
      <dgm:prSet presAssocID="{14385FD2-B0FD-42DF-91CF-B758B158C429}" presName="vert1" presStyleCnt="0"/>
      <dgm:spPr/>
    </dgm:pt>
    <dgm:pt modelId="{5E1AA349-A4B0-48E5-BE10-5131795E1E98}" type="pres">
      <dgm:prSet presAssocID="{14906F96-0251-4FD5-B111-29BAB721E17A}" presName="thickLine" presStyleLbl="alignNode1" presStyleIdx="2" presStyleCnt="4"/>
      <dgm:spPr/>
    </dgm:pt>
    <dgm:pt modelId="{A53B7C00-441C-41F8-8DB5-D00FE3D869D7}" type="pres">
      <dgm:prSet presAssocID="{14906F96-0251-4FD5-B111-29BAB721E17A}" presName="horz1" presStyleCnt="0"/>
      <dgm:spPr/>
    </dgm:pt>
    <dgm:pt modelId="{3F061D9B-9584-48C1-8FEB-2E93F4DB2835}" type="pres">
      <dgm:prSet presAssocID="{14906F96-0251-4FD5-B111-29BAB721E17A}" presName="tx1" presStyleLbl="revTx" presStyleIdx="2" presStyleCnt="4"/>
      <dgm:spPr/>
    </dgm:pt>
    <dgm:pt modelId="{CE7E2BAE-FDF5-4C65-8B24-8383598BD83E}" type="pres">
      <dgm:prSet presAssocID="{14906F96-0251-4FD5-B111-29BAB721E17A}" presName="vert1" presStyleCnt="0"/>
      <dgm:spPr/>
    </dgm:pt>
    <dgm:pt modelId="{7692956D-8217-4B23-8F27-CC7296EDE8DE}" type="pres">
      <dgm:prSet presAssocID="{7C95A03B-B425-4B23-B83A-8CE9C295CBB9}" presName="thickLine" presStyleLbl="alignNode1" presStyleIdx="3" presStyleCnt="4"/>
      <dgm:spPr/>
    </dgm:pt>
    <dgm:pt modelId="{92C76A58-C548-4750-8CB7-338AC353BD95}" type="pres">
      <dgm:prSet presAssocID="{7C95A03B-B425-4B23-B83A-8CE9C295CBB9}" presName="horz1" presStyleCnt="0"/>
      <dgm:spPr/>
    </dgm:pt>
    <dgm:pt modelId="{51CE2335-CC38-4D91-AFCD-418AEE952FE1}" type="pres">
      <dgm:prSet presAssocID="{7C95A03B-B425-4B23-B83A-8CE9C295CBB9}" presName="tx1" presStyleLbl="revTx" presStyleIdx="3" presStyleCnt="4"/>
      <dgm:spPr/>
    </dgm:pt>
    <dgm:pt modelId="{D59058D0-07F2-4170-8E68-068F7C446371}" type="pres">
      <dgm:prSet presAssocID="{7C95A03B-B425-4B23-B83A-8CE9C295CBB9}" presName="vert1" presStyleCnt="0"/>
      <dgm:spPr/>
    </dgm:pt>
  </dgm:ptLst>
  <dgm:cxnLst>
    <dgm:cxn modelId="{1239710D-5E53-4215-80CF-15B86EE5AEFB}" srcId="{674FE57E-A96D-4C91-9C45-A2F4548A34DC}" destId="{7C95A03B-B425-4B23-B83A-8CE9C295CBB9}" srcOrd="3" destOrd="0" parTransId="{04F02663-1E0B-4704-9135-8B88B3BE648D}" sibTransId="{2FA8193C-CB73-46AC-BA89-CB7D4EDF5E60}"/>
    <dgm:cxn modelId="{5DE21D16-2FEE-4DDE-94C9-786FB300EBA6}" type="presOf" srcId="{4131ACC3-0C29-4D2A-BABF-D9A21B3EE3D1}" destId="{B1A83056-4188-48AE-A1C9-C99990A526AB}" srcOrd="0" destOrd="0" presId="urn:microsoft.com/office/officeart/2008/layout/LinedList"/>
    <dgm:cxn modelId="{0EBBD950-99C6-4EB6-BC29-F0A51EC34C89}" type="presOf" srcId="{14906F96-0251-4FD5-B111-29BAB721E17A}" destId="{3F061D9B-9584-48C1-8FEB-2E93F4DB2835}" srcOrd="0" destOrd="0" presId="urn:microsoft.com/office/officeart/2008/layout/LinedList"/>
    <dgm:cxn modelId="{8F74468A-945B-4679-9645-20FC30871CF6}" srcId="{674FE57E-A96D-4C91-9C45-A2F4548A34DC}" destId="{14906F96-0251-4FD5-B111-29BAB721E17A}" srcOrd="2" destOrd="0" parTransId="{5180D263-5432-4802-B78D-6D44098427E3}" sibTransId="{F8FC6F94-69A7-4811-8F2D-66546AADAD43}"/>
    <dgm:cxn modelId="{9B17C492-D1F6-4971-8AD6-F0D9818DF356}" type="presOf" srcId="{674FE57E-A96D-4C91-9C45-A2F4548A34DC}" destId="{FA8A4590-95DD-4DAD-B407-64D4B38DFA94}" srcOrd="0" destOrd="0" presId="urn:microsoft.com/office/officeart/2008/layout/LinedList"/>
    <dgm:cxn modelId="{B730239A-B07C-4567-8254-99CA4AF32CB3}" srcId="{674FE57E-A96D-4C91-9C45-A2F4548A34DC}" destId="{14385FD2-B0FD-42DF-91CF-B758B158C429}" srcOrd="1" destOrd="0" parTransId="{5CBFC64B-E018-4B72-85B1-0E0F5DC8941B}" sibTransId="{9912D8CC-5EA1-4A03-B6FF-CC8BCFCF18A4}"/>
    <dgm:cxn modelId="{CDFD09B9-E30C-46C7-91FD-A2BFE62FF793}" type="presOf" srcId="{7C95A03B-B425-4B23-B83A-8CE9C295CBB9}" destId="{51CE2335-CC38-4D91-AFCD-418AEE952FE1}" srcOrd="0" destOrd="0" presId="urn:microsoft.com/office/officeart/2008/layout/LinedList"/>
    <dgm:cxn modelId="{0BC121D3-62DE-4DA4-933E-29576E03D4BA}" srcId="{674FE57E-A96D-4C91-9C45-A2F4548A34DC}" destId="{4131ACC3-0C29-4D2A-BABF-D9A21B3EE3D1}" srcOrd="0" destOrd="0" parTransId="{7974B68B-08BB-4B9C-B1DB-9253244A0443}" sibTransId="{DA4A75D9-C100-48A8-9B33-860D43BA3AA4}"/>
    <dgm:cxn modelId="{D524B4D5-447E-41C1-BD91-5F0F521B7507}" type="presOf" srcId="{14385FD2-B0FD-42DF-91CF-B758B158C429}" destId="{22BECFE3-A7D6-4131-96C0-EC2BF3846031}" srcOrd="0" destOrd="0" presId="urn:microsoft.com/office/officeart/2008/layout/LinedList"/>
    <dgm:cxn modelId="{45EE0605-EB2B-42D3-A184-7985AB2ED476}" type="presParOf" srcId="{FA8A4590-95DD-4DAD-B407-64D4B38DFA94}" destId="{FED0121A-E314-4D7A-91D8-BFD97983EE20}" srcOrd="0" destOrd="0" presId="urn:microsoft.com/office/officeart/2008/layout/LinedList"/>
    <dgm:cxn modelId="{3836550B-6F85-46E3-89E1-C52C5652BA29}" type="presParOf" srcId="{FA8A4590-95DD-4DAD-B407-64D4B38DFA94}" destId="{9BF0B8C1-4423-4C4D-AA35-9AC10FC4F2E6}" srcOrd="1" destOrd="0" presId="urn:microsoft.com/office/officeart/2008/layout/LinedList"/>
    <dgm:cxn modelId="{B4496288-1F24-4952-B027-2CD9D7157495}" type="presParOf" srcId="{9BF0B8C1-4423-4C4D-AA35-9AC10FC4F2E6}" destId="{B1A83056-4188-48AE-A1C9-C99990A526AB}" srcOrd="0" destOrd="0" presId="urn:microsoft.com/office/officeart/2008/layout/LinedList"/>
    <dgm:cxn modelId="{B60969DF-9350-4DEF-8E5D-118E9C429D3F}" type="presParOf" srcId="{9BF0B8C1-4423-4C4D-AA35-9AC10FC4F2E6}" destId="{F4AC33B2-BFF7-47E7-933A-F0322E6BE8D9}" srcOrd="1" destOrd="0" presId="urn:microsoft.com/office/officeart/2008/layout/LinedList"/>
    <dgm:cxn modelId="{8301A616-AC87-48AE-80F2-7739D562A555}" type="presParOf" srcId="{FA8A4590-95DD-4DAD-B407-64D4B38DFA94}" destId="{2017A39E-1D06-4349-8E4D-F6C52FA73628}" srcOrd="2" destOrd="0" presId="urn:microsoft.com/office/officeart/2008/layout/LinedList"/>
    <dgm:cxn modelId="{57598152-D94A-40A9-A49F-966D18B96B36}" type="presParOf" srcId="{FA8A4590-95DD-4DAD-B407-64D4B38DFA94}" destId="{1397AEAE-02CB-44BF-BE88-8FE7BED94FAE}" srcOrd="3" destOrd="0" presId="urn:microsoft.com/office/officeart/2008/layout/LinedList"/>
    <dgm:cxn modelId="{740C8645-35A6-4AD7-8BED-415A359893EE}" type="presParOf" srcId="{1397AEAE-02CB-44BF-BE88-8FE7BED94FAE}" destId="{22BECFE3-A7D6-4131-96C0-EC2BF3846031}" srcOrd="0" destOrd="0" presId="urn:microsoft.com/office/officeart/2008/layout/LinedList"/>
    <dgm:cxn modelId="{33A33E27-78CE-466A-9006-91401423BB1B}" type="presParOf" srcId="{1397AEAE-02CB-44BF-BE88-8FE7BED94FAE}" destId="{E2C97AA4-E5B1-4F33-9612-61392B29AB2F}" srcOrd="1" destOrd="0" presId="urn:microsoft.com/office/officeart/2008/layout/LinedList"/>
    <dgm:cxn modelId="{4CA06A97-902B-4A59-9B0C-F1CFE6EAD6F1}" type="presParOf" srcId="{FA8A4590-95DD-4DAD-B407-64D4B38DFA94}" destId="{5E1AA349-A4B0-48E5-BE10-5131795E1E98}" srcOrd="4" destOrd="0" presId="urn:microsoft.com/office/officeart/2008/layout/LinedList"/>
    <dgm:cxn modelId="{5C7B04EC-3863-4DDE-8DE3-32BE8803FCCA}" type="presParOf" srcId="{FA8A4590-95DD-4DAD-B407-64D4B38DFA94}" destId="{A53B7C00-441C-41F8-8DB5-D00FE3D869D7}" srcOrd="5" destOrd="0" presId="urn:microsoft.com/office/officeart/2008/layout/LinedList"/>
    <dgm:cxn modelId="{EC4E5C20-728E-478A-99E1-D3026BC8DCEB}" type="presParOf" srcId="{A53B7C00-441C-41F8-8DB5-D00FE3D869D7}" destId="{3F061D9B-9584-48C1-8FEB-2E93F4DB2835}" srcOrd="0" destOrd="0" presId="urn:microsoft.com/office/officeart/2008/layout/LinedList"/>
    <dgm:cxn modelId="{D7C909AA-AA72-4F08-A041-01C1A2F07DD4}" type="presParOf" srcId="{A53B7C00-441C-41F8-8DB5-D00FE3D869D7}" destId="{CE7E2BAE-FDF5-4C65-8B24-8383598BD83E}" srcOrd="1" destOrd="0" presId="urn:microsoft.com/office/officeart/2008/layout/LinedList"/>
    <dgm:cxn modelId="{05183DB0-2DAB-4616-B72F-D47DAED19C88}" type="presParOf" srcId="{FA8A4590-95DD-4DAD-B407-64D4B38DFA94}" destId="{7692956D-8217-4B23-8F27-CC7296EDE8DE}" srcOrd="6" destOrd="0" presId="urn:microsoft.com/office/officeart/2008/layout/LinedList"/>
    <dgm:cxn modelId="{1AF028F0-609E-48D0-A1D7-279728A5B2B6}" type="presParOf" srcId="{FA8A4590-95DD-4DAD-B407-64D4B38DFA94}" destId="{92C76A58-C548-4750-8CB7-338AC353BD95}" srcOrd="7" destOrd="0" presId="urn:microsoft.com/office/officeart/2008/layout/LinedList"/>
    <dgm:cxn modelId="{2AF222F0-1C98-4D41-A047-C9D28E3611F2}" type="presParOf" srcId="{92C76A58-C548-4750-8CB7-338AC353BD95}" destId="{51CE2335-CC38-4D91-AFCD-418AEE952FE1}" srcOrd="0" destOrd="0" presId="urn:microsoft.com/office/officeart/2008/layout/LinedList"/>
    <dgm:cxn modelId="{39AEDE73-368B-4FA3-9A8C-04C2DCFE7B62}" type="presParOf" srcId="{92C76A58-C548-4750-8CB7-338AC353BD95}" destId="{D59058D0-07F2-4170-8E68-068F7C44637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EC0737-E6B2-4D5D-8F50-E267F770D557}">
      <dsp:nvSpPr>
        <dsp:cNvPr id="0" name=""/>
        <dsp:cNvSpPr/>
      </dsp:nvSpPr>
      <dsp:spPr>
        <a:xfrm>
          <a:off x="0" y="507682"/>
          <a:ext cx="10233621" cy="937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F628D9-1513-4A9C-8BD3-16D92750FC4D}">
      <dsp:nvSpPr>
        <dsp:cNvPr id="0" name=""/>
        <dsp:cNvSpPr/>
      </dsp:nvSpPr>
      <dsp:spPr>
        <a:xfrm>
          <a:off x="283521" y="718566"/>
          <a:ext cx="515493" cy="5154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F7BCFB-9103-40D7-9509-AE8B1B33F680}">
      <dsp:nvSpPr>
        <dsp:cNvPr id="0" name=""/>
        <dsp:cNvSpPr/>
      </dsp:nvSpPr>
      <dsp:spPr>
        <a:xfrm>
          <a:off x="1082535" y="507682"/>
          <a:ext cx="9151085" cy="937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193" tIns="99193" rIns="99193" bIns="9919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Reduce file size </a:t>
          </a:r>
        </a:p>
      </dsp:txBody>
      <dsp:txXfrm>
        <a:off x="1082535" y="507682"/>
        <a:ext cx="9151085" cy="937260"/>
      </dsp:txXfrm>
    </dsp:sp>
    <dsp:sp modelId="{A6CFCB19-1F5E-4F94-98D5-9FBDA3693303}">
      <dsp:nvSpPr>
        <dsp:cNvPr id="0" name=""/>
        <dsp:cNvSpPr/>
      </dsp:nvSpPr>
      <dsp:spPr>
        <a:xfrm>
          <a:off x="0" y="1679258"/>
          <a:ext cx="10233621" cy="937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F7B3A6-86E2-4639-B209-1FBB1006E674}">
      <dsp:nvSpPr>
        <dsp:cNvPr id="0" name=""/>
        <dsp:cNvSpPr/>
      </dsp:nvSpPr>
      <dsp:spPr>
        <a:xfrm>
          <a:off x="283521" y="1890141"/>
          <a:ext cx="515493" cy="5154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6F26D4-6F81-4049-BF5B-05AFEA3DBDE7}">
      <dsp:nvSpPr>
        <dsp:cNvPr id="0" name=""/>
        <dsp:cNvSpPr/>
      </dsp:nvSpPr>
      <dsp:spPr>
        <a:xfrm>
          <a:off x="1082535" y="1679258"/>
          <a:ext cx="9151085" cy="937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193" tIns="99193" rIns="99193" bIns="9919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orbel" panose="020B0503020204020204"/>
            </a:rPr>
            <a:t>Limit</a:t>
          </a:r>
          <a:r>
            <a:rPr lang="en-US" sz="2500" kern="1200" dirty="0"/>
            <a:t> the </a:t>
          </a:r>
          <a:r>
            <a:rPr lang="en-US" sz="2500" kern="1200" dirty="0">
              <a:latin typeface="Corbel" panose="020B0503020204020204"/>
            </a:rPr>
            <a:t>bitrate</a:t>
          </a:r>
          <a:endParaRPr lang="en-US" sz="2500" kern="1200" dirty="0"/>
        </a:p>
      </dsp:txBody>
      <dsp:txXfrm>
        <a:off x="1082535" y="1679258"/>
        <a:ext cx="9151085" cy="9372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D0121A-E314-4D7A-91D8-BFD97983EE20}">
      <dsp:nvSpPr>
        <dsp:cNvPr id="0" name=""/>
        <dsp:cNvSpPr/>
      </dsp:nvSpPr>
      <dsp:spPr>
        <a:xfrm>
          <a:off x="0" y="0"/>
          <a:ext cx="545553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83056-4188-48AE-A1C9-C99990A526AB}">
      <dsp:nvSpPr>
        <dsp:cNvPr id="0" name=""/>
        <dsp:cNvSpPr/>
      </dsp:nvSpPr>
      <dsp:spPr>
        <a:xfrm>
          <a:off x="0" y="0"/>
          <a:ext cx="5455535" cy="108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b="1" kern="1200"/>
            <a:t>H264</a:t>
          </a:r>
          <a:r>
            <a:rPr lang="en-US" sz="5000" kern="1200"/>
            <a:t>, H265</a:t>
          </a:r>
        </a:p>
      </dsp:txBody>
      <dsp:txXfrm>
        <a:off x="0" y="0"/>
        <a:ext cx="5455535" cy="1083307"/>
      </dsp:txXfrm>
    </dsp:sp>
    <dsp:sp modelId="{2017A39E-1D06-4349-8E4D-F6C52FA73628}">
      <dsp:nvSpPr>
        <dsp:cNvPr id="0" name=""/>
        <dsp:cNvSpPr/>
      </dsp:nvSpPr>
      <dsp:spPr>
        <a:xfrm>
          <a:off x="0" y="1083307"/>
          <a:ext cx="545553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BECFE3-A7D6-4131-96C0-EC2BF3846031}">
      <dsp:nvSpPr>
        <dsp:cNvPr id="0" name=""/>
        <dsp:cNvSpPr/>
      </dsp:nvSpPr>
      <dsp:spPr>
        <a:xfrm>
          <a:off x="0" y="1083307"/>
          <a:ext cx="5455535" cy="108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MPEG-2, MPEG-4</a:t>
          </a:r>
        </a:p>
      </dsp:txBody>
      <dsp:txXfrm>
        <a:off x="0" y="1083307"/>
        <a:ext cx="5455535" cy="1083307"/>
      </dsp:txXfrm>
    </dsp:sp>
    <dsp:sp modelId="{5E1AA349-A4B0-48E5-BE10-5131795E1E98}">
      <dsp:nvSpPr>
        <dsp:cNvPr id="0" name=""/>
        <dsp:cNvSpPr/>
      </dsp:nvSpPr>
      <dsp:spPr>
        <a:xfrm>
          <a:off x="0" y="2166615"/>
          <a:ext cx="545553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061D9B-9584-48C1-8FEB-2E93F4DB2835}">
      <dsp:nvSpPr>
        <dsp:cNvPr id="0" name=""/>
        <dsp:cNvSpPr/>
      </dsp:nvSpPr>
      <dsp:spPr>
        <a:xfrm>
          <a:off x="0" y="2166615"/>
          <a:ext cx="5455535" cy="108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VP8, VP9</a:t>
          </a:r>
        </a:p>
      </dsp:txBody>
      <dsp:txXfrm>
        <a:off x="0" y="2166615"/>
        <a:ext cx="5455535" cy="1083307"/>
      </dsp:txXfrm>
    </dsp:sp>
    <dsp:sp modelId="{7692956D-8217-4B23-8F27-CC7296EDE8DE}">
      <dsp:nvSpPr>
        <dsp:cNvPr id="0" name=""/>
        <dsp:cNvSpPr/>
      </dsp:nvSpPr>
      <dsp:spPr>
        <a:xfrm>
          <a:off x="0" y="3249922"/>
          <a:ext cx="545553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CE2335-CC38-4D91-AFCD-418AEE952FE1}">
      <dsp:nvSpPr>
        <dsp:cNvPr id="0" name=""/>
        <dsp:cNvSpPr/>
      </dsp:nvSpPr>
      <dsp:spPr>
        <a:xfrm>
          <a:off x="0" y="3249922"/>
          <a:ext cx="5455535" cy="108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Theora</a:t>
          </a:r>
        </a:p>
      </dsp:txBody>
      <dsp:txXfrm>
        <a:off x="0" y="3249922"/>
        <a:ext cx="5455535" cy="10833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55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74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26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61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16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92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43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11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61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14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1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22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5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9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97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0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0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6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4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  <p:sldLayoutId id="2147484055" r:id="rId12"/>
    <p:sldLayoutId id="2147484056" r:id="rId13"/>
    <p:sldLayoutId id="2147484057" r:id="rId14"/>
    <p:sldLayoutId id="2147484058" r:id="rId15"/>
    <p:sldLayoutId id="2147484059" r:id="rId16"/>
    <p:sldLayoutId id="214748406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hurtdownlink6222.wikidot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7" name="Rectangle 114">
            <a:extLst>
              <a:ext uri="{FF2B5EF4-FFF2-40B4-BE49-F238E27FC236}">
                <a16:creationId xmlns:a16="http://schemas.microsoft.com/office/drawing/2014/main" id="{54AE0DC8-9915-467D-AF2A-B5C24D01F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2" descr="A picture containing text, electronics, display&#10;&#10;Description automatically generated">
            <a:extLst>
              <a:ext uri="{FF2B5EF4-FFF2-40B4-BE49-F238E27FC236}">
                <a16:creationId xmlns:a16="http://schemas.microsoft.com/office/drawing/2014/main" id="{0F1EFD94-0880-49EF-B030-3D56464567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7578" r="9091" b="169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4" name="Freeform 13">
            <a:extLst>
              <a:ext uri="{FF2B5EF4-FFF2-40B4-BE49-F238E27FC236}">
                <a16:creationId xmlns:a16="http://schemas.microsoft.com/office/drawing/2014/main" id="{B046CB80-7314-4CEA-B997-7D0ADCF84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7340600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0600" h="6883400">
                <a:moveTo>
                  <a:pt x="5427133" y="8466"/>
                </a:moveTo>
                <a:lnTo>
                  <a:pt x="4783666" y="2573866"/>
                </a:lnTo>
                <a:lnTo>
                  <a:pt x="7340600" y="6874933"/>
                </a:lnTo>
                <a:lnTo>
                  <a:pt x="0" y="6883400"/>
                </a:lnTo>
                <a:lnTo>
                  <a:pt x="8466" y="0"/>
                </a:lnTo>
                <a:lnTo>
                  <a:pt x="5427133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34067"/>
            <a:ext cx="4080932" cy="3310468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chemeClr val="bg1"/>
                </a:solidFill>
              </a:rPr>
              <a:t>Video Encoding Optimization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944535"/>
            <a:ext cx="4080933" cy="44026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For Streaming and Storage</a:t>
            </a:r>
          </a:p>
        </p:txBody>
      </p:sp>
      <p:grpSp>
        <p:nvGrpSpPr>
          <p:cNvPr id="185" name="Group 118">
            <a:extLst>
              <a:ext uri="{FF2B5EF4-FFF2-40B4-BE49-F238E27FC236}">
                <a16:creationId xmlns:a16="http://schemas.microsoft.com/office/drawing/2014/main" id="{52037CDE-37E1-452A-BCAB-4DA34C69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64100" y="-4763"/>
            <a:ext cx="5014912" cy="6862763"/>
            <a:chOff x="2928938" y="-4763"/>
            <a:chExt cx="5014912" cy="6862763"/>
          </a:xfrm>
        </p:grpSpPr>
        <p:sp>
          <p:nvSpPr>
            <p:cNvPr id="186" name="Freeform 6">
              <a:extLst>
                <a:ext uri="{FF2B5EF4-FFF2-40B4-BE49-F238E27FC236}">
                  <a16:creationId xmlns:a16="http://schemas.microsoft.com/office/drawing/2014/main" id="{1C0F7827-E8A8-41BE-A4B5-3D0B82D88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87" name="Freeform 7">
              <a:extLst>
                <a:ext uri="{FF2B5EF4-FFF2-40B4-BE49-F238E27FC236}">
                  <a16:creationId xmlns:a16="http://schemas.microsoft.com/office/drawing/2014/main" id="{FAA305BF-99DC-4082-89F3-B755F8B79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88" name="Freeform 9">
              <a:extLst>
                <a:ext uri="{FF2B5EF4-FFF2-40B4-BE49-F238E27FC236}">
                  <a16:creationId xmlns:a16="http://schemas.microsoft.com/office/drawing/2014/main" id="{821BD498-B54C-46F6-88D3-7A101251D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9" name="Freeform 10">
              <a:extLst>
                <a:ext uri="{FF2B5EF4-FFF2-40B4-BE49-F238E27FC236}">
                  <a16:creationId xmlns:a16="http://schemas.microsoft.com/office/drawing/2014/main" id="{DD3ECD2E-33CE-40D7-A4EE-0E0D0EF94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0" name="Freeform 11">
              <a:extLst>
                <a:ext uri="{FF2B5EF4-FFF2-40B4-BE49-F238E27FC236}">
                  <a16:creationId xmlns:a16="http://schemas.microsoft.com/office/drawing/2014/main" id="{B5BB6927-9B55-4D2D-BAA5-A0A4E24B8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1" name="Freeform 12">
              <a:extLst>
                <a:ext uri="{FF2B5EF4-FFF2-40B4-BE49-F238E27FC236}">
                  <a16:creationId xmlns:a16="http://schemas.microsoft.com/office/drawing/2014/main" id="{499067DC-F563-411F-ADFE-78EA2FD5C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A79F213-51C2-42E5-A917-142526CC6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rogramming data on computer monitor">
            <a:extLst>
              <a:ext uri="{FF2B5EF4-FFF2-40B4-BE49-F238E27FC236}">
                <a16:creationId xmlns:a16="http://schemas.microsoft.com/office/drawing/2014/main" id="{7912609B-D4FA-49B0-88CC-C27E874354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261" r="9091" b="713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4" name="Freeform 15">
            <a:extLst>
              <a:ext uri="{FF2B5EF4-FFF2-40B4-BE49-F238E27FC236}">
                <a16:creationId xmlns:a16="http://schemas.microsoft.com/office/drawing/2014/main" id="{C478AE16-9FFE-40EC-B81F-FAD67DA86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9491133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  <a:gd name="connsiteX0" fmla="*/ 9203266 w 9203266"/>
              <a:gd name="connsiteY0" fmla="*/ 16933 h 6883400"/>
              <a:gd name="connsiteX1" fmla="*/ 4783666 w 9203266"/>
              <a:gd name="connsiteY1" fmla="*/ 2573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203266"/>
              <a:gd name="connsiteY0" fmla="*/ 16933 h 6883400"/>
              <a:gd name="connsiteX1" fmla="*/ 8339666 w 9203266"/>
              <a:gd name="connsiteY1" fmla="*/ 5240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491133"/>
              <a:gd name="connsiteY0" fmla="*/ 16933 h 6883400"/>
              <a:gd name="connsiteX1" fmla="*/ 8339666 w 9491133"/>
              <a:gd name="connsiteY1" fmla="*/ 5240866 h 6883400"/>
              <a:gd name="connsiteX2" fmla="*/ 9491133 w 9491133"/>
              <a:gd name="connsiteY2" fmla="*/ 6883400 h 6883400"/>
              <a:gd name="connsiteX3" fmla="*/ 0 w 9491133"/>
              <a:gd name="connsiteY3" fmla="*/ 6883400 h 6883400"/>
              <a:gd name="connsiteX4" fmla="*/ 8466 w 9491133"/>
              <a:gd name="connsiteY4" fmla="*/ 0 h 6883400"/>
              <a:gd name="connsiteX5" fmla="*/ 9203266 w 9491133"/>
              <a:gd name="connsiteY5" fmla="*/ 16933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91133" h="6883400">
                <a:moveTo>
                  <a:pt x="9203266" y="16933"/>
                </a:moveTo>
                <a:lnTo>
                  <a:pt x="8339666" y="5240866"/>
                </a:lnTo>
                <a:lnTo>
                  <a:pt x="9491133" y="6883400"/>
                </a:lnTo>
                <a:lnTo>
                  <a:pt x="0" y="6883400"/>
                </a:lnTo>
                <a:lnTo>
                  <a:pt x="8466" y="0"/>
                </a:lnTo>
                <a:lnTo>
                  <a:pt x="9203266" y="16933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640CB3-D9B0-4B93-9DAB-A77EE16EE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049" y="318443"/>
            <a:ext cx="7391400" cy="73342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Handbrake presets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8184EF-4954-4C41-9C41-7C4DA3EC2DA4}"/>
              </a:ext>
            </a:extLst>
          </p:cNvPr>
          <p:cNvSpPr txBox="1"/>
          <p:nvPr/>
        </p:nvSpPr>
        <p:spPr>
          <a:xfrm>
            <a:off x="685799" y="1257300"/>
            <a:ext cx="7666038" cy="481729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571500" indent="-57150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Software presets for x264 encoder</a:t>
            </a:r>
          </a:p>
          <a:p>
            <a:pPr marL="571500" indent="-57150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Medium, fast, faster, very fast, superfast, ultrafast</a:t>
            </a:r>
          </a:p>
          <a:p>
            <a:pPr marL="571500" indent="-57150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Increasingly less efficient compression</a:t>
            </a:r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C58EF69-4C86-43C8-B9E3-778544933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05812" y="0"/>
            <a:ext cx="2436813" cy="6858001"/>
            <a:chOff x="1320800" y="0"/>
            <a:chExt cx="2436813" cy="6858001"/>
          </a:xfrm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28004C51-9993-4F72-9444-208E14F42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9F45FB11-2D69-4F70-8B60-23B0C6B28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5ABA6996-5C50-49CC-A2C8-F43FD5838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54A0AA5F-216D-445A-8C9D-44B6B4826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7DED650F-020C-4B0D-928D-3B703983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B1EE80AC-E4F7-497F-AE0B-96084F03C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326753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FC44078-66EB-4CB9-B8A6-6B0170193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231" y="130064"/>
            <a:ext cx="7817538" cy="990306"/>
          </a:xfrm>
        </p:spPr>
        <p:txBody>
          <a:bodyPr>
            <a:normAutofit/>
          </a:bodyPr>
          <a:lstStyle/>
          <a:p>
            <a:r>
              <a:rPr lang="it-IT" sz="4400" dirty="0" err="1"/>
              <a:t>HandBrake</a:t>
            </a:r>
            <a:r>
              <a:rPr lang="it-IT" sz="4400" dirty="0"/>
              <a:t> Self </a:t>
            </a:r>
            <a:r>
              <a:rPr lang="it-IT" sz="4400" dirty="0" err="1"/>
              <a:t>Benchmarks</a:t>
            </a:r>
            <a:endParaRPr lang="it-IT" sz="3200" dirty="0"/>
          </a:p>
        </p:txBody>
      </p:sp>
      <p:pic>
        <p:nvPicPr>
          <p:cNvPr id="7" name="Immagine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386255C2-5DA3-44C4-B665-951DAD3B3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24" y="1129895"/>
            <a:ext cx="10196752" cy="5028535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5B6CD06-8A53-4580-8D61-DB55C424D612}"/>
              </a:ext>
            </a:extLst>
          </p:cNvPr>
          <p:cNvSpPr txBox="1"/>
          <p:nvPr/>
        </p:nvSpPr>
        <p:spPr>
          <a:xfrm>
            <a:off x="924718" y="6265310"/>
            <a:ext cx="971391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00" dirty="0"/>
              <a:t>https://handbrake.fr/docs/en/latest/technical/performance.html</a:t>
            </a:r>
          </a:p>
        </p:txBody>
      </p:sp>
    </p:spTree>
    <p:extLst>
      <p:ext uri="{BB962C8B-B14F-4D97-AF65-F5344CB8AC3E}">
        <p14:creationId xmlns:p14="http://schemas.microsoft.com/office/powerpoint/2010/main" val="3912147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FC44078-66EB-4CB9-B8A6-6B0170193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442" y="103356"/>
            <a:ext cx="7817538" cy="990306"/>
          </a:xfrm>
        </p:spPr>
        <p:txBody>
          <a:bodyPr>
            <a:normAutofit/>
          </a:bodyPr>
          <a:lstStyle/>
          <a:p>
            <a:r>
              <a:rPr lang="it-IT" sz="4400" dirty="0" err="1"/>
              <a:t>HandBrake</a:t>
            </a:r>
            <a:r>
              <a:rPr lang="it-IT" sz="4400" dirty="0"/>
              <a:t> Self </a:t>
            </a:r>
            <a:r>
              <a:rPr lang="it-IT" sz="4400" dirty="0" err="1"/>
              <a:t>Benchmarks</a:t>
            </a:r>
            <a:endParaRPr lang="it-IT" sz="3200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5B6CD06-8A53-4580-8D61-DB55C424D612}"/>
              </a:ext>
            </a:extLst>
          </p:cNvPr>
          <p:cNvSpPr txBox="1"/>
          <p:nvPr/>
        </p:nvSpPr>
        <p:spPr>
          <a:xfrm>
            <a:off x="650877" y="6247954"/>
            <a:ext cx="971391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00" dirty="0"/>
              <a:t>https://handbrake.fr/docs/en/latest/technical/performance.html</a:t>
            </a:r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E5FA68BB-4BCB-40F9-9F71-903DC8526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77" y="1259960"/>
            <a:ext cx="10857473" cy="470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15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32">
            <a:extLst>
              <a:ext uri="{FF2B5EF4-FFF2-40B4-BE49-F238E27FC236}">
                <a16:creationId xmlns:a16="http://schemas.microsoft.com/office/drawing/2014/main" id="{BA79F213-51C2-42E5-A917-142526CC6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Circuit board">
            <a:extLst>
              <a:ext uri="{FF2B5EF4-FFF2-40B4-BE49-F238E27FC236}">
                <a16:creationId xmlns:a16="http://schemas.microsoft.com/office/drawing/2014/main" id="{922C67F3-24C5-42FB-A680-12DAB5E59F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Freeform 15">
            <a:extLst>
              <a:ext uri="{FF2B5EF4-FFF2-40B4-BE49-F238E27FC236}">
                <a16:creationId xmlns:a16="http://schemas.microsoft.com/office/drawing/2014/main" id="{C478AE16-9FFE-40EC-B81F-FAD67DA86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9491133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  <a:gd name="connsiteX0" fmla="*/ 9203266 w 9203266"/>
              <a:gd name="connsiteY0" fmla="*/ 16933 h 6883400"/>
              <a:gd name="connsiteX1" fmla="*/ 4783666 w 9203266"/>
              <a:gd name="connsiteY1" fmla="*/ 2573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203266"/>
              <a:gd name="connsiteY0" fmla="*/ 16933 h 6883400"/>
              <a:gd name="connsiteX1" fmla="*/ 8339666 w 9203266"/>
              <a:gd name="connsiteY1" fmla="*/ 5240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491133"/>
              <a:gd name="connsiteY0" fmla="*/ 16933 h 6883400"/>
              <a:gd name="connsiteX1" fmla="*/ 8339666 w 9491133"/>
              <a:gd name="connsiteY1" fmla="*/ 5240866 h 6883400"/>
              <a:gd name="connsiteX2" fmla="*/ 9491133 w 9491133"/>
              <a:gd name="connsiteY2" fmla="*/ 6883400 h 6883400"/>
              <a:gd name="connsiteX3" fmla="*/ 0 w 9491133"/>
              <a:gd name="connsiteY3" fmla="*/ 6883400 h 6883400"/>
              <a:gd name="connsiteX4" fmla="*/ 8466 w 9491133"/>
              <a:gd name="connsiteY4" fmla="*/ 0 h 6883400"/>
              <a:gd name="connsiteX5" fmla="*/ 9203266 w 9491133"/>
              <a:gd name="connsiteY5" fmla="*/ 16933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91133" h="6883400">
                <a:moveTo>
                  <a:pt x="9203266" y="16933"/>
                </a:moveTo>
                <a:lnTo>
                  <a:pt x="8339666" y="5240866"/>
                </a:lnTo>
                <a:lnTo>
                  <a:pt x="9491133" y="6883400"/>
                </a:lnTo>
                <a:lnTo>
                  <a:pt x="0" y="6883400"/>
                </a:lnTo>
                <a:lnTo>
                  <a:pt x="8466" y="0"/>
                </a:lnTo>
                <a:lnTo>
                  <a:pt x="9203266" y="16933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250286-323D-4722-AAC9-A3BB6AFFB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212240"/>
            <a:ext cx="7391400" cy="10556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Hardware employed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89DDB6-63E8-450B-B66A-C182EE22F5D0}"/>
              </a:ext>
            </a:extLst>
          </p:cNvPr>
          <p:cNvSpPr txBox="1"/>
          <p:nvPr/>
        </p:nvSpPr>
        <p:spPr>
          <a:xfrm>
            <a:off x="677332" y="1439333"/>
            <a:ext cx="8026401" cy="480643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 ASUS laptop</a:t>
            </a:r>
          </a:p>
          <a:p>
            <a:pPr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 CPU: Intel i7 10750H 6 core 12 threads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	TDP 45 W</a:t>
            </a:r>
          </a:p>
          <a:p>
            <a:pPr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GPU: </a:t>
            </a:r>
            <a:r>
              <a:rPr lang="it-IT" sz="3200" dirty="0">
                <a:solidFill>
                  <a:schemeClr val="bg1"/>
                </a:solidFill>
              </a:rPr>
              <a:t>NVIDIA </a:t>
            </a:r>
            <a:r>
              <a:rPr lang="it-IT" sz="3200" dirty="0" err="1">
                <a:solidFill>
                  <a:schemeClr val="bg1"/>
                </a:solidFill>
              </a:rPr>
              <a:t>GeForce</a:t>
            </a:r>
            <a:r>
              <a:rPr lang="it-IT" sz="3200" dirty="0">
                <a:solidFill>
                  <a:schemeClr val="bg1"/>
                </a:solidFill>
              </a:rPr>
              <a:t> GTX 1650 Mobile</a:t>
            </a:r>
            <a:br>
              <a:rPr lang="it-IT" sz="3200" dirty="0">
                <a:solidFill>
                  <a:schemeClr val="bg1"/>
                </a:solidFill>
              </a:rPr>
            </a:br>
            <a:r>
              <a:rPr lang="it-IT" sz="3200" dirty="0">
                <a:solidFill>
                  <a:schemeClr val="bg1"/>
                </a:solidFill>
              </a:rPr>
              <a:t>	TGP 50 W</a:t>
            </a:r>
          </a:p>
          <a:p>
            <a:pPr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C58EF69-4C86-43C8-B9E3-778544933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05812" y="0"/>
            <a:ext cx="2436813" cy="6858001"/>
            <a:chOff x="1320800" y="0"/>
            <a:chExt cx="2436813" cy="6858001"/>
          </a:xfrm>
        </p:grpSpPr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28004C51-9993-4F72-9444-208E14F42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9F45FB11-2D69-4F70-8B60-23B0C6B28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5ABA6996-5C50-49CC-A2C8-F43FD5838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54A0AA5F-216D-445A-8C9D-44B6B4826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7DED650F-020C-4B0D-928D-3B703983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B1EE80AC-E4F7-497F-AE0B-96084F03C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E4530A-4968-4E4B-A5E5-E584E2737093}"/>
              </a:ext>
            </a:extLst>
          </p:cNvPr>
          <p:cNvSpPr txBox="1"/>
          <p:nvPr/>
        </p:nvSpPr>
        <p:spPr>
          <a:xfrm>
            <a:off x="693738" y="5548967"/>
            <a:ext cx="7405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https://ark.intel.com/content/www/it/it/ark/products/201837/intel-core-i7-10750h-processor-12m-cache-up-to-5-00-ghz.html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30EC6C1-372F-48AD-A3A5-8EF2DDD500F0}"/>
              </a:ext>
            </a:extLst>
          </p:cNvPr>
          <p:cNvSpPr txBox="1"/>
          <p:nvPr/>
        </p:nvSpPr>
        <p:spPr>
          <a:xfrm>
            <a:off x="693738" y="6244105"/>
            <a:ext cx="7405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https://www.nvidia.com/en-eu/geforce/gaming-laptops/gtx-1650/</a:t>
            </a:r>
          </a:p>
        </p:txBody>
      </p:sp>
    </p:spTree>
    <p:extLst>
      <p:ext uri="{BB962C8B-B14F-4D97-AF65-F5344CB8AC3E}">
        <p14:creationId xmlns:p14="http://schemas.microsoft.com/office/powerpoint/2010/main" val="2872780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Camera lens">
            <a:extLst>
              <a:ext uri="{FF2B5EF4-FFF2-40B4-BE49-F238E27FC236}">
                <a16:creationId xmlns:a16="http://schemas.microsoft.com/office/drawing/2014/main" id="{EE8FE827-DE07-41C9-AA7C-8D1548D848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4000"/>
          </a:blip>
          <a:srcRect t="5457" b="10273"/>
          <a:stretch/>
        </p:blipFill>
        <p:spPr>
          <a:xfrm>
            <a:off x="20" y="0"/>
            <a:ext cx="12191980" cy="6857990"/>
          </a:xfrm>
          <a:prstGeom prst="rect">
            <a:avLst/>
          </a:prstGeom>
          <a:noFill/>
          <a:effectLst>
            <a:glow>
              <a:schemeClr val="accent1">
                <a:alpha val="14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250286-323D-4722-AAC9-A3BB6AFFB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502775"/>
            <a:ext cx="10018713" cy="57149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b="1" dirty="0"/>
              <a:t>5 different Movies Benchmarks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89DDB6-63E8-450B-B66A-C182EE22F5D0}"/>
              </a:ext>
            </a:extLst>
          </p:cNvPr>
          <p:cNvSpPr txBox="1"/>
          <p:nvPr/>
        </p:nvSpPr>
        <p:spPr>
          <a:xfrm>
            <a:off x="706056" y="1343025"/>
            <a:ext cx="10796967" cy="513879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028700" lvl="1" indent="-571500" defTabSz="4572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/>
              <a:t>New Zealand landscapes, 4:26, 25fps, 529.4MB</a:t>
            </a:r>
            <a:br>
              <a:rPr lang="en-US" sz="2400" dirty="0"/>
            </a:br>
            <a:r>
              <a:rPr lang="en-US" sz="2400" dirty="0"/>
              <a:t>	- timelapses, slowly changing images</a:t>
            </a:r>
          </a:p>
          <a:p>
            <a:pPr marL="1028700" lvl="1" indent="-571500" defTabSz="4572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/>
              <a:t>Costa Rica documentary (HDR),5:13, 60fps, 1GB</a:t>
            </a:r>
            <a:br>
              <a:rPr lang="en-US" sz="2400" dirty="0"/>
            </a:br>
            <a:r>
              <a:rPr lang="en-US" sz="2400" dirty="0"/>
              <a:t>	- more cuts, lots of details</a:t>
            </a:r>
          </a:p>
          <a:p>
            <a:pPr marL="1028700" lvl="1" indent="-571500" defTabSz="4572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/>
              <a:t>NBA Highlights, 4:41, 30fps, 521.6MB</a:t>
            </a:r>
            <a:br>
              <a:rPr lang="en-US" sz="2400" dirty="0"/>
            </a:br>
            <a:r>
              <a:rPr lang="en-US" sz="2400" dirty="0"/>
              <a:t>	- fast action but overall slow camera panning and few cuts</a:t>
            </a:r>
          </a:p>
          <a:p>
            <a:pPr marL="1028700" lvl="1" indent="-571500" defTabSz="4572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/>
              <a:t>San Andreas (movie), 4:54, 23fps, 441.2MB</a:t>
            </a:r>
            <a:br>
              <a:rPr lang="en-US" sz="2400" dirty="0"/>
            </a:br>
            <a:r>
              <a:rPr lang="en-US" sz="2400" dirty="0"/>
              <a:t>	-  action movie, lots of cuts, visual effects and high speed movements</a:t>
            </a:r>
          </a:p>
          <a:p>
            <a:pPr marL="1028700" lvl="1" indent="-57150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/>
              <a:t>Pixar’s Film trailer, 6:05, 60fps, 951.8MB</a:t>
            </a:r>
            <a:br>
              <a:rPr lang="en-US" sz="2400" dirty="0"/>
            </a:br>
            <a:r>
              <a:rPr lang="en-US" sz="2400" dirty="0"/>
              <a:t>	- kids movie, brighter and more uniform colors</a:t>
            </a:r>
          </a:p>
        </p:txBody>
      </p:sp>
    </p:spTree>
    <p:extLst>
      <p:ext uri="{BB962C8B-B14F-4D97-AF65-F5344CB8AC3E}">
        <p14:creationId xmlns:p14="http://schemas.microsoft.com/office/powerpoint/2010/main" val="740846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FC44078-66EB-4CB9-B8A6-6B0170193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173" y="200568"/>
            <a:ext cx="7817538" cy="990306"/>
          </a:xfrm>
        </p:spPr>
        <p:txBody>
          <a:bodyPr>
            <a:normAutofit fontScale="90000"/>
          </a:bodyPr>
          <a:lstStyle/>
          <a:p>
            <a:r>
              <a:rPr lang="it-IT" sz="4400" dirty="0" err="1"/>
              <a:t>Experimental</a:t>
            </a:r>
            <a:r>
              <a:rPr lang="it-IT" sz="4400" dirty="0"/>
              <a:t> data (</a:t>
            </a:r>
            <a:r>
              <a:rPr lang="it-IT" sz="4400" dirty="0" err="1"/>
              <a:t>encoding</a:t>
            </a:r>
            <a:r>
              <a:rPr lang="it-IT" sz="4400" dirty="0"/>
              <a:t> time)</a:t>
            </a:r>
            <a:endParaRPr lang="it-IT" sz="3200" dirty="0"/>
          </a:p>
        </p:txBody>
      </p:sp>
      <p:graphicFrame>
        <p:nvGraphicFramePr>
          <p:cNvPr id="16" name="Grafico 15">
            <a:extLst>
              <a:ext uri="{FF2B5EF4-FFF2-40B4-BE49-F238E27FC236}">
                <a16:creationId xmlns:a16="http://schemas.microsoft.com/office/drawing/2014/main" id="{8F549EC5-3332-43F3-BFC0-461209C3E6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9749427"/>
              </p:ext>
            </p:extLst>
          </p:nvPr>
        </p:nvGraphicFramePr>
        <p:xfrm>
          <a:off x="1089027" y="1391442"/>
          <a:ext cx="10009184" cy="51226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70500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FC44078-66EB-4CB9-B8A6-6B0170193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442" y="128051"/>
            <a:ext cx="7817538" cy="990306"/>
          </a:xfrm>
        </p:spPr>
        <p:txBody>
          <a:bodyPr>
            <a:normAutofit fontScale="90000"/>
          </a:bodyPr>
          <a:lstStyle/>
          <a:p>
            <a:r>
              <a:rPr lang="it-IT" sz="4400" dirty="0" err="1"/>
              <a:t>Experimental</a:t>
            </a:r>
            <a:r>
              <a:rPr lang="it-IT" sz="4400" dirty="0"/>
              <a:t> data (output file size)</a:t>
            </a:r>
            <a:endParaRPr lang="it-IT" sz="3200" dirty="0"/>
          </a:p>
        </p:txBody>
      </p:sp>
      <p:graphicFrame>
        <p:nvGraphicFramePr>
          <p:cNvPr id="17" name="Grafico 16">
            <a:extLst>
              <a:ext uri="{FF2B5EF4-FFF2-40B4-BE49-F238E27FC236}">
                <a16:creationId xmlns:a16="http://schemas.microsoft.com/office/drawing/2014/main" id="{8A07F3D2-818B-4140-9BAB-366313B49D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3174767"/>
              </p:ext>
            </p:extLst>
          </p:nvPr>
        </p:nvGraphicFramePr>
        <p:xfrm>
          <a:off x="1014413" y="1142012"/>
          <a:ext cx="10009185" cy="54835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76038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17" name="TextBox 3">
            <a:extLst>
              <a:ext uri="{FF2B5EF4-FFF2-40B4-BE49-F238E27FC236}">
                <a16:creationId xmlns:a16="http://schemas.microsoft.com/office/drawing/2014/main" id="{2A5FEA72-990F-429C-97C8-1F5D7514F2E8}"/>
              </a:ext>
            </a:extLst>
          </p:cNvPr>
          <p:cNvSpPr txBox="1"/>
          <p:nvPr/>
        </p:nvSpPr>
        <p:spPr>
          <a:xfrm>
            <a:off x="523876" y="1391444"/>
            <a:ext cx="8196259" cy="427513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028700" lvl="1" indent="-571500" defTabSz="4572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800" dirty="0"/>
              <a:t>Normalized Encoding time, as predicted, does get lower with faster presets</a:t>
            </a:r>
          </a:p>
          <a:p>
            <a:pPr marL="1028700" lvl="1" indent="-571500" defTabSz="4572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800" dirty="0"/>
              <a:t>Caps at </a:t>
            </a:r>
            <a:r>
              <a:rPr lang="en-US" sz="2800" i="1" dirty="0"/>
              <a:t>superfast</a:t>
            </a:r>
            <a:r>
              <a:rPr lang="en-US" sz="2800" dirty="0"/>
              <a:t> (no significant improvement with </a:t>
            </a:r>
            <a:r>
              <a:rPr lang="en-US" sz="2800" i="1" dirty="0"/>
              <a:t>ultrafast</a:t>
            </a:r>
            <a:r>
              <a:rPr lang="en-US" sz="2800" dirty="0"/>
              <a:t>)</a:t>
            </a:r>
          </a:p>
          <a:p>
            <a:pPr marL="1028700" lvl="1" indent="-571500" defTabSz="4572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800" dirty="0"/>
              <a:t>Always below 1 (every preset could handle live streaming)</a:t>
            </a:r>
          </a:p>
          <a:p>
            <a:pPr marL="1028700" lvl="1" indent="-571500" defTabSz="4572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800" dirty="0"/>
              <a:t>In any case </a:t>
            </a:r>
            <a:r>
              <a:rPr lang="en-US" sz="2800" b="1" dirty="0">
                <a:solidFill>
                  <a:srgbClr val="8BB434"/>
                </a:solidFill>
              </a:rPr>
              <a:t>hardware encoding is</a:t>
            </a:r>
            <a:br>
              <a:rPr lang="en-US" sz="2800" b="1" dirty="0">
                <a:solidFill>
                  <a:srgbClr val="8BB434"/>
                </a:solidFill>
              </a:rPr>
            </a:br>
            <a:r>
              <a:rPr lang="en-US" sz="2800" b="1" dirty="0">
                <a:solidFill>
                  <a:srgbClr val="8BB434"/>
                </a:solidFill>
              </a:rPr>
              <a:t>faster</a:t>
            </a:r>
            <a:r>
              <a:rPr lang="en-US" sz="2800" dirty="0">
                <a:solidFill>
                  <a:srgbClr val="8BB434"/>
                </a:solidFill>
              </a:rPr>
              <a:t> </a:t>
            </a:r>
            <a:r>
              <a:rPr lang="en-US" sz="2800" dirty="0"/>
              <a:t>than any software preset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C2277C4-CE6E-432D-8EF4-7134944E5631}"/>
              </a:ext>
            </a:extLst>
          </p:cNvPr>
          <p:cNvSpPr txBox="1"/>
          <p:nvPr/>
        </p:nvSpPr>
        <p:spPr>
          <a:xfrm>
            <a:off x="889794" y="380485"/>
            <a:ext cx="82597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dirty="0" err="1"/>
              <a:t>Which</a:t>
            </a:r>
            <a:r>
              <a:rPr lang="it-IT" sz="4000" dirty="0"/>
              <a:t> </a:t>
            </a:r>
            <a:r>
              <a:rPr lang="it-IT" sz="4000" dirty="0" err="1"/>
              <a:t>is</a:t>
            </a:r>
            <a:r>
              <a:rPr lang="it-IT" sz="4000" dirty="0"/>
              <a:t> THE FAST?</a:t>
            </a:r>
          </a:p>
        </p:txBody>
      </p:sp>
      <p:pic>
        <p:nvPicPr>
          <p:cNvPr id="8" name="Elemento grafico 7" descr="Cronometro 75% con riempimento a tinta unita">
            <a:extLst>
              <a:ext uri="{FF2B5EF4-FFF2-40B4-BE49-F238E27FC236}">
                <a16:creationId xmlns:a16="http://schemas.microsoft.com/office/drawing/2014/main" id="{6625F8B0-A891-4AB5-B298-5D11C283D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62885" y="27722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707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17" name="TextBox 3">
            <a:extLst>
              <a:ext uri="{FF2B5EF4-FFF2-40B4-BE49-F238E27FC236}">
                <a16:creationId xmlns:a16="http://schemas.microsoft.com/office/drawing/2014/main" id="{2A5FEA72-990F-429C-97C8-1F5D7514F2E8}"/>
              </a:ext>
            </a:extLst>
          </p:cNvPr>
          <p:cNvSpPr txBox="1"/>
          <p:nvPr/>
        </p:nvSpPr>
        <p:spPr>
          <a:xfrm>
            <a:off x="174627" y="1294885"/>
            <a:ext cx="9213844" cy="513879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028700" lvl="1" indent="-571500" defTabSz="4572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3000" dirty="0"/>
              <a:t>Output size gets bigger with faster presets (less optimized encoding)</a:t>
            </a:r>
          </a:p>
          <a:p>
            <a:pPr marL="1028700" lvl="1" indent="-571500" defTabSz="4572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3000" dirty="0"/>
              <a:t>Faster and very fast presets are </a:t>
            </a:r>
            <a:r>
              <a:rPr lang="en-US" sz="3000" b="1" dirty="0">
                <a:solidFill>
                  <a:srgbClr val="9900CC"/>
                </a:solidFill>
              </a:rPr>
              <a:t>outliers</a:t>
            </a:r>
            <a:r>
              <a:rPr lang="en-US" sz="3000" dirty="0"/>
              <a:t> (as also reported in the documentation): lower time and lower size at the same time</a:t>
            </a:r>
          </a:p>
          <a:p>
            <a:pPr marL="1028700" lvl="1" indent="-571500" defTabSz="4572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3200" dirty="0"/>
              <a:t>HW encoding is capable to obtain a good average result with some limit cases                (San Andreas)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F7A5337-BBAE-48F7-AB14-F75C5F0BF394}"/>
              </a:ext>
            </a:extLst>
          </p:cNvPr>
          <p:cNvSpPr txBox="1"/>
          <p:nvPr/>
        </p:nvSpPr>
        <p:spPr>
          <a:xfrm>
            <a:off x="651669" y="392588"/>
            <a:ext cx="82597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600" dirty="0" err="1"/>
              <a:t>Which</a:t>
            </a:r>
            <a:r>
              <a:rPr lang="it-IT" sz="3600" dirty="0"/>
              <a:t> </a:t>
            </a:r>
            <a:r>
              <a:rPr lang="it-IT" sz="3600" dirty="0" err="1"/>
              <a:t>is</a:t>
            </a:r>
            <a:r>
              <a:rPr lang="it-IT" sz="3600" dirty="0"/>
              <a:t> </a:t>
            </a:r>
            <a:r>
              <a:rPr lang="it-IT" sz="3600" dirty="0" err="1"/>
              <a:t>most</a:t>
            </a:r>
            <a:r>
              <a:rPr lang="it-IT" sz="3600" dirty="0"/>
              <a:t> </a:t>
            </a:r>
            <a:r>
              <a:rPr lang="it-IT" sz="3600" dirty="0" err="1"/>
              <a:t>compression</a:t>
            </a:r>
            <a:r>
              <a:rPr lang="it-IT" sz="3600" dirty="0"/>
              <a:t> </a:t>
            </a:r>
            <a:r>
              <a:rPr lang="it-IT" sz="3600" dirty="0" err="1"/>
              <a:t>effective</a:t>
            </a:r>
            <a:r>
              <a:rPr lang="it-IT" sz="3600" dirty="0"/>
              <a:t>?</a:t>
            </a:r>
          </a:p>
        </p:txBody>
      </p:sp>
      <p:pic>
        <p:nvPicPr>
          <p:cNvPr id="3" name="Elemento grafico 2" descr="Scatola con riempimento a tinta unita">
            <a:extLst>
              <a:ext uri="{FF2B5EF4-FFF2-40B4-BE49-F238E27FC236}">
                <a16:creationId xmlns:a16="http://schemas.microsoft.com/office/drawing/2014/main" id="{6D3844FF-D234-4D20-8715-6DB31474D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6001" y="247535"/>
            <a:ext cx="1219195" cy="1219195"/>
          </a:xfrm>
          <a:prstGeom prst="rect">
            <a:avLst/>
          </a:prstGeom>
        </p:spPr>
      </p:pic>
      <p:pic>
        <p:nvPicPr>
          <p:cNvPr id="5" name="Elemento grafico 4" descr="Faccia diavolo con riempimento a tinta unita con riempimento a tinta unita">
            <a:extLst>
              <a:ext uri="{FF2B5EF4-FFF2-40B4-BE49-F238E27FC236}">
                <a16:creationId xmlns:a16="http://schemas.microsoft.com/office/drawing/2014/main" id="{98BA19C2-D60F-4C3C-90F5-ECC490C5D6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31271" y="2782888"/>
            <a:ext cx="771529" cy="771529"/>
          </a:xfrm>
          <a:prstGeom prst="rect">
            <a:avLst/>
          </a:prstGeom>
        </p:spPr>
      </p:pic>
      <p:pic>
        <p:nvPicPr>
          <p:cNvPr id="7" name="Elemento grafico 6" descr="Muro di mattoni contorno">
            <a:extLst>
              <a:ext uri="{FF2B5EF4-FFF2-40B4-BE49-F238E27FC236}">
                <a16:creationId xmlns:a16="http://schemas.microsoft.com/office/drawing/2014/main" id="{6C37184E-4192-4385-A627-17A45384D3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67149" y="548878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818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17" name="TextBox 3">
            <a:extLst>
              <a:ext uri="{FF2B5EF4-FFF2-40B4-BE49-F238E27FC236}">
                <a16:creationId xmlns:a16="http://schemas.microsoft.com/office/drawing/2014/main" id="{2A5FEA72-990F-429C-97C8-1F5D7514F2E8}"/>
              </a:ext>
            </a:extLst>
          </p:cNvPr>
          <p:cNvSpPr txBox="1"/>
          <p:nvPr/>
        </p:nvSpPr>
        <p:spPr>
          <a:xfrm>
            <a:off x="65089" y="1336675"/>
            <a:ext cx="9388471" cy="513879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028700" lvl="1" indent="-57150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3200" dirty="0"/>
              <a:t>Encoding is heavy load,  so it leads hardware to per form at 100% of  it’s capabilities;</a:t>
            </a:r>
          </a:p>
          <a:p>
            <a:pPr marL="1028700" lvl="1" indent="-57150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3200" dirty="0"/>
              <a:t>Components where at their peak of power consumption for the entire time of the  test</a:t>
            </a:r>
          </a:p>
          <a:p>
            <a:pPr marL="1028700" lvl="1" indent="-57150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3200" dirty="0"/>
              <a:t>Short time -&gt; less energy drowned</a:t>
            </a:r>
          </a:p>
          <a:p>
            <a:pPr marL="1028700" lvl="1" indent="-57150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3200" b="1" dirty="0"/>
              <a:t>Hardware</a:t>
            </a:r>
            <a:r>
              <a:rPr lang="en-US" sz="3200" dirty="0"/>
              <a:t> tends to be the best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EA514CEB-FF32-4918-923E-AFDFC1502D28}"/>
              </a:ext>
            </a:extLst>
          </p:cNvPr>
          <p:cNvSpPr txBox="1"/>
          <p:nvPr/>
        </p:nvSpPr>
        <p:spPr>
          <a:xfrm>
            <a:off x="650877" y="358170"/>
            <a:ext cx="76979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400" dirty="0" err="1"/>
              <a:t>Wath</a:t>
            </a:r>
            <a:r>
              <a:rPr lang="it-IT" sz="4400" dirty="0"/>
              <a:t> </a:t>
            </a:r>
            <a:r>
              <a:rPr lang="it-IT" sz="4400" dirty="0" err="1"/>
              <a:t>about</a:t>
            </a:r>
            <a:r>
              <a:rPr lang="it-IT" sz="4400" dirty="0"/>
              <a:t> energy </a:t>
            </a:r>
            <a:r>
              <a:rPr lang="it-IT" sz="4400" dirty="0" err="1"/>
              <a:t>efficency</a:t>
            </a:r>
            <a:r>
              <a:rPr lang="it-IT" sz="4400" dirty="0"/>
              <a:t>?</a:t>
            </a:r>
          </a:p>
        </p:txBody>
      </p:sp>
      <p:pic>
        <p:nvPicPr>
          <p:cNvPr id="3" name="Elemento grafico 2" descr="Energia rinnovabile con riempimento a tinta unita">
            <a:extLst>
              <a:ext uri="{FF2B5EF4-FFF2-40B4-BE49-F238E27FC236}">
                <a16:creationId xmlns:a16="http://schemas.microsoft.com/office/drawing/2014/main" id="{0EC1F709-EBC1-498D-B62D-4A277901A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66230" y="174510"/>
            <a:ext cx="1252419" cy="125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516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93667F4D-F2CD-4E50-BACC-24766910F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20CAAE25-D2F2-493F-9569-EC552C1A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92FDEA97-0861-44C0-9B26-4BB5F777A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11" name="Freeform: Shape 15">
            <a:extLst>
              <a:ext uri="{FF2B5EF4-FFF2-40B4-BE49-F238E27FC236}">
                <a16:creationId xmlns:a16="http://schemas.microsoft.com/office/drawing/2014/main" id="{0FC953F9-A744-406B-9DCA-1E7B5D471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859003D2-E7D2-4253-9EF1-1F513027A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8143384" cy="6858000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FD93C-FFBB-4DCD-B028-319E511A9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491" y="700976"/>
            <a:ext cx="6269128" cy="4595283"/>
          </a:xfrm>
        </p:spPr>
        <p:txBody>
          <a:bodyPr anchor="ctr">
            <a:normAutofit/>
          </a:bodyPr>
          <a:lstStyle/>
          <a:p>
            <a:pPr algn="l"/>
            <a:r>
              <a:rPr lang="en-US" sz="7200" dirty="0"/>
              <a:t>Overview about video encoding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9CE16-CE20-40C6-BF87-058396913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2520" y="916637"/>
            <a:ext cx="3318633" cy="4595283"/>
          </a:xfrm>
        </p:spPr>
        <p:txBody>
          <a:bodyPr anchor="ctr">
            <a:normAutofit/>
          </a:bodyPr>
          <a:lstStyle/>
          <a:p>
            <a:pPr marL="285750" indent="-285750" algn="l">
              <a:lnSpc>
                <a:spcPct val="200000"/>
              </a:lnSpc>
              <a:buFont typeface="Arial" charset="2"/>
              <a:buChar char="•"/>
            </a:pPr>
            <a:r>
              <a:rPr lang="en-US" sz="3600" dirty="0"/>
              <a:t>Objectives</a:t>
            </a:r>
            <a:endParaRPr lang="en-US" dirty="0"/>
          </a:p>
          <a:p>
            <a:pPr marL="285750" indent="-285750" algn="l">
              <a:lnSpc>
                <a:spcPct val="200000"/>
              </a:lnSpc>
              <a:buClr>
                <a:srgbClr val="688727"/>
              </a:buClr>
              <a:buFont typeface="Arial" charset="2"/>
              <a:buChar char="•"/>
            </a:pPr>
            <a:r>
              <a:rPr lang="en-US" sz="3600" dirty="0"/>
              <a:t>Codecs</a:t>
            </a:r>
          </a:p>
          <a:p>
            <a:pPr marL="285750" indent="-285750" algn="l">
              <a:lnSpc>
                <a:spcPct val="200000"/>
              </a:lnSpc>
              <a:buFont typeface="Arial" charset="2"/>
              <a:buChar char="•"/>
            </a:pPr>
            <a:r>
              <a:rPr lang="en-US" sz="3600" dirty="0"/>
              <a:t>Trade offs</a:t>
            </a:r>
          </a:p>
        </p:txBody>
      </p:sp>
    </p:spTree>
    <p:extLst>
      <p:ext uri="{BB962C8B-B14F-4D97-AF65-F5344CB8AC3E}">
        <p14:creationId xmlns:p14="http://schemas.microsoft.com/office/powerpoint/2010/main" val="3766917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17" name="TextBox 3">
            <a:extLst>
              <a:ext uri="{FF2B5EF4-FFF2-40B4-BE49-F238E27FC236}">
                <a16:creationId xmlns:a16="http://schemas.microsoft.com/office/drawing/2014/main" id="{2A5FEA72-990F-429C-97C8-1F5D7514F2E8}"/>
              </a:ext>
            </a:extLst>
          </p:cNvPr>
          <p:cNvSpPr txBox="1"/>
          <p:nvPr/>
        </p:nvSpPr>
        <p:spPr>
          <a:xfrm>
            <a:off x="417514" y="1344940"/>
            <a:ext cx="9621834" cy="23816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028700" lvl="1" indent="-571500" defTabSz="4572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800" dirty="0"/>
              <a:t>Faster and very fast presets seems to perform better compression in lower time than slower presets</a:t>
            </a:r>
          </a:p>
          <a:p>
            <a:pPr marL="1028700" lvl="1" indent="-571500" defTabSz="4572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800" dirty="0"/>
              <a:t>This behavior spot an inaccurate software implementation of the standard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E605B0C-FABE-4BA7-91EE-6E73B62AF6DA}"/>
              </a:ext>
            </a:extLst>
          </p:cNvPr>
          <p:cNvSpPr txBox="1"/>
          <p:nvPr/>
        </p:nvSpPr>
        <p:spPr>
          <a:xfrm>
            <a:off x="970586" y="374262"/>
            <a:ext cx="76979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400" dirty="0"/>
              <a:t>Software </a:t>
            </a:r>
            <a:r>
              <a:rPr lang="it-IT" sz="4400" dirty="0" err="1"/>
              <a:t>presets</a:t>
            </a:r>
            <a:r>
              <a:rPr lang="it-IT" sz="4400" dirty="0"/>
              <a:t> </a:t>
            </a:r>
            <a:r>
              <a:rPr lang="it-IT" sz="4400" dirty="0" err="1">
                <a:solidFill>
                  <a:srgbClr val="9900CC"/>
                </a:solidFill>
              </a:rPr>
              <a:t>outliers</a:t>
            </a:r>
            <a:endParaRPr lang="it-IT" sz="4400" dirty="0">
              <a:solidFill>
                <a:srgbClr val="9900CC"/>
              </a:solidFill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15F0A41-E311-44D4-B9B3-D8A086BB7FD2}"/>
              </a:ext>
            </a:extLst>
          </p:cNvPr>
          <p:cNvSpPr txBox="1"/>
          <p:nvPr/>
        </p:nvSpPr>
        <p:spPr>
          <a:xfrm>
            <a:off x="430211" y="3831341"/>
            <a:ext cx="7335838" cy="2126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28700" lvl="1" indent="-571500" defTabSz="4572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800" dirty="0"/>
              <a:t>The algorithm is probably degrading the quality of the output in order to obtain better performance, despite the constant quality constraint</a:t>
            </a:r>
            <a:endParaRPr lang="en-US" sz="3200" dirty="0"/>
          </a:p>
        </p:txBody>
      </p:sp>
      <p:pic>
        <p:nvPicPr>
          <p:cNvPr id="5" name="Elemento grafico 4" descr="Immagini con riempimento a tinta unita">
            <a:extLst>
              <a:ext uri="{FF2B5EF4-FFF2-40B4-BE49-F238E27FC236}">
                <a16:creationId xmlns:a16="http://schemas.microsoft.com/office/drawing/2014/main" id="{EF91EE6A-9306-4285-A764-C84D0D411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18762" y="2790188"/>
            <a:ext cx="1277624" cy="127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016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17" name="TextBox 3">
            <a:extLst>
              <a:ext uri="{FF2B5EF4-FFF2-40B4-BE49-F238E27FC236}">
                <a16:creationId xmlns:a16="http://schemas.microsoft.com/office/drawing/2014/main" id="{2A5FEA72-990F-429C-97C8-1F5D7514F2E8}"/>
              </a:ext>
            </a:extLst>
          </p:cNvPr>
          <p:cNvSpPr txBox="1"/>
          <p:nvPr/>
        </p:nvSpPr>
        <p:spPr>
          <a:xfrm>
            <a:off x="365125" y="1133306"/>
            <a:ext cx="9045571" cy="185218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028700" lvl="1" indent="-57150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3200" dirty="0"/>
              <a:t>Software encoding proves to be more versatile</a:t>
            </a:r>
          </a:p>
          <a:p>
            <a:pPr marL="1028700" lvl="1" indent="-57150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3200" dirty="0"/>
              <a:t>High reduction in size, suitable for data to be saved on disk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33EC1DCD-4122-4488-AC4F-ED6BC712ACC0}"/>
              </a:ext>
            </a:extLst>
          </p:cNvPr>
          <p:cNvSpPr txBox="1"/>
          <p:nvPr/>
        </p:nvSpPr>
        <p:spPr>
          <a:xfrm>
            <a:off x="1170723" y="339925"/>
            <a:ext cx="76979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800" dirty="0" err="1"/>
              <a:t>Conclusions</a:t>
            </a:r>
            <a:endParaRPr lang="it-IT" sz="4400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CE26206-708C-4F00-A9F5-493D77E6BAA3}"/>
              </a:ext>
            </a:extLst>
          </p:cNvPr>
          <p:cNvSpPr txBox="1"/>
          <p:nvPr/>
        </p:nvSpPr>
        <p:spPr>
          <a:xfrm>
            <a:off x="237334" y="3606802"/>
            <a:ext cx="7090565" cy="2232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28700" lvl="1" indent="-57150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3200" dirty="0"/>
              <a:t>If encoding speed or energy efficiency is the priority, Hardware implementation is to be preferred</a:t>
            </a:r>
          </a:p>
        </p:txBody>
      </p:sp>
      <p:pic>
        <p:nvPicPr>
          <p:cNvPr id="5" name="Elemento grafico 4" descr="Bilancia della giustizia con riempimento a tinta unita">
            <a:extLst>
              <a:ext uri="{FF2B5EF4-FFF2-40B4-BE49-F238E27FC236}">
                <a16:creationId xmlns:a16="http://schemas.microsoft.com/office/drawing/2014/main" id="{7768580D-AFDF-4512-BFAF-328BA8F51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0913" y="2876977"/>
            <a:ext cx="1558073" cy="155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92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40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D3AFC2-75DA-44D9-93AB-F28A4F7CF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Objectives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3B7A5AA0-17F1-4E88-8946-790446E1D2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599709"/>
              </p:ext>
            </p:extLst>
          </p:nvPr>
        </p:nvGraphicFramePr>
        <p:xfrm>
          <a:off x="1269402" y="2666999"/>
          <a:ext cx="10233621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0965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Computer script on a screen">
            <a:extLst>
              <a:ext uri="{FF2B5EF4-FFF2-40B4-BE49-F238E27FC236}">
                <a16:creationId xmlns:a16="http://schemas.microsoft.com/office/drawing/2014/main" id="{AD0E1412-DE4E-4F40-99BE-5861973173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7017" b="87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C1DFDB-8EBE-4E77-A249-634CEBE59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845" y="941024"/>
            <a:ext cx="3647493" cy="49658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1" dirty="0"/>
              <a:t>Codecs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378FF8B-3743-48E1-88E3-F4CADB3DE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06171"/>
            <a:ext cx="0" cy="34316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TextBox 3">
            <a:extLst>
              <a:ext uri="{FF2B5EF4-FFF2-40B4-BE49-F238E27FC236}">
                <a16:creationId xmlns:a16="http://schemas.microsoft.com/office/drawing/2014/main" id="{C3204A46-15CC-4DCC-A451-BAD4F151B1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7271466"/>
              </p:ext>
            </p:extLst>
          </p:nvPr>
        </p:nvGraphicFramePr>
        <p:xfrm>
          <a:off x="6388919" y="1573628"/>
          <a:ext cx="5455535" cy="4333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00481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graphicEl>
                                              <a:dgm id="{FED0121A-E314-4D7A-91D8-BFD97983EE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>
                                            <p:graphicEl>
                                              <a:dgm id="{FED0121A-E314-4D7A-91D8-BFD97983EE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graphicEl>
                                              <a:dgm id="{B1A83056-4188-48AE-A1C9-C99990A526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">
                                            <p:graphicEl>
                                              <a:dgm id="{B1A83056-4188-48AE-A1C9-C99990A526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graphicEl>
                                              <a:dgm id="{2017A39E-1D06-4349-8E4D-F6C52FA736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">
                                            <p:graphicEl>
                                              <a:dgm id="{2017A39E-1D06-4349-8E4D-F6C52FA736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graphicEl>
                                              <a:dgm id="{22BECFE3-A7D6-4131-96C0-EC2BF38460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5">
                                            <p:graphicEl>
                                              <a:dgm id="{22BECFE3-A7D6-4131-96C0-EC2BF38460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graphicEl>
                                              <a:dgm id="{5E1AA349-A4B0-48E5-BE10-5131795E1E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5">
                                            <p:graphicEl>
                                              <a:dgm id="{5E1AA349-A4B0-48E5-BE10-5131795E1E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graphicEl>
                                              <a:dgm id="{3F061D9B-9584-48C1-8FEB-2E93F4DB2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5">
                                            <p:graphicEl>
                                              <a:dgm id="{3F061D9B-9584-48C1-8FEB-2E93F4DB2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graphicEl>
                                              <a:dgm id="{7692956D-8217-4B23-8F27-CC7296EDE8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5">
                                            <p:graphicEl>
                                              <a:dgm id="{7692956D-8217-4B23-8F27-CC7296EDE8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graphicEl>
                                              <a:dgm id="{51CE2335-CC38-4D91-AFCD-418AEE952F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5">
                                            <p:graphicEl>
                                              <a:dgm id="{51CE2335-CC38-4D91-AFCD-418AEE952F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5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32">
            <a:extLst>
              <a:ext uri="{FF2B5EF4-FFF2-40B4-BE49-F238E27FC236}">
                <a16:creationId xmlns:a16="http://schemas.microsoft.com/office/drawing/2014/main" id="{BA79F213-51C2-42E5-A917-142526CC6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Circuit board">
            <a:extLst>
              <a:ext uri="{FF2B5EF4-FFF2-40B4-BE49-F238E27FC236}">
                <a16:creationId xmlns:a16="http://schemas.microsoft.com/office/drawing/2014/main" id="{922C67F3-24C5-42FB-A680-12DAB5E59F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Freeform 15">
            <a:extLst>
              <a:ext uri="{FF2B5EF4-FFF2-40B4-BE49-F238E27FC236}">
                <a16:creationId xmlns:a16="http://schemas.microsoft.com/office/drawing/2014/main" id="{C478AE16-9FFE-40EC-B81F-FAD67DA86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9491133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  <a:gd name="connsiteX0" fmla="*/ 9203266 w 9203266"/>
              <a:gd name="connsiteY0" fmla="*/ 16933 h 6883400"/>
              <a:gd name="connsiteX1" fmla="*/ 4783666 w 9203266"/>
              <a:gd name="connsiteY1" fmla="*/ 2573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203266"/>
              <a:gd name="connsiteY0" fmla="*/ 16933 h 6883400"/>
              <a:gd name="connsiteX1" fmla="*/ 8339666 w 9203266"/>
              <a:gd name="connsiteY1" fmla="*/ 5240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491133"/>
              <a:gd name="connsiteY0" fmla="*/ 16933 h 6883400"/>
              <a:gd name="connsiteX1" fmla="*/ 8339666 w 9491133"/>
              <a:gd name="connsiteY1" fmla="*/ 5240866 h 6883400"/>
              <a:gd name="connsiteX2" fmla="*/ 9491133 w 9491133"/>
              <a:gd name="connsiteY2" fmla="*/ 6883400 h 6883400"/>
              <a:gd name="connsiteX3" fmla="*/ 0 w 9491133"/>
              <a:gd name="connsiteY3" fmla="*/ 6883400 h 6883400"/>
              <a:gd name="connsiteX4" fmla="*/ 8466 w 9491133"/>
              <a:gd name="connsiteY4" fmla="*/ 0 h 6883400"/>
              <a:gd name="connsiteX5" fmla="*/ 9203266 w 9491133"/>
              <a:gd name="connsiteY5" fmla="*/ 16933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91133" h="6883400">
                <a:moveTo>
                  <a:pt x="9203266" y="16933"/>
                </a:moveTo>
                <a:lnTo>
                  <a:pt x="8339666" y="5240866"/>
                </a:lnTo>
                <a:lnTo>
                  <a:pt x="9491133" y="6883400"/>
                </a:lnTo>
                <a:lnTo>
                  <a:pt x="0" y="6883400"/>
                </a:lnTo>
                <a:lnTo>
                  <a:pt x="8466" y="0"/>
                </a:lnTo>
                <a:lnTo>
                  <a:pt x="9203266" y="16933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250286-323D-4722-AAC9-A3BB6AFFB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99536"/>
            <a:ext cx="7391400" cy="1176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Hardware Encoders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89DDB6-63E8-450B-B66A-C182EE22F5D0}"/>
              </a:ext>
            </a:extLst>
          </p:cNvPr>
          <p:cNvSpPr txBox="1"/>
          <p:nvPr/>
        </p:nvSpPr>
        <p:spPr>
          <a:xfrm>
            <a:off x="685799" y="1888067"/>
            <a:ext cx="7391401" cy="397086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AMD VCE</a:t>
            </a:r>
            <a:endParaRPr lang="en-US" dirty="0"/>
          </a:p>
          <a:p>
            <a:pPr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Intel QSV</a:t>
            </a:r>
          </a:p>
          <a:p>
            <a:pPr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lang="en-US" sz="4000" b="1" dirty="0">
                <a:solidFill>
                  <a:schemeClr val="bg1"/>
                </a:solidFill>
              </a:rPr>
              <a:t>Nvidia NVENC </a:t>
            </a:r>
            <a:r>
              <a:rPr lang="en-US" sz="4000" dirty="0">
                <a:solidFill>
                  <a:schemeClr val="bg1"/>
                </a:solidFill>
              </a:rPr>
              <a:t>&lt;--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C58EF69-4C86-43C8-B9E3-778544933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05812" y="0"/>
            <a:ext cx="2436813" cy="6858001"/>
            <a:chOff x="1320800" y="0"/>
            <a:chExt cx="2436813" cy="6858001"/>
          </a:xfrm>
        </p:grpSpPr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28004C51-9993-4F72-9444-208E14F42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9F45FB11-2D69-4F70-8B60-23B0C6B28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5ABA6996-5C50-49CC-A2C8-F43FD5838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54A0AA5F-216D-445A-8C9D-44B6B4826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7DED650F-020C-4B0D-928D-3B703983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B1EE80AC-E4F7-497F-AE0B-96084F03C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207268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A79F213-51C2-42E5-A917-142526CC6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DE00699D-970B-4374-B564-02AB3E281D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70" r="9091" b="87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4" name="Freeform 15">
            <a:extLst>
              <a:ext uri="{FF2B5EF4-FFF2-40B4-BE49-F238E27FC236}">
                <a16:creationId xmlns:a16="http://schemas.microsoft.com/office/drawing/2014/main" id="{C478AE16-9FFE-40EC-B81F-FAD67DA86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9491133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  <a:gd name="connsiteX0" fmla="*/ 9203266 w 9203266"/>
              <a:gd name="connsiteY0" fmla="*/ 16933 h 6883400"/>
              <a:gd name="connsiteX1" fmla="*/ 4783666 w 9203266"/>
              <a:gd name="connsiteY1" fmla="*/ 2573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203266"/>
              <a:gd name="connsiteY0" fmla="*/ 16933 h 6883400"/>
              <a:gd name="connsiteX1" fmla="*/ 8339666 w 9203266"/>
              <a:gd name="connsiteY1" fmla="*/ 5240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491133"/>
              <a:gd name="connsiteY0" fmla="*/ 16933 h 6883400"/>
              <a:gd name="connsiteX1" fmla="*/ 8339666 w 9491133"/>
              <a:gd name="connsiteY1" fmla="*/ 5240866 h 6883400"/>
              <a:gd name="connsiteX2" fmla="*/ 9491133 w 9491133"/>
              <a:gd name="connsiteY2" fmla="*/ 6883400 h 6883400"/>
              <a:gd name="connsiteX3" fmla="*/ 0 w 9491133"/>
              <a:gd name="connsiteY3" fmla="*/ 6883400 h 6883400"/>
              <a:gd name="connsiteX4" fmla="*/ 8466 w 9491133"/>
              <a:gd name="connsiteY4" fmla="*/ 0 h 6883400"/>
              <a:gd name="connsiteX5" fmla="*/ 9203266 w 9491133"/>
              <a:gd name="connsiteY5" fmla="*/ 16933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91133" h="6883400">
                <a:moveTo>
                  <a:pt x="9203266" y="16933"/>
                </a:moveTo>
                <a:lnTo>
                  <a:pt x="8339666" y="5240866"/>
                </a:lnTo>
                <a:lnTo>
                  <a:pt x="9491133" y="6883400"/>
                </a:lnTo>
                <a:lnTo>
                  <a:pt x="0" y="6883400"/>
                </a:lnTo>
                <a:lnTo>
                  <a:pt x="8466" y="0"/>
                </a:lnTo>
                <a:lnTo>
                  <a:pt x="9203266" y="16933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6EDB99-4BBF-408D-909B-A97053749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7391400" cy="1176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H264 encoding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7C540A-6855-4146-879E-2068978491D2}"/>
              </a:ext>
            </a:extLst>
          </p:cNvPr>
          <p:cNvSpPr txBox="1"/>
          <p:nvPr/>
        </p:nvSpPr>
        <p:spPr>
          <a:xfrm>
            <a:off x="297610" y="1945576"/>
            <a:ext cx="7391401" cy="397086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lvl="1" defTabSz="457200"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Excellent quality,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performance</a:t>
            </a: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, and file size</a:t>
            </a:r>
            <a:endParaRPr lang="en-US" sz="3600" dirty="0">
              <a:solidFill>
                <a:schemeClr val="bg1"/>
              </a:solidFill>
            </a:endParaRPr>
          </a:p>
          <a:p>
            <a:pPr lvl="1" defTabSz="457200">
              <a:buClr>
                <a:srgbClr val="688727"/>
              </a:buClr>
              <a:buSzPct val="145000"/>
            </a:pPr>
            <a:endParaRPr lang="en-US" sz="3600" dirty="0">
              <a:solidFill>
                <a:schemeClr val="bg1"/>
              </a:solidFill>
              <a:ea typeface="+mn-lt"/>
              <a:cs typeface="+mn-lt"/>
            </a:endParaRPr>
          </a:p>
          <a:p>
            <a:pPr lvl="1" defTabSz="457200">
              <a:buClr>
                <a:srgbClr val="688727"/>
              </a:buClr>
              <a:buSzPct val="145000"/>
              <a:buFont typeface="Arial"/>
              <a:buChar char="•"/>
            </a:pP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Widely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supported </a:t>
            </a: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by media players, including mobile</a:t>
            </a:r>
            <a:r>
              <a:rPr lang="en-US" sz="4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devices</a:t>
            </a:r>
            <a:endParaRPr lang="en-US" sz="3600" dirty="0">
              <a:solidFill>
                <a:schemeClr val="bg1"/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rgbClr val="688727"/>
              </a:buClr>
              <a:buSzPct val="145000"/>
              <a:buFont typeface="Arial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C58EF69-4C86-43C8-B9E3-778544933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05812" y="0"/>
            <a:ext cx="2436813" cy="6858001"/>
            <a:chOff x="1320800" y="0"/>
            <a:chExt cx="2436813" cy="6858001"/>
          </a:xfrm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28004C51-9993-4F72-9444-208E14F42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9F45FB11-2D69-4F70-8B60-23B0C6B28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5ABA6996-5C50-49CC-A2C8-F43FD5838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54A0AA5F-216D-445A-8C9D-44B6B4826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7DED650F-020C-4B0D-928D-3B703983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B1EE80AC-E4F7-497F-AE0B-96084F03C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216305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A79F213-51C2-42E5-A917-142526CC6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rogramming data on computer monitor">
            <a:extLst>
              <a:ext uri="{FF2B5EF4-FFF2-40B4-BE49-F238E27FC236}">
                <a16:creationId xmlns:a16="http://schemas.microsoft.com/office/drawing/2014/main" id="{7912609B-D4FA-49B0-88CC-C27E874354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261" r="9091" b="713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4" name="Freeform 15">
            <a:extLst>
              <a:ext uri="{FF2B5EF4-FFF2-40B4-BE49-F238E27FC236}">
                <a16:creationId xmlns:a16="http://schemas.microsoft.com/office/drawing/2014/main" id="{C478AE16-9FFE-40EC-B81F-FAD67DA86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9491133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  <a:gd name="connsiteX0" fmla="*/ 9203266 w 9203266"/>
              <a:gd name="connsiteY0" fmla="*/ 16933 h 6883400"/>
              <a:gd name="connsiteX1" fmla="*/ 4783666 w 9203266"/>
              <a:gd name="connsiteY1" fmla="*/ 2573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203266"/>
              <a:gd name="connsiteY0" fmla="*/ 16933 h 6883400"/>
              <a:gd name="connsiteX1" fmla="*/ 8339666 w 9203266"/>
              <a:gd name="connsiteY1" fmla="*/ 5240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491133"/>
              <a:gd name="connsiteY0" fmla="*/ 16933 h 6883400"/>
              <a:gd name="connsiteX1" fmla="*/ 8339666 w 9491133"/>
              <a:gd name="connsiteY1" fmla="*/ 5240866 h 6883400"/>
              <a:gd name="connsiteX2" fmla="*/ 9491133 w 9491133"/>
              <a:gd name="connsiteY2" fmla="*/ 6883400 h 6883400"/>
              <a:gd name="connsiteX3" fmla="*/ 0 w 9491133"/>
              <a:gd name="connsiteY3" fmla="*/ 6883400 h 6883400"/>
              <a:gd name="connsiteX4" fmla="*/ 8466 w 9491133"/>
              <a:gd name="connsiteY4" fmla="*/ 0 h 6883400"/>
              <a:gd name="connsiteX5" fmla="*/ 9203266 w 9491133"/>
              <a:gd name="connsiteY5" fmla="*/ 16933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91133" h="6883400">
                <a:moveTo>
                  <a:pt x="9203266" y="16933"/>
                </a:moveTo>
                <a:lnTo>
                  <a:pt x="8339666" y="5240866"/>
                </a:lnTo>
                <a:lnTo>
                  <a:pt x="9491133" y="6883400"/>
                </a:lnTo>
                <a:lnTo>
                  <a:pt x="0" y="6883400"/>
                </a:lnTo>
                <a:lnTo>
                  <a:pt x="8466" y="0"/>
                </a:lnTo>
                <a:lnTo>
                  <a:pt x="9203266" y="16933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640CB3-D9B0-4B93-9DAB-A77EE16EE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7391400" cy="1176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b="1">
                <a:solidFill>
                  <a:schemeClr val="bg1"/>
                </a:solidFill>
              </a:rPr>
              <a:t>Software encoders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8184EF-4954-4C41-9C41-7C4DA3EC2DA4}"/>
              </a:ext>
            </a:extLst>
          </p:cNvPr>
          <p:cNvSpPr txBox="1"/>
          <p:nvPr/>
        </p:nvSpPr>
        <p:spPr>
          <a:xfrm>
            <a:off x="685799" y="2103727"/>
            <a:ext cx="7666038" cy="397086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/>
          </a:bodyPr>
          <a:lstStyle/>
          <a:p>
            <a:pPr marL="571500" indent="-57150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4000" b="1" dirty="0">
                <a:solidFill>
                  <a:schemeClr val="bg1"/>
                </a:solidFill>
              </a:rPr>
              <a:t>x264 </a:t>
            </a:r>
            <a:r>
              <a:rPr lang="en-US" sz="4000" dirty="0">
                <a:solidFill>
                  <a:schemeClr val="bg1"/>
                </a:solidFill>
              </a:rPr>
              <a:t>is the Software implementation of H264</a:t>
            </a:r>
          </a:p>
          <a:p>
            <a:pPr marL="571500" indent="-571500" defTabSz="457200">
              <a:spcBef>
                <a:spcPct val="20000"/>
              </a:spcBef>
              <a:spcAft>
                <a:spcPts val="600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Globally </a:t>
            </a:r>
            <a:r>
              <a:rPr lang="en-US" sz="4000" b="1" dirty="0">
                <a:solidFill>
                  <a:schemeClr val="bg1"/>
                </a:solidFill>
              </a:rPr>
              <a:t>slower </a:t>
            </a:r>
            <a:r>
              <a:rPr lang="en-US" sz="4000" dirty="0">
                <a:solidFill>
                  <a:schemeClr val="bg1"/>
                </a:solidFill>
              </a:rPr>
              <a:t>than hardware implementations</a:t>
            </a:r>
          </a:p>
          <a:p>
            <a:pPr marL="571500" indent="-571500" defTabSz="457200">
              <a:spcBef>
                <a:spcPct val="20000"/>
              </a:spcBef>
              <a:spcAft>
                <a:spcPts val="600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lang="en-US" sz="4000" b="1" dirty="0">
                <a:solidFill>
                  <a:schemeClr val="bg1"/>
                </a:solidFill>
              </a:rPr>
              <a:t>Claims to be efficient </a:t>
            </a:r>
            <a:r>
              <a:rPr lang="en-US" sz="4000" dirty="0">
                <a:solidFill>
                  <a:schemeClr val="bg1"/>
                </a:solidFill>
              </a:rPr>
              <a:t>in term of compression capabilities over time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rgbClr val="688727"/>
              </a:buClr>
              <a:buSzPct val="145000"/>
            </a:pPr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C58EF69-4C86-43C8-B9E3-778544933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05812" y="0"/>
            <a:ext cx="2436813" cy="6858001"/>
            <a:chOff x="1320800" y="0"/>
            <a:chExt cx="2436813" cy="6858001"/>
          </a:xfrm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28004C51-9993-4F72-9444-208E14F42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9F45FB11-2D69-4F70-8B60-23B0C6B28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5ABA6996-5C50-49CC-A2C8-F43FD5838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54A0AA5F-216D-445A-8C9D-44B6B4826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7DED650F-020C-4B0D-928D-3B703983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B1EE80AC-E4F7-497F-AE0B-96084F03C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162078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BA79F213-51C2-42E5-A917-142526CC6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Camera lens">
            <a:extLst>
              <a:ext uri="{FF2B5EF4-FFF2-40B4-BE49-F238E27FC236}">
                <a16:creationId xmlns:a16="http://schemas.microsoft.com/office/drawing/2014/main" id="{EE8FE827-DE07-41C9-AA7C-8D1548D848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111" r="9091" b="102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8" name="Freeform 15">
            <a:extLst>
              <a:ext uri="{FF2B5EF4-FFF2-40B4-BE49-F238E27FC236}">
                <a16:creationId xmlns:a16="http://schemas.microsoft.com/office/drawing/2014/main" id="{C478AE16-9FFE-40EC-B81F-FAD67DA86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9491133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  <a:gd name="connsiteX0" fmla="*/ 9203266 w 9203266"/>
              <a:gd name="connsiteY0" fmla="*/ 16933 h 6883400"/>
              <a:gd name="connsiteX1" fmla="*/ 4783666 w 9203266"/>
              <a:gd name="connsiteY1" fmla="*/ 2573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203266"/>
              <a:gd name="connsiteY0" fmla="*/ 16933 h 6883400"/>
              <a:gd name="connsiteX1" fmla="*/ 8339666 w 9203266"/>
              <a:gd name="connsiteY1" fmla="*/ 5240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491133"/>
              <a:gd name="connsiteY0" fmla="*/ 16933 h 6883400"/>
              <a:gd name="connsiteX1" fmla="*/ 8339666 w 9491133"/>
              <a:gd name="connsiteY1" fmla="*/ 5240866 h 6883400"/>
              <a:gd name="connsiteX2" fmla="*/ 9491133 w 9491133"/>
              <a:gd name="connsiteY2" fmla="*/ 6883400 h 6883400"/>
              <a:gd name="connsiteX3" fmla="*/ 0 w 9491133"/>
              <a:gd name="connsiteY3" fmla="*/ 6883400 h 6883400"/>
              <a:gd name="connsiteX4" fmla="*/ 8466 w 9491133"/>
              <a:gd name="connsiteY4" fmla="*/ 0 h 6883400"/>
              <a:gd name="connsiteX5" fmla="*/ 9203266 w 9491133"/>
              <a:gd name="connsiteY5" fmla="*/ 16933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91133" h="6883400">
                <a:moveTo>
                  <a:pt x="9203266" y="16933"/>
                </a:moveTo>
                <a:lnTo>
                  <a:pt x="8339666" y="5240866"/>
                </a:lnTo>
                <a:lnTo>
                  <a:pt x="9491133" y="6883400"/>
                </a:lnTo>
                <a:lnTo>
                  <a:pt x="0" y="6883400"/>
                </a:lnTo>
                <a:lnTo>
                  <a:pt x="8466" y="0"/>
                </a:lnTo>
                <a:lnTo>
                  <a:pt x="9203266" y="16933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250286-323D-4722-AAC9-A3BB6AFFB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61" y="355605"/>
            <a:ext cx="7391400" cy="1176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Encoding Scenario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89DDB6-63E8-450B-B66A-C182EE22F5D0}"/>
              </a:ext>
            </a:extLst>
          </p:cNvPr>
          <p:cNvSpPr txBox="1"/>
          <p:nvPr/>
        </p:nvSpPr>
        <p:spPr>
          <a:xfrm>
            <a:off x="273133" y="1888067"/>
            <a:ext cx="7804068" cy="397086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1028700" lvl="1" indent="-57150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4K video in input, 1080p video output (</a:t>
            </a:r>
            <a:r>
              <a:rPr lang="en-US" sz="4400" b="1" i="1" dirty="0">
                <a:solidFill>
                  <a:schemeClr val="bg1"/>
                </a:solidFill>
              </a:rPr>
              <a:t>downscale</a:t>
            </a:r>
            <a:r>
              <a:rPr lang="en-US" sz="4400" dirty="0">
                <a:solidFill>
                  <a:schemeClr val="bg1"/>
                </a:solidFill>
              </a:rPr>
              <a:t>)</a:t>
            </a:r>
          </a:p>
          <a:p>
            <a:pPr marL="1028700" lvl="1" indent="-57150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Different quality inputs, constant output quality (</a:t>
            </a:r>
            <a:r>
              <a:rPr lang="en-US" sz="4400" b="1" i="1" dirty="0">
                <a:solidFill>
                  <a:schemeClr val="bg1"/>
                </a:solidFill>
              </a:rPr>
              <a:t>preset=24</a:t>
            </a:r>
            <a:r>
              <a:rPr lang="en-US" sz="4400" dirty="0">
                <a:solidFill>
                  <a:schemeClr val="bg1"/>
                </a:solidFill>
              </a:rPr>
              <a:t>)</a:t>
            </a:r>
          </a:p>
          <a:p>
            <a:pPr marL="1028700" lvl="1" indent="-57150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VP9 input encoding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C58EF69-4C86-43C8-B9E3-778544933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05812" y="0"/>
            <a:ext cx="2436813" cy="6858001"/>
            <a:chOff x="1320800" y="0"/>
            <a:chExt cx="2436813" cy="6858001"/>
          </a:xfrm>
        </p:grpSpPr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28004C51-9993-4F72-9444-208E14F42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9F45FB11-2D69-4F70-8B60-23B0C6B28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3" name="Freeform 8">
              <a:extLst>
                <a:ext uri="{FF2B5EF4-FFF2-40B4-BE49-F238E27FC236}">
                  <a16:creationId xmlns:a16="http://schemas.microsoft.com/office/drawing/2014/main" id="{5ABA6996-5C50-49CC-A2C8-F43FD5838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54A0AA5F-216D-445A-8C9D-44B6B4826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7DED650F-020C-4B0D-928D-3B703983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B1EE80AC-E4F7-497F-AE0B-96084F03C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211938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A79F213-51C2-42E5-A917-142526CC6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DE00699D-970B-4374-B564-02AB3E281D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70" r="9091" b="8721"/>
          <a:stretch/>
        </p:blipFill>
        <p:spPr>
          <a:xfrm>
            <a:off x="20" y="34671"/>
            <a:ext cx="12191980" cy="6857990"/>
          </a:xfrm>
          <a:prstGeom prst="rect">
            <a:avLst/>
          </a:prstGeom>
        </p:spPr>
      </p:pic>
      <p:sp>
        <p:nvSpPr>
          <p:cNvPr id="34" name="Freeform 15">
            <a:extLst>
              <a:ext uri="{FF2B5EF4-FFF2-40B4-BE49-F238E27FC236}">
                <a16:creationId xmlns:a16="http://schemas.microsoft.com/office/drawing/2014/main" id="{C478AE16-9FFE-40EC-B81F-FAD67DA86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9491133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  <a:gd name="connsiteX0" fmla="*/ 9203266 w 9203266"/>
              <a:gd name="connsiteY0" fmla="*/ 16933 h 6883400"/>
              <a:gd name="connsiteX1" fmla="*/ 4783666 w 9203266"/>
              <a:gd name="connsiteY1" fmla="*/ 2573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203266"/>
              <a:gd name="connsiteY0" fmla="*/ 16933 h 6883400"/>
              <a:gd name="connsiteX1" fmla="*/ 8339666 w 9203266"/>
              <a:gd name="connsiteY1" fmla="*/ 5240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491133"/>
              <a:gd name="connsiteY0" fmla="*/ 16933 h 6883400"/>
              <a:gd name="connsiteX1" fmla="*/ 8339666 w 9491133"/>
              <a:gd name="connsiteY1" fmla="*/ 5240866 h 6883400"/>
              <a:gd name="connsiteX2" fmla="*/ 9491133 w 9491133"/>
              <a:gd name="connsiteY2" fmla="*/ 6883400 h 6883400"/>
              <a:gd name="connsiteX3" fmla="*/ 0 w 9491133"/>
              <a:gd name="connsiteY3" fmla="*/ 6883400 h 6883400"/>
              <a:gd name="connsiteX4" fmla="*/ 8466 w 9491133"/>
              <a:gd name="connsiteY4" fmla="*/ 0 h 6883400"/>
              <a:gd name="connsiteX5" fmla="*/ 9203266 w 9491133"/>
              <a:gd name="connsiteY5" fmla="*/ 16933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91133" h="6883400">
                <a:moveTo>
                  <a:pt x="9203266" y="16933"/>
                </a:moveTo>
                <a:lnTo>
                  <a:pt x="8339666" y="5240866"/>
                </a:lnTo>
                <a:lnTo>
                  <a:pt x="9491133" y="6883400"/>
                </a:lnTo>
                <a:lnTo>
                  <a:pt x="0" y="6883400"/>
                </a:lnTo>
                <a:lnTo>
                  <a:pt x="8466" y="0"/>
                </a:lnTo>
                <a:lnTo>
                  <a:pt x="9203266" y="16933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6EDB99-4BBF-408D-909B-A97053749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194393"/>
            <a:ext cx="6450012" cy="12292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Handbrake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7C540A-6855-4146-879E-2068978491D2}"/>
              </a:ext>
            </a:extLst>
          </p:cNvPr>
          <p:cNvSpPr txBox="1"/>
          <p:nvPr/>
        </p:nvSpPr>
        <p:spPr>
          <a:xfrm>
            <a:off x="302419" y="1909823"/>
            <a:ext cx="7391401" cy="430047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 lvl="1" defTabSz="457200"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 Open source multi-platform </a:t>
            </a:r>
            <a:r>
              <a:rPr lang="en-US" sz="3600" i="1" dirty="0">
                <a:solidFill>
                  <a:schemeClr val="bg1"/>
                </a:solidFill>
                <a:ea typeface="+mn-lt"/>
                <a:cs typeface="+mn-lt"/>
              </a:rPr>
              <a:t>video transcoder</a:t>
            </a:r>
            <a:endParaRPr lang="en-US" sz="3600" i="1" dirty="0">
              <a:solidFill>
                <a:schemeClr val="bg1"/>
              </a:solidFill>
            </a:endParaRPr>
          </a:p>
          <a:p>
            <a:pPr lvl="1" defTabSz="457200">
              <a:buClr>
                <a:srgbClr val="688727"/>
              </a:buClr>
              <a:buSzPct val="145000"/>
            </a:pPr>
            <a:endParaRPr lang="en-US" sz="3600" dirty="0">
              <a:solidFill>
                <a:schemeClr val="bg1"/>
              </a:solidFill>
              <a:ea typeface="+mn-lt"/>
              <a:cs typeface="+mn-lt"/>
            </a:endParaRPr>
          </a:p>
          <a:p>
            <a:pPr lvl="1" defTabSz="457200">
              <a:buClr>
                <a:srgbClr val="688727"/>
              </a:buClr>
              <a:buSzPct val="145000"/>
              <a:buFont typeface="Arial"/>
              <a:buChar char="•"/>
            </a:pP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 Wide selection of format and codecs</a:t>
            </a:r>
            <a:b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</a:br>
            <a:endParaRPr lang="en-US" sz="3600" dirty="0">
              <a:solidFill>
                <a:schemeClr val="bg1"/>
              </a:solidFill>
              <a:ea typeface="+mn-lt"/>
              <a:cs typeface="+mn-lt"/>
            </a:endParaRPr>
          </a:p>
          <a:p>
            <a:pPr lvl="1" defTabSz="457200">
              <a:buClr>
                <a:srgbClr val="688727"/>
              </a:buClr>
              <a:buSzPct val="145000"/>
              <a:buFont typeface="Arial"/>
              <a:buChar char="•"/>
            </a:pP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 Highly </a:t>
            </a:r>
            <a:r>
              <a:rPr lang="en-US" sz="3600" i="1" dirty="0">
                <a:solidFill>
                  <a:schemeClr val="bg1"/>
                </a:solidFill>
                <a:ea typeface="+mn-lt"/>
                <a:cs typeface="+mn-lt"/>
              </a:rPr>
              <a:t>customizable presets </a:t>
            </a: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to tweak speed and compression rate</a:t>
            </a:r>
            <a:endParaRPr lang="en-US" sz="3600" dirty="0">
              <a:solidFill>
                <a:schemeClr val="bg1"/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rgbClr val="688727"/>
              </a:buClr>
              <a:buSzPct val="145000"/>
              <a:buFont typeface="Arial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C58EF69-4C86-43C8-B9E3-778544933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05812" y="0"/>
            <a:ext cx="2436813" cy="6858001"/>
            <a:chOff x="1320800" y="0"/>
            <a:chExt cx="2436813" cy="6858001"/>
          </a:xfrm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28004C51-9993-4F72-9444-208E14F42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9F45FB11-2D69-4F70-8B60-23B0C6B28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5ABA6996-5C50-49CC-A2C8-F43FD5838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54A0AA5F-216D-445A-8C9D-44B6B4826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7DED650F-020C-4B0D-928D-3B703983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B1EE80AC-E4F7-497F-AE0B-96084F03C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6" name="Immagine 5">
            <a:extLst>
              <a:ext uri="{FF2B5EF4-FFF2-40B4-BE49-F238E27FC236}">
                <a16:creationId xmlns:a16="http://schemas.microsoft.com/office/drawing/2014/main" id="{DE7F68CB-6D60-4F7A-8526-6D27EEE2AE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442" y="127398"/>
            <a:ext cx="1363281" cy="136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32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991</TotalTime>
  <Words>655</Words>
  <Application>Microsoft Office PowerPoint</Application>
  <PresentationFormat>Widescreen</PresentationFormat>
  <Paragraphs>83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4" baseType="lpstr">
      <vt:lpstr>Arial</vt:lpstr>
      <vt:lpstr>Corbel</vt:lpstr>
      <vt:lpstr>Parallax</vt:lpstr>
      <vt:lpstr>Video Encoding Optimization</vt:lpstr>
      <vt:lpstr>Overview about video encoding</vt:lpstr>
      <vt:lpstr>Objectives</vt:lpstr>
      <vt:lpstr>Codecs</vt:lpstr>
      <vt:lpstr>Hardware Encoders</vt:lpstr>
      <vt:lpstr>H264 encoding</vt:lpstr>
      <vt:lpstr>Software encoders</vt:lpstr>
      <vt:lpstr>Encoding Scenario </vt:lpstr>
      <vt:lpstr>Handbrake</vt:lpstr>
      <vt:lpstr>Handbrake presets</vt:lpstr>
      <vt:lpstr>HandBrake Self Benchmarks</vt:lpstr>
      <vt:lpstr>HandBrake Self Benchmarks</vt:lpstr>
      <vt:lpstr>Hardware employed</vt:lpstr>
      <vt:lpstr>5 different Movies Benchmarks</vt:lpstr>
      <vt:lpstr>Experimental data (encoding time)</vt:lpstr>
      <vt:lpstr>Experimental data (output file size)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yuri</dc:creator>
  <cp:lastModifiedBy>Yuri Mazzuoli</cp:lastModifiedBy>
  <cp:revision>655</cp:revision>
  <dcterms:created xsi:type="dcterms:W3CDTF">2021-05-07T07:49:30Z</dcterms:created>
  <dcterms:modified xsi:type="dcterms:W3CDTF">2021-06-03T10:02:10Z</dcterms:modified>
</cp:coreProperties>
</file>