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5" r:id="rId10"/>
    <p:sldId id="274" r:id="rId11"/>
    <p:sldId id="269" r:id="rId12"/>
    <p:sldId id="267" r:id="rId13"/>
    <p:sldId id="273" r:id="rId14"/>
    <p:sldId id="266" r:id="rId15"/>
    <p:sldId id="272" r:id="rId16"/>
    <p:sldId id="271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Foglio2!$L$11</c:f>
              <c:strCache>
                <c:ptCount val="1"/>
                <c:pt idx="0">
                  <c:v>costarica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(Foglio2!$M$11:$R$11,Foglio2!$J$25)</c:f>
              <c:numCache>
                <c:formatCode>0.00%</c:formatCode>
                <c:ptCount val="7"/>
                <c:pt idx="0">
                  <c:v>0.77955271565495199</c:v>
                </c:pt>
                <c:pt idx="1">
                  <c:v>0.78274760383386566</c:v>
                </c:pt>
                <c:pt idx="2">
                  <c:v>0.78913738019169322</c:v>
                </c:pt>
                <c:pt idx="3">
                  <c:v>0.8862204472843449</c:v>
                </c:pt>
                <c:pt idx="4">
                  <c:v>0.96166134185303498</c:v>
                </c:pt>
                <c:pt idx="5">
                  <c:v>0.97763578274760377</c:v>
                </c:pt>
                <c:pt idx="6" formatCode="0%">
                  <c:v>0.71953674121405753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B-47C1-9EDC-AFE3C6B22336}"/>
            </c:ext>
          </c:extLst>
        </c:ser>
        <c:ser>
          <c:idx val="1"/>
          <c:order val="1"/>
          <c:tx>
            <c:strRef>
              <c:f>Foglio2!$L$12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(Foglio2!$M$12:$R$12,Foglio2!$J$26)</c:f>
              <c:numCache>
                <c:formatCode>0.00%</c:formatCode>
                <c:ptCount val="7"/>
                <c:pt idx="0">
                  <c:v>0.63345195729537362</c:v>
                </c:pt>
                <c:pt idx="1">
                  <c:v>0.64447330960854088</c:v>
                </c:pt>
                <c:pt idx="2">
                  <c:v>0.70286476868327408</c:v>
                </c:pt>
                <c:pt idx="3">
                  <c:v>0.78685765124555151</c:v>
                </c:pt>
                <c:pt idx="4">
                  <c:v>0.87900355871886116</c:v>
                </c:pt>
                <c:pt idx="5">
                  <c:v>0.90243060498220629</c:v>
                </c:pt>
                <c:pt idx="6" formatCode="0%">
                  <c:v>0.604982206405694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B-47C1-9EDC-AFE3C6B22336}"/>
            </c:ext>
          </c:extLst>
        </c:ser>
        <c:ser>
          <c:idx val="2"/>
          <c:order val="2"/>
          <c:tx>
            <c:strRef>
              <c:f>Foglio2!$L$13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(Foglio2!$M$13:$R$13,Foglio2!$J$27)</c:f>
              <c:numCache>
                <c:formatCode>0.00%</c:formatCode>
                <c:ptCount val="7"/>
                <c:pt idx="0">
                  <c:v>0.55626691729323308</c:v>
                </c:pt>
                <c:pt idx="1">
                  <c:v>0.52176315789473682</c:v>
                </c:pt>
                <c:pt idx="2">
                  <c:v>0.55775187969924811</c:v>
                </c:pt>
                <c:pt idx="3">
                  <c:v>0.63954511278195492</c:v>
                </c:pt>
                <c:pt idx="4">
                  <c:v>0.70007518796992485</c:v>
                </c:pt>
                <c:pt idx="5">
                  <c:v>0.72099248120300752</c:v>
                </c:pt>
                <c:pt idx="6" formatCode="0%">
                  <c:v>0.48496240601503759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3B-47C1-9EDC-AFE3C6B22336}"/>
            </c:ext>
          </c:extLst>
        </c:ser>
        <c:ser>
          <c:idx val="3"/>
          <c:order val="3"/>
          <c:tx>
            <c:strRef>
              <c:f>Foglio2!$L$14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(Foglio2!$M$14:$R$14,Foglio2!$J$28)</c:f>
              <c:numCache>
                <c:formatCode>0.00%</c:formatCode>
                <c:ptCount val="7"/>
                <c:pt idx="0">
                  <c:v>0.68030136986301359</c:v>
                </c:pt>
                <c:pt idx="1">
                  <c:v>0.70136986301369864</c:v>
                </c:pt>
                <c:pt idx="2">
                  <c:v>0.7205479452054796</c:v>
                </c:pt>
                <c:pt idx="3">
                  <c:v>0.78904109589041105</c:v>
                </c:pt>
                <c:pt idx="4">
                  <c:v>0.85868767123287681</c:v>
                </c:pt>
                <c:pt idx="5">
                  <c:v>0.87650958904109577</c:v>
                </c:pt>
                <c:pt idx="6" formatCode="0%">
                  <c:v>0.66465479452054788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3B-47C1-9EDC-AFE3C6B22336}"/>
            </c:ext>
          </c:extLst>
        </c:ser>
        <c:ser>
          <c:idx val="4"/>
          <c:order val="4"/>
          <c:tx>
            <c:strRef>
              <c:f>Foglio2!$L$15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(Foglio2!$M$15:$R$15,Foglio2!$J$29)</c:f>
              <c:numCache>
                <c:formatCode>0.00%</c:formatCode>
                <c:ptCount val="7"/>
                <c:pt idx="0">
                  <c:v>0.44226870748299313</c:v>
                </c:pt>
                <c:pt idx="1">
                  <c:v>0.49069387755102023</c:v>
                </c:pt>
                <c:pt idx="2">
                  <c:v>0.54671088435374138</c:v>
                </c:pt>
                <c:pt idx="3">
                  <c:v>0.65449999999999986</c:v>
                </c:pt>
                <c:pt idx="4">
                  <c:v>0.76339795918367326</c:v>
                </c:pt>
                <c:pt idx="5">
                  <c:v>0.8375170068027209</c:v>
                </c:pt>
                <c:pt idx="6" formatCode="0%">
                  <c:v>0.39754081632653054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03B-47C1-9EDC-AFE3C6B22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Preset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Normalized</a:t>
                </a:r>
                <a:r>
                  <a:rPr lang="it-IT" sz="2000" baseline="0" dirty="0"/>
                  <a:t> </a:t>
                </a:r>
                <a:r>
                  <a:rPr lang="it-IT" sz="2000" dirty="0" err="1"/>
                  <a:t>Encoding</a:t>
                </a:r>
                <a:r>
                  <a:rPr lang="it-IT" sz="2000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Foglio2!$C$11</c:f>
              <c:strCache>
                <c:ptCount val="1"/>
                <c:pt idx="0">
                  <c:v>costarica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7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AD-4539-8190-0E97F7F421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2AD-4539-8190-0E97F7F421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2AD-4539-8190-0E97F7F421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AD-4539-8190-0E97F7F421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AD-4539-8190-0E97F7F421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AD-4539-8190-0E97F7F4212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(Foglio2!$D$11:$J$11,Foglio2!$G$25)</c:f>
              <c:numCache>
                <c:formatCode>General</c:formatCode>
                <c:ptCount val="8"/>
                <c:pt idx="0">
                  <c:v>1024</c:v>
                </c:pt>
                <c:pt idx="1">
                  <c:v>521.1</c:v>
                </c:pt>
                <c:pt idx="2">
                  <c:v>204</c:v>
                </c:pt>
                <c:pt idx="3">
                  <c:v>143.80000000000001</c:v>
                </c:pt>
                <c:pt idx="4">
                  <c:v>170</c:v>
                </c:pt>
                <c:pt idx="5">
                  <c:v>181.7</c:v>
                </c:pt>
                <c:pt idx="6">
                  <c:v>175.1</c:v>
                </c:pt>
                <c:pt idx="7">
                  <c:v>385.7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AD-4539-8190-0E97F7F42126}"/>
            </c:ext>
          </c:extLst>
        </c:ser>
        <c:ser>
          <c:idx val="1"/>
          <c:order val="1"/>
          <c:tx>
            <c:strRef>
              <c:f>Foglio2!$C$12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(Foglio2!$D$12:$J$12,Foglio2!$G$26)</c:f>
              <c:numCache>
                <c:formatCode>General</c:formatCode>
                <c:ptCount val="8"/>
                <c:pt idx="0">
                  <c:v>521.6</c:v>
                </c:pt>
                <c:pt idx="1">
                  <c:v>453.8</c:v>
                </c:pt>
                <c:pt idx="2">
                  <c:v>224.75</c:v>
                </c:pt>
                <c:pt idx="3">
                  <c:v>171.7</c:v>
                </c:pt>
                <c:pt idx="4">
                  <c:v>195.1</c:v>
                </c:pt>
                <c:pt idx="5">
                  <c:v>200.2</c:v>
                </c:pt>
                <c:pt idx="6">
                  <c:v>191</c:v>
                </c:pt>
                <c:pt idx="7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AD-4539-8190-0E97F7F42126}"/>
            </c:ext>
          </c:extLst>
        </c:ser>
        <c:ser>
          <c:idx val="2"/>
          <c:order val="2"/>
          <c:tx>
            <c:strRef>
              <c:f>Foglio2!$C$13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(Foglio2!$D$13:$J$13,Foglio2!$G$27)</c:f>
              <c:numCache>
                <c:formatCode>General</c:formatCode>
                <c:ptCount val="8"/>
                <c:pt idx="0">
                  <c:v>529.4</c:v>
                </c:pt>
                <c:pt idx="1">
                  <c:v>684.9</c:v>
                </c:pt>
                <c:pt idx="2">
                  <c:v>250.1</c:v>
                </c:pt>
                <c:pt idx="3">
                  <c:v>171.3</c:v>
                </c:pt>
                <c:pt idx="4">
                  <c:v>191.4</c:v>
                </c:pt>
                <c:pt idx="5">
                  <c:v>197.9</c:v>
                </c:pt>
                <c:pt idx="6">
                  <c:v>195</c:v>
                </c:pt>
                <c:pt idx="7">
                  <c:v>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2AD-4539-8190-0E97F7F42126}"/>
            </c:ext>
          </c:extLst>
        </c:ser>
        <c:ser>
          <c:idx val="3"/>
          <c:order val="3"/>
          <c:tx>
            <c:strRef>
              <c:f>Foglio2!$C$14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(Foglio2!$D$14:$J$14,Foglio2!$G$28)</c:f>
              <c:numCache>
                <c:formatCode>General</c:formatCode>
                <c:ptCount val="8"/>
                <c:pt idx="0">
                  <c:v>907.7</c:v>
                </c:pt>
                <c:pt idx="1">
                  <c:v>319.2</c:v>
                </c:pt>
                <c:pt idx="2">
                  <c:v>185.8</c:v>
                </c:pt>
                <c:pt idx="3">
                  <c:v>116.3</c:v>
                </c:pt>
                <c:pt idx="4">
                  <c:v>136.30000000000001</c:v>
                </c:pt>
                <c:pt idx="5">
                  <c:v>143.30000000000001</c:v>
                </c:pt>
                <c:pt idx="6">
                  <c:v>139.4</c:v>
                </c:pt>
                <c:pt idx="7">
                  <c:v>274.7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2AD-4539-8190-0E97F7F42126}"/>
            </c:ext>
          </c:extLst>
        </c:ser>
        <c:ser>
          <c:idx val="4"/>
          <c:order val="4"/>
          <c:tx>
            <c:strRef>
              <c:f>Foglio2!$C$15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(Foglio2!$D$15:$J$15,Foglio2!$G$29)</c:f>
              <c:numCache>
                <c:formatCode>General</c:formatCode>
                <c:ptCount val="8"/>
                <c:pt idx="0">
                  <c:v>441.2</c:v>
                </c:pt>
                <c:pt idx="1">
                  <c:v>402</c:v>
                </c:pt>
                <c:pt idx="2">
                  <c:v>277.8</c:v>
                </c:pt>
                <c:pt idx="3">
                  <c:v>198.3</c:v>
                </c:pt>
                <c:pt idx="4">
                  <c:v>223</c:v>
                </c:pt>
                <c:pt idx="5">
                  <c:v>231.1</c:v>
                </c:pt>
                <c:pt idx="6">
                  <c:v>220.6</c:v>
                </c:pt>
                <c:pt idx="7">
                  <c:v>384.8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2AD-4539-8190-0E97F7F4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0" i="0" baseline="0"/>
                  <a:t>Preset</a:t>
                </a:r>
              </a:p>
            </c:rich>
          </c:tx>
          <c:layout>
            <c:manualLayout>
              <c:xMode val="edge"/>
              <c:yMode val="edge"/>
              <c:x val="0.43642554313862719"/>
              <c:y val="0.9326465428699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500" baseline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 dirty="0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318443"/>
            <a:ext cx="7391400" cy="733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Handbrake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1257300"/>
            <a:ext cx="7666038" cy="481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presets for x264 encoder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Medium, fast, faster, very fast, superfast, ultrafast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Increasingly less efficient compression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4" y="191451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r>
              <a:rPr lang="it-IT" sz="4400" dirty="0"/>
              <a:t> (SW)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5A34C2E-54FB-4371-9F97-F452E50F3A95}"/>
              </a:ext>
            </a:extLst>
          </p:cNvPr>
          <p:cNvSpPr/>
          <p:nvPr/>
        </p:nvSpPr>
        <p:spPr>
          <a:xfrm>
            <a:off x="1076325" y="2579412"/>
            <a:ext cx="10009184" cy="1071562"/>
          </a:xfrm>
          <a:prstGeom prst="roundRect">
            <a:avLst>
              <a:gd name="adj" fmla="val 334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1F2D2396-8131-40C3-87AE-232C5A00278F}"/>
              </a:ext>
            </a:extLst>
          </p:cNvPr>
          <p:cNvSpPr txBox="1">
            <a:spLocks/>
          </p:cNvSpPr>
          <p:nvPr/>
        </p:nvSpPr>
        <p:spPr>
          <a:xfrm>
            <a:off x="1783660" y="137208"/>
            <a:ext cx="7817538" cy="990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r>
              <a:rPr lang="it-IT" sz="4400" dirty="0"/>
              <a:t> (SW)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12240"/>
            <a:ext cx="7391400" cy="1055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Hardware employed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77332" y="1439333"/>
            <a:ext cx="8026401" cy="48064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ASUS laptop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CPU: Intel i7 10750H 6 core 12 threads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TDP 45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GPU: </a:t>
            </a:r>
            <a:r>
              <a:rPr lang="it-IT" sz="3200" dirty="0">
                <a:solidFill>
                  <a:schemeClr val="bg1"/>
                </a:solidFill>
              </a:rPr>
              <a:t>NVIDIA </a:t>
            </a:r>
            <a:r>
              <a:rPr lang="it-IT" sz="3200" dirty="0" err="1">
                <a:solidFill>
                  <a:schemeClr val="bg1"/>
                </a:solidFill>
              </a:rPr>
              <a:t>GeForce</a:t>
            </a:r>
            <a:r>
              <a:rPr lang="it-IT" sz="3200" dirty="0">
                <a:solidFill>
                  <a:schemeClr val="bg1"/>
                </a:solidFill>
              </a:rPr>
              <a:t> GTX 1650 Mobile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	TGP 50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4530A-4968-4E4B-A5E5-E584E2737093}"/>
              </a:ext>
            </a:extLst>
          </p:cNvPr>
          <p:cNvSpPr txBox="1"/>
          <p:nvPr/>
        </p:nvSpPr>
        <p:spPr>
          <a:xfrm>
            <a:off x="693738" y="5548967"/>
            <a:ext cx="740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https://ark.intel.com/content/www/it/it/ark/products/201837/intel-core-i7-10750h-processor-12m-cache-up-to-5-00-ghz.html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0EC6C1-372F-48AD-A3A5-8EF2DDD500F0}"/>
              </a:ext>
            </a:extLst>
          </p:cNvPr>
          <p:cNvSpPr txBox="1"/>
          <p:nvPr/>
        </p:nvSpPr>
        <p:spPr>
          <a:xfrm>
            <a:off x="693738" y="6244105"/>
            <a:ext cx="740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https://www.nvidia.com/en-eu/geforce/gaming-laptops/gtx-1650/</a:t>
            </a:r>
          </a:p>
        </p:txBody>
      </p:sp>
    </p:spTree>
    <p:extLst>
      <p:ext uri="{BB962C8B-B14F-4D97-AF65-F5344CB8AC3E}">
        <p14:creationId xmlns:p14="http://schemas.microsoft.com/office/powerpoint/2010/main" val="28727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effectLst>
            <a:glow>
              <a:schemeClr val="accent1">
                <a:alpha val="14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2775"/>
            <a:ext cx="10018713" cy="571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5 different Movies Benchmarks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706056" y="1343025"/>
            <a:ext cx="10796967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New Zealand landscapes, 4:26, 25fps, 529.4MB</a:t>
            </a:r>
            <a:br>
              <a:rPr lang="en-US" sz="2400" dirty="0"/>
            </a:br>
            <a:r>
              <a:rPr lang="en-US" sz="2400" dirty="0"/>
              <a:t>	- timelapses, slowly changing images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Costa Rica documentary (HDR),5:13, 60fps, 1GB</a:t>
            </a:r>
            <a:br>
              <a:rPr lang="en-US" sz="2400" dirty="0"/>
            </a:br>
            <a:r>
              <a:rPr lang="en-US" sz="2400" dirty="0"/>
              <a:t>	- more cuts, lots of details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NBA Highlights, 4:41, 30fps, 521.6MB</a:t>
            </a:r>
            <a:br>
              <a:rPr lang="en-US" sz="2400" dirty="0"/>
            </a:br>
            <a:r>
              <a:rPr lang="en-US" sz="2400" dirty="0"/>
              <a:t>	- fast action but overall slow camera panning and few cuts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San Andreas (movie), 4:54, 23fps, 441.2MB</a:t>
            </a:r>
            <a:br>
              <a:rPr lang="en-US" sz="2400" dirty="0"/>
            </a:br>
            <a:r>
              <a:rPr lang="en-US" sz="2400" dirty="0"/>
              <a:t>	-  action movie, lots of cuts, visual effects and high speed movements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Pixar’s Film trailer, 6:05, 60fps, 951.8MB</a:t>
            </a:r>
            <a:br>
              <a:rPr lang="en-US" sz="2400" dirty="0"/>
            </a:br>
            <a:r>
              <a:rPr lang="en-US" sz="2400" dirty="0"/>
              <a:t>	- kids movie, brighter and more uniform colors</a:t>
            </a: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60" y="20056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</a:t>
            </a:r>
            <a:r>
              <a:rPr lang="it-IT" sz="4400" dirty="0" err="1"/>
              <a:t>encoding</a:t>
            </a:r>
            <a:r>
              <a:rPr lang="it-IT" sz="4400" dirty="0"/>
              <a:t> time)</a:t>
            </a:r>
            <a:endParaRPr lang="it-IT" sz="3200" dirty="0"/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F549EC5-3332-43F3-BFC0-461209C3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70765"/>
              </p:ext>
            </p:extLst>
          </p:nvPr>
        </p:nvGraphicFramePr>
        <p:xfrm>
          <a:off x="1014414" y="1190874"/>
          <a:ext cx="10009184" cy="51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04" y="9693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(output file size)</a:t>
            </a:r>
            <a:endParaRPr lang="it-IT" sz="32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A07F3D2-818B-4140-9BAB-366313B49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74767"/>
              </p:ext>
            </p:extLst>
          </p:nvPr>
        </p:nvGraphicFramePr>
        <p:xfrm>
          <a:off x="1014413" y="1142012"/>
          <a:ext cx="10009185" cy="5483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523876" y="1391444"/>
            <a:ext cx="8196259" cy="46855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Normalized encoding time, as predicted, does get lower with faster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Caps at </a:t>
            </a:r>
            <a:r>
              <a:rPr lang="en-US" sz="2800" i="1" dirty="0"/>
              <a:t>superfast</a:t>
            </a:r>
            <a:r>
              <a:rPr lang="en-US" sz="2800" dirty="0"/>
              <a:t> (no significant improvement with </a:t>
            </a:r>
            <a:r>
              <a:rPr lang="en-US" sz="2800" i="1" dirty="0"/>
              <a:t>ultrafast</a:t>
            </a:r>
            <a:r>
              <a:rPr lang="en-US" sz="2800" dirty="0"/>
              <a:t>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Always below 1 (every preset could handle live streaming)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In any case </a:t>
            </a:r>
            <a:r>
              <a:rPr lang="en-US" sz="2800" b="1" dirty="0">
                <a:solidFill>
                  <a:srgbClr val="8BB434"/>
                </a:solidFill>
              </a:rPr>
              <a:t>hardware encoding is</a:t>
            </a:r>
            <a:br>
              <a:rPr lang="en-US" sz="2800" b="1" dirty="0">
                <a:solidFill>
                  <a:srgbClr val="8BB434"/>
                </a:solidFill>
              </a:rPr>
            </a:br>
            <a:r>
              <a:rPr lang="en-US" sz="2800" b="1" dirty="0">
                <a:solidFill>
                  <a:srgbClr val="8BB434"/>
                </a:solidFill>
              </a:rPr>
              <a:t>faster</a:t>
            </a:r>
            <a:r>
              <a:rPr lang="en-US" sz="2800" dirty="0">
                <a:solidFill>
                  <a:srgbClr val="8BB434"/>
                </a:solidFill>
              </a:rPr>
              <a:t> </a:t>
            </a:r>
            <a:r>
              <a:rPr lang="en-US" sz="2800" dirty="0"/>
              <a:t>than any software preset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2277C4-CE6E-432D-8EF4-7134944E5631}"/>
              </a:ext>
            </a:extLst>
          </p:cNvPr>
          <p:cNvSpPr txBox="1"/>
          <p:nvPr/>
        </p:nvSpPr>
        <p:spPr>
          <a:xfrm>
            <a:off x="889794" y="380485"/>
            <a:ext cx="8259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 err="1"/>
              <a:t>Which</a:t>
            </a:r>
            <a:r>
              <a:rPr lang="it-IT" sz="4000" dirty="0"/>
              <a:t> one </a:t>
            </a:r>
            <a:r>
              <a:rPr lang="it-IT" sz="4000" dirty="0" err="1"/>
              <a:t>is</a:t>
            </a:r>
            <a:r>
              <a:rPr lang="it-IT" sz="4000" dirty="0"/>
              <a:t> the </a:t>
            </a:r>
            <a:r>
              <a:rPr lang="it-IT" sz="4000" dirty="0" err="1"/>
              <a:t>fastest</a:t>
            </a:r>
            <a:r>
              <a:rPr lang="it-IT" sz="4000" dirty="0"/>
              <a:t>?</a:t>
            </a:r>
          </a:p>
        </p:txBody>
      </p:sp>
      <p:pic>
        <p:nvPicPr>
          <p:cNvPr id="8" name="Elemento grafico 7" descr="Cronometro 75% con riempimento a tinta unita">
            <a:extLst>
              <a:ext uri="{FF2B5EF4-FFF2-40B4-BE49-F238E27FC236}">
                <a16:creationId xmlns:a16="http://schemas.microsoft.com/office/drawing/2014/main" id="{6625F8B0-A891-4AB5-B298-5D11C283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885" y="27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65100" y="1101068"/>
            <a:ext cx="8295879" cy="12191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Output size gets bigger with faster presets (less optimized encoding)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7A5337-BBAE-48F7-AB14-F75C5F0BF394}"/>
              </a:ext>
            </a:extLst>
          </p:cNvPr>
          <p:cNvSpPr txBox="1"/>
          <p:nvPr/>
        </p:nvSpPr>
        <p:spPr>
          <a:xfrm>
            <a:off x="492521" y="356549"/>
            <a:ext cx="85780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400" dirty="0" err="1"/>
              <a:t>Which</a:t>
            </a:r>
            <a:r>
              <a:rPr lang="it-IT" sz="3400" dirty="0"/>
              <a:t> one </a:t>
            </a:r>
            <a:r>
              <a:rPr lang="it-IT" sz="3400" dirty="0" err="1"/>
              <a:t>is</a:t>
            </a:r>
            <a:r>
              <a:rPr lang="it-IT" sz="3400" dirty="0"/>
              <a:t> the </a:t>
            </a:r>
            <a:r>
              <a:rPr lang="it-IT" sz="3400" dirty="0" err="1"/>
              <a:t>most</a:t>
            </a:r>
            <a:r>
              <a:rPr lang="it-IT" sz="3400" dirty="0"/>
              <a:t> </a:t>
            </a:r>
            <a:r>
              <a:rPr lang="it-IT" sz="3400" dirty="0" err="1"/>
              <a:t>compression-efficient</a:t>
            </a:r>
            <a:r>
              <a:rPr lang="it-IT" sz="3400" dirty="0"/>
              <a:t>?</a:t>
            </a:r>
          </a:p>
        </p:txBody>
      </p:sp>
      <p:pic>
        <p:nvPicPr>
          <p:cNvPr id="3" name="Elemento grafico 2" descr="Scatola con riempimento a tinta unita">
            <a:extLst>
              <a:ext uri="{FF2B5EF4-FFF2-40B4-BE49-F238E27FC236}">
                <a16:creationId xmlns:a16="http://schemas.microsoft.com/office/drawing/2014/main" id="{6D3844FF-D234-4D20-8715-6DB31474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9129" y="227583"/>
            <a:ext cx="1219195" cy="1219195"/>
          </a:xfrm>
          <a:prstGeom prst="rect">
            <a:avLst/>
          </a:prstGeom>
        </p:spPr>
      </p:pic>
      <p:pic>
        <p:nvPicPr>
          <p:cNvPr id="5" name="Elemento grafico 4" descr="Faccia diavolo con riempimento a tinta unita con riempimento a tinta unita">
            <a:extLst>
              <a:ext uri="{FF2B5EF4-FFF2-40B4-BE49-F238E27FC236}">
                <a16:creationId xmlns:a16="http://schemas.microsoft.com/office/drawing/2014/main" id="{98BA19C2-D60F-4C3C-90F5-ECC490C5D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0168" y="2657471"/>
            <a:ext cx="835028" cy="835028"/>
          </a:xfrm>
          <a:prstGeom prst="rect">
            <a:avLst/>
          </a:prstGeom>
        </p:spPr>
      </p:pic>
      <p:pic>
        <p:nvPicPr>
          <p:cNvPr id="7" name="Elemento grafico 6" descr="Muro di mattoni contorno">
            <a:extLst>
              <a:ext uri="{FF2B5EF4-FFF2-40B4-BE49-F238E27FC236}">
                <a16:creationId xmlns:a16="http://schemas.microsoft.com/office/drawing/2014/main" id="{6C37184E-4192-4385-A627-17A45384D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148" y="5488781"/>
            <a:ext cx="1073151" cy="10731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C580A7-5E5F-4B8F-B7CA-E521994D23C9}"/>
              </a:ext>
            </a:extLst>
          </p:cNvPr>
          <p:cNvSpPr txBox="1"/>
          <p:nvPr/>
        </p:nvSpPr>
        <p:spPr>
          <a:xfrm>
            <a:off x="165101" y="2448336"/>
            <a:ext cx="9436097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Faster and very fast presets are outliers (as also reported in the documentation): lower time and lower size at the same time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771B45-3709-4911-9AEE-4C67DC15DA53}"/>
              </a:ext>
            </a:extLst>
          </p:cNvPr>
          <p:cNvSpPr txBox="1"/>
          <p:nvPr/>
        </p:nvSpPr>
        <p:spPr>
          <a:xfrm>
            <a:off x="165100" y="4443117"/>
            <a:ext cx="84582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HW encoding is capable of obtaining good average result with some limit cases                (San Andreas)</a:t>
            </a:r>
          </a:p>
        </p:txBody>
      </p:sp>
    </p:spTree>
    <p:extLst>
      <p:ext uri="{BB962C8B-B14F-4D97-AF65-F5344CB8AC3E}">
        <p14:creationId xmlns:p14="http://schemas.microsoft.com/office/powerpoint/2010/main" val="23858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9" y="1336675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Encoding is a heavy task,  so it leads hardware to per form at 100% of  its capabilities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Components were at their peak of power consumption for the entire time of the  test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Shorter time -&gt; less energy drawn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b="1" dirty="0"/>
              <a:t>Hardware</a:t>
            </a:r>
            <a:r>
              <a:rPr lang="en-US" sz="3200" dirty="0"/>
              <a:t> tends to be the best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514CEB-FF32-4918-923E-AFDFC1502D28}"/>
              </a:ext>
            </a:extLst>
          </p:cNvPr>
          <p:cNvSpPr txBox="1"/>
          <p:nvPr/>
        </p:nvSpPr>
        <p:spPr>
          <a:xfrm>
            <a:off x="650877" y="358170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 err="1"/>
              <a:t>What</a:t>
            </a:r>
            <a:r>
              <a:rPr lang="it-IT" sz="4400" dirty="0"/>
              <a:t> </a:t>
            </a:r>
            <a:r>
              <a:rPr lang="it-IT" sz="4400" dirty="0" err="1"/>
              <a:t>about</a:t>
            </a:r>
            <a:r>
              <a:rPr lang="it-IT" sz="4400" dirty="0"/>
              <a:t> energy </a:t>
            </a:r>
            <a:r>
              <a:rPr lang="it-IT" sz="4400" dirty="0" err="1"/>
              <a:t>efficiency</a:t>
            </a:r>
            <a:r>
              <a:rPr lang="it-IT" sz="4400" dirty="0"/>
              <a:t>?</a:t>
            </a:r>
          </a:p>
        </p:txBody>
      </p:sp>
      <p:pic>
        <p:nvPicPr>
          <p:cNvPr id="3" name="Elemento grafico 2" descr="Energia rinnovabile con riempimento a tinta unita">
            <a:extLst>
              <a:ext uri="{FF2B5EF4-FFF2-40B4-BE49-F238E27FC236}">
                <a16:creationId xmlns:a16="http://schemas.microsoft.com/office/drawing/2014/main" id="{0EC1F709-EBC1-498D-B62D-4A277901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230" y="174510"/>
            <a:ext cx="1252419" cy="12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417514" y="1344940"/>
            <a:ext cx="9621834" cy="2381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i="1" dirty="0"/>
              <a:t>Faster</a:t>
            </a:r>
            <a:r>
              <a:rPr lang="en-US" sz="2800" dirty="0"/>
              <a:t> and </a:t>
            </a:r>
            <a:r>
              <a:rPr lang="en-US" sz="2800" i="1" dirty="0"/>
              <a:t>very fast </a:t>
            </a:r>
            <a:r>
              <a:rPr lang="en-US" sz="2800" dirty="0"/>
              <a:t>presets seems to perform better compression in lower time than slower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This behavior shows an inaccurate software implementation of the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605B0C-FABE-4BA7-91EE-6E73B62AF6DA}"/>
              </a:ext>
            </a:extLst>
          </p:cNvPr>
          <p:cNvSpPr txBox="1"/>
          <p:nvPr/>
        </p:nvSpPr>
        <p:spPr>
          <a:xfrm>
            <a:off x="970585" y="374262"/>
            <a:ext cx="84178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/>
              <a:t>Software </a:t>
            </a:r>
            <a:r>
              <a:rPr lang="it-IT" sz="4400" dirty="0" err="1"/>
              <a:t>presets</a:t>
            </a:r>
            <a:r>
              <a:rPr lang="it-IT" sz="4400" dirty="0"/>
              <a:t> </a:t>
            </a:r>
            <a:r>
              <a:rPr lang="it-IT" sz="4400" dirty="0" err="1">
                <a:solidFill>
                  <a:srgbClr val="9900CC"/>
                </a:solidFill>
              </a:rPr>
              <a:t>outliers</a:t>
            </a:r>
            <a:endParaRPr lang="it-IT" sz="4400" dirty="0">
              <a:solidFill>
                <a:srgbClr val="9900CC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15F0A41-E311-44D4-B9B3-D8A086BB7FD2}"/>
              </a:ext>
            </a:extLst>
          </p:cNvPr>
          <p:cNvSpPr txBox="1"/>
          <p:nvPr/>
        </p:nvSpPr>
        <p:spPr>
          <a:xfrm>
            <a:off x="430211" y="3831341"/>
            <a:ext cx="7335838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The algorithm is probably degrading the quality of the output in order to obtain better performance, despite the constant quality constraint</a:t>
            </a:r>
            <a:endParaRPr lang="en-US" sz="3200" dirty="0"/>
          </a:p>
        </p:txBody>
      </p:sp>
      <p:pic>
        <p:nvPicPr>
          <p:cNvPr id="5" name="Elemento grafico 4" descr="Immagini con riempimento a tinta unita">
            <a:extLst>
              <a:ext uri="{FF2B5EF4-FFF2-40B4-BE49-F238E27FC236}">
                <a16:creationId xmlns:a16="http://schemas.microsoft.com/office/drawing/2014/main" id="{EF91EE6A-9306-4285-A764-C84D0D41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762" y="2790188"/>
            <a:ext cx="1277624" cy="12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32558" y="1117604"/>
            <a:ext cx="9045571" cy="25272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Software encoding proves to be more versatile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High reduction in size, suitable for data to be saved on disk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EC1DCD-4122-4488-AC4F-ED6BC712ACC0}"/>
              </a:ext>
            </a:extLst>
          </p:cNvPr>
          <p:cNvSpPr txBox="1"/>
          <p:nvPr/>
        </p:nvSpPr>
        <p:spPr>
          <a:xfrm>
            <a:off x="1170723" y="339925"/>
            <a:ext cx="7697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800" dirty="0" err="1"/>
              <a:t>Conclusions</a:t>
            </a:r>
            <a:endParaRPr lang="it-IT" sz="4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E26206-708C-4F00-A9F5-493D77E6BAA3}"/>
              </a:ext>
            </a:extLst>
          </p:cNvPr>
          <p:cNvSpPr txBox="1"/>
          <p:nvPr/>
        </p:nvSpPr>
        <p:spPr>
          <a:xfrm>
            <a:off x="132558" y="3962402"/>
            <a:ext cx="7090565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If encoding speed or energy efficiency is the priority, hardware implementation is to be preferred</a:t>
            </a:r>
          </a:p>
        </p:txBody>
      </p:sp>
      <p:pic>
        <p:nvPicPr>
          <p:cNvPr id="5" name="Elemento grafico 4" descr="Bilancia della giustizia con riempimento a tinta unita">
            <a:extLst>
              <a:ext uri="{FF2B5EF4-FFF2-40B4-BE49-F238E27FC236}">
                <a16:creationId xmlns:a16="http://schemas.microsoft.com/office/drawing/2014/main" id="{7768580D-AFDF-4512-BFAF-328BA8F5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913" y="2876977"/>
            <a:ext cx="1558073" cy="1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Claims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34671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94393"/>
            <a:ext cx="6450012" cy="122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Handbrake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302419" y="1909823"/>
            <a:ext cx="7391401" cy="4300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Open source multi-platform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video transcoder</a:t>
            </a:r>
            <a:endParaRPr lang="en-US" sz="3600" i="1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Wide selection of format and codecs</a:t>
            </a:r>
            <a:b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Highly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customizable presets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to tweak speed and compression rate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E7F68CB-6D60-4F7A-8526-6D27EEE2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2" y="127398"/>
            <a:ext cx="1363281" cy="1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662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Video Encoding Optimization</vt:lpstr>
      <vt:lpstr>Overview about video encoding</vt:lpstr>
      <vt:lpstr>Objectives</vt:lpstr>
      <vt:lpstr>Codecs</vt:lpstr>
      <vt:lpstr>Hardware Encoders</vt:lpstr>
      <vt:lpstr>H264 encoding</vt:lpstr>
      <vt:lpstr>Software encoders</vt:lpstr>
      <vt:lpstr>Encoding Scenario </vt:lpstr>
      <vt:lpstr>Handbrake</vt:lpstr>
      <vt:lpstr>Handbrake presets</vt:lpstr>
      <vt:lpstr>HandBrake Self Benchmarks (SW)</vt:lpstr>
      <vt:lpstr>Presentazione standard di PowerPoint</vt:lpstr>
      <vt:lpstr>Hardware employed</vt:lpstr>
      <vt:lpstr>5 different Movies Benchmarks</vt:lpstr>
      <vt:lpstr>Experimental data (encoding time)</vt:lpstr>
      <vt:lpstr>Experimental data (output file size)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Yuri Mazzuoli</cp:lastModifiedBy>
  <cp:revision>659</cp:revision>
  <dcterms:created xsi:type="dcterms:W3CDTF">2021-05-07T07:49:30Z</dcterms:created>
  <dcterms:modified xsi:type="dcterms:W3CDTF">2021-06-08T15:21:49Z</dcterms:modified>
</cp:coreProperties>
</file>