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0080625" cy="567055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379A7-71A9-BF5F-4147-9B14D7A953F0}" v="2600" dt="2021-03-24T20:33:02.347"/>
    <p1510:client id="{54FD03F3-8CE9-14C0-1B18-DA455FF4301E}" v="1" dt="2021-03-23T10:35:01.490"/>
    <p1510:client id="{9F58B79F-C06A-2000-CC1C-9360E8F04D69}" v="2" dt="2021-03-24T08:40:1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S. van Schaik et al., "RIDL: Rogue In-Flight Data Load," 2019 IEEE Symposium on Security and Privacy (SP), San Francisco, CA, USA, 2019, pp. 88-105, doi: 10.1109/SP.2019.00087.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913F28-B219-4777-A2D2-DBC72AD6650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bbase.org/network/publication/ragab-milburn-razavi-bos-giuffrida-crosstalkspeculativedataleaksacrosscoresarereal-202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usec.net/" TargetMode="External"/><Relationship Id="rId5" Type="http://schemas.openxmlformats.org/officeDocument/2006/relationships/hyperlink" Target="https://www.vusec.net/people/herbert-bos/" TargetMode="External"/><Relationship Id="rId4" Type="http://schemas.openxmlformats.org/officeDocument/2006/relationships/hyperlink" Target="https://comsec.ethz.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mds.svg"/>
          <p:cNvPicPr/>
          <p:nvPr/>
        </p:nvPicPr>
        <p:blipFill>
          <a:blip r:embed="rId2"/>
          <a:stretch/>
        </p:blipFill>
        <p:spPr>
          <a:xfrm>
            <a:off x="532202" y="595271"/>
            <a:ext cx="3152535" cy="2933516"/>
          </a:xfrm>
          <a:prstGeom prst="rect">
            <a:avLst/>
          </a:prstGeom>
          <a:ln w="0"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6812083" y="3688409"/>
            <a:ext cx="2630186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 algn="just"/>
            <a:r>
              <a:rPr lang="it-IT" sz="3200" spc="-1">
                <a:solidFill>
                  <a:srgbClr val="3465A4"/>
                </a:solidFill>
                <a:latin typeface="Arial"/>
                <a:cs typeface="Arial"/>
              </a:rPr>
              <a:t>Mitigations</a:t>
            </a:r>
            <a:endParaRPr lang="it-IT" sz="3200" spc="-1">
              <a:ea typeface="+mn-lt"/>
              <a:cs typeface="+mn-lt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060000" y="540000"/>
            <a:ext cx="6480000" cy="25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6600" b="0" strike="noStrike" spc="-1">
                <a:latin typeface="Arial"/>
                <a:ea typeface="Noto Sans CJK SC"/>
              </a:rPr>
              <a:t>RIDL</a:t>
            </a:r>
            <a:br/>
            <a:r>
              <a:rPr lang="it-IT" sz="3600" b="0" i="1" strike="noStrike" spc="-1">
                <a:latin typeface="Arial"/>
                <a:ea typeface="Noto Sans CJK SC"/>
              </a:rPr>
              <a:t>Rogue In-Flight Data Load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AE8DB69-5502-4E28-9DB4-8C2A7133EF93}"/>
              </a:ext>
            </a:extLst>
          </p:cNvPr>
          <p:cNvSpPr txBox="1"/>
          <p:nvPr/>
        </p:nvSpPr>
        <p:spPr>
          <a:xfrm>
            <a:off x="4043685" y="3688409"/>
            <a:ext cx="234150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 algn="just"/>
            <a:r>
              <a:rPr lang="it-IT" sz="3200" spc="-1">
                <a:solidFill>
                  <a:srgbClr val="3465A4"/>
                </a:solidFill>
                <a:latin typeface="Arial"/>
                <a:cs typeface="Arial"/>
              </a:rPr>
              <a:t>Attacks </a:t>
            </a:r>
            <a:endParaRPr lang="it-IT" sz="3200" spc="-1">
              <a:ea typeface="+mn-lt"/>
              <a:cs typeface="+mn-lt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AB46888-D255-4340-9093-5D25F387BFB3}"/>
              </a:ext>
            </a:extLst>
          </p:cNvPr>
          <p:cNvSpPr txBox="1"/>
          <p:nvPr/>
        </p:nvSpPr>
        <p:spPr>
          <a:xfrm>
            <a:off x="635928" y="3688409"/>
            <a:ext cx="2747221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lvl="1" algn="just"/>
            <a:r>
              <a:rPr lang="it-IT" sz="3200" spc="-1">
                <a:solidFill>
                  <a:srgbClr val="3465A4"/>
                </a:solidFill>
                <a:latin typeface="Arial"/>
                <a:cs typeface="Arial"/>
              </a:rPr>
              <a:t>Behaveour </a:t>
            </a:r>
            <a:endParaRPr lang="it-IT" sz="3200" spc="-1">
              <a:solidFill>
                <a:srgbClr val="3465A4"/>
              </a:solidFill>
              <a:ea typeface="+mn-lt"/>
              <a:cs typeface="+mn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46A543-54AC-4036-8778-9EB48B6F661F}"/>
              </a:ext>
            </a:extLst>
          </p:cNvPr>
          <p:cNvSpPr txBox="1"/>
          <p:nvPr/>
        </p:nvSpPr>
        <p:spPr>
          <a:xfrm>
            <a:off x="494937" y="48751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https://mdsattacks.com/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20000" y="360000"/>
            <a:ext cx="8675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Microarchitectural Data Sampling</a:t>
            </a:r>
          </a:p>
        </p:txBody>
      </p:sp>
      <p:pic>
        <p:nvPicPr>
          <p:cNvPr id="45" name="mds.svg_0"/>
          <p:cNvPicPr/>
          <p:nvPr/>
        </p:nvPicPr>
        <p:blipFill>
          <a:blip r:embed="rId2"/>
          <a:stretch/>
        </p:blipFill>
        <p:spPr>
          <a:xfrm>
            <a:off x="297411" y="1713547"/>
            <a:ext cx="3066710" cy="2738518"/>
          </a:xfrm>
          <a:prstGeom prst="rect">
            <a:avLst/>
          </a:prstGeom>
          <a:ln w="0"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236534" y="1861857"/>
            <a:ext cx="534888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trike="noStrike" spc="-1">
                <a:latin typeface="Arial"/>
              </a:rPr>
              <a:t>Side-channel</a:t>
            </a:r>
            <a:r>
              <a:rPr lang="it-IT" sz="2000" b="0" strike="noStrike" spc="-1">
                <a:latin typeface="Arial"/>
              </a:rPr>
              <a:t> vulnerabilities in Intel CPUs </a:t>
            </a:r>
          </a:p>
        </p:txBody>
      </p:sp>
      <p:sp>
        <p:nvSpPr>
          <p:cNvPr id="47" name="TextShape 3"/>
          <p:cNvSpPr txBox="1"/>
          <p:nvPr/>
        </p:nvSpPr>
        <p:spPr>
          <a:xfrm>
            <a:off x="3265372" y="3633991"/>
            <a:ext cx="534632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 </a:t>
            </a:r>
            <a:r>
              <a:rPr lang="it-IT" sz="2000" b="1" strike="noStrike" spc="-1">
                <a:latin typeface="Arial"/>
              </a:rPr>
              <a:t>private data</a:t>
            </a:r>
            <a:r>
              <a:rPr lang="it-IT" sz="2000" b="0" strike="noStrike" spc="-1">
                <a:latin typeface="Arial"/>
              </a:rPr>
              <a:t> can </a:t>
            </a:r>
            <a:r>
              <a:rPr lang="it-IT" sz="2000" b="1" strike="noStrike" spc="-1">
                <a:latin typeface="Arial"/>
              </a:rPr>
              <a:t>leak</a:t>
            </a:r>
            <a:r>
              <a:rPr lang="it-IT" sz="2000" b="0" strike="noStrike" spc="-1">
                <a:latin typeface="Arial"/>
              </a:rPr>
              <a:t> across arbitrary security boundaries</a:t>
            </a:r>
          </a:p>
        </p:txBody>
      </p:sp>
      <p:sp>
        <p:nvSpPr>
          <p:cNvPr id="48" name="TextShape 4"/>
          <p:cNvSpPr txBox="1"/>
          <p:nvPr/>
        </p:nvSpPr>
        <p:spPr>
          <a:xfrm>
            <a:off x="3240000" y="2833929"/>
            <a:ext cx="59400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Attackers can inspect </a:t>
            </a:r>
            <a:r>
              <a:rPr lang="it-IT" sz="2000" b="1" strike="noStrike" spc="-1">
                <a:latin typeface="Arial"/>
                <a:ea typeface="Arial"/>
              </a:rPr>
              <a:t>µ-architectural buffers</a:t>
            </a:r>
            <a:r>
              <a:rPr lang="it-IT" sz="2000" b="0" strike="noStrike" spc="-1">
                <a:latin typeface="Arial"/>
              </a:rPr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6A0F29-8C77-4E3A-9345-86ADF842A9D8}"/>
              </a:ext>
            </a:extLst>
          </p:cNvPr>
          <p:cNvSpPr txBox="1"/>
          <p:nvPr/>
        </p:nvSpPr>
        <p:spPr>
          <a:xfrm>
            <a:off x="518331" y="50388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ea typeface="+mn-lt"/>
                <a:cs typeface="+mn-lt"/>
              </a:rPr>
              <a:t>https://mdsattacks.com/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0CE0F459-D4D8-47D9-A423-A8E259F4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80" y="2383450"/>
            <a:ext cx="3493073" cy="2335139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F2ADBE42-2EB6-423B-9C34-034C3773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18" y="280649"/>
            <a:ext cx="9071640" cy="946440"/>
          </a:xfrm>
        </p:spPr>
        <p:txBody>
          <a:bodyPr/>
          <a:lstStyle/>
          <a:p>
            <a:pPr algn="ctr"/>
            <a:r>
              <a:rPr lang="it-IT" sz="4000" dirty="0">
                <a:ea typeface="+mj-lt"/>
                <a:cs typeface="+mj-lt"/>
              </a:rPr>
              <a:t>µ-architectural</a:t>
            </a:r>
            <a:r>
              <a:rPr lang="it-IT" sz="4000" dirty="0"/>
              <a:t> (shared)</a:t>
            </a:r>
            <a:r>
              <a:rPr lang="it-IT" sz="4000"/>
              <a:t> buffers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F28AF8-5392-44CB-BC13-64F5CF76BE1E}"/>
              </a:ext>
            </a:extLst>
          </p:cNvPr>
          <p:cNvSpPr txBox="1"/>
          <p:nvPr/>
        </p:nvSpPr>
        <p:spPr>
          <a:xfrm>
            <a:off x="620075" y="1382771"/>
            <a:ext cx="85169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It's</a:t>
            </a:r>
            <a:r>
              <a:rPr lang="it-IT" dirty="0"/>
              <a:t> </a:t>
            </a:r>
            <a:r>
              <a:rPr lang="it-IT" dirty="0" err="1"/>
              <a:t>possbile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and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behaveour</a:t>
            </a:r>
            <a:r>
              <a:rPr lang="it-IT" dirty="0"/>
              <a:t> of µ-</a:t>
            </a:r>
            <a:r>
              <a:rPr lang="it-IT" dirty="0" err="1"/>
              <a:t>architectural</a:t>
            </a:r>
            <a:r>
              <a:rPr lang="it-IT" dirty="0"/>
              <a:t> buffers via </a:t>
            </a:r>
            <a:r>
              <a:rPr lang="it-IT" b="1" dirty="0"/>
              <a:t>reverse </a:t>
            </a:r>
            <a:r>
              <a:rPr lang="it-IT" b="1" dirty="0">
                <a:ea typeface="+mn-lt"/>
                <a:cs typeface="+mn-lt"/>
              </a:rPr>
              <a:t>engineering</a:t>
            </a:r>
            <a:endParaRPr lang="it-IT" b="1" dirty="0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B0F601-807B-451F-9EFB-B6329236FD75}"/>
              </a:ext>
            </a:extLst>
          </p:cNvPr>
          <p:cNvSpPr txBox="1"/>
          <p:nvPr/>
        </p:nvSpPr>
        <p:spPr>
          <a:xfrm>
            <a:off x="5220509" y="2271466"/>
            <a:ext cx="3624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Performance counters</a:t>
            </a:r>
            <a:r>
              <a:rPr lang="en-US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Cache and buffers hits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µ-architectural requests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686FCF-40BB-4336-9AD2-013AEB85FD8D}"/>
              </a:ext>
            </a:extLst>
          </p:cNvPr>
          <p:cNvSpPr txBox="1"/>
          <p:nvPr/>
        </p:nvSpPr>
        <p:spPr>
          <a:xfrm>
            <a:off x="5218841" y="3604507"/>
            <a:ext cx="36248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Speculative loads</a:t>
            </a:r>
            <a:r>
              <a:rPr lang="en-US"/>
              <a:t> (S</a:t>
            </a:r>
            <a:r>
              <a:rPr lang="en-US" i="1"/>
              <a:t>pectre</a:t>
            </a:r>
            <a:r>
              <a:rPr lang="en-US"/>
              <a:t>):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FLUSH+RELOAD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PRIME + PROBE</a:t>
            </a:r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D0EF4-E971-44B9-9F1B-214CD288D851}"/>
              </a:ext>
            </a:extLst>
          </p:cNvPr>
          <p:cNvSpPr txBox="1"/>
          <p:nvPr/>
        </p:nvSpPr>
        <p:spPr>
          <a:xfrm>
            <a:off x="471544" y="5116847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>
                <a:ea typeface="+mn-lt"/>
                <a:cs typeface="+mn-lt"/>
              </a:rPr>
              <a:t>Ragab, H.; Milburn,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>
                <a:ea typeface="+mn-lt"/>
                <a:cs typeface="+mn-lt"/>
              </a:rPr>
              <a:t> In </a:t>
            </a:r>
            <a:r>
              <a:rPr lang="it-IT" sz="900" i="1">
                <a:ea typeface="+mn-lt"/>
                <a:cs typeface="+mn-lt"/>
              </a:rPr>
              <a:t>S&amp;P</a:t>
            </a:r>
            <a:r>
              <a:rPr lang="it-IT" sz="900">
                <a:ea typeface="+mn-lt"/>
                <a:cs typeface="+mn-lt"/>
              </a:rPr>
              <a:t>, May 2021. </a:t>
            </a:r>
            <a:r>
              <a:rPr lang="it-IT" sz="900" i="1">
                <a:ea typeface="+mn-lt"/>
                <a:cs typeface="+mn-lt"/>
              </a:rPr>
              <a:t>Intel Bounty Reward</a:t>
            </a:r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624EF-BBD0-416B-A375-73E8557D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/>
              <a:t>Listen the "noise" from another thread</a:t>
            </a:r>
            <a:endParaRPr lang="it-IT" sz="4000" dirty="0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5E5A66F-C8BF-4EBC-916E-C7CC3ACF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5" y="1510943"/>
            <a:ext cx="4498726" cy="3257425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A2AB56-CF1C-43FF-AF90-50F494AA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49" y="1234351"/>
            <a:ext cx="3788712" cy="35999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D5F06F-CED9-4246-939A-5798B9239405}"/>
              </a:ext>
            </a:extLst>
          </p:cNvPr>
          <p:cNvSpPr txBox="1"/>
          <p:nvPr/>
        </p:nvSpPr>
        <p:spPr>
          <a:xfrm>
            <a:off x="354574" y="5132438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>
                <a:ea typeface="+mn-lt"/>
                <a:cs typeface="+mn-lt"/>
              </a:rPr>
              <a:t>S. van Schaik </a:t>
            </a:r>
            <a:r>
              <a:rPr lang="it-IT" sz="900" i="1">
                <a:ea typeface="+mn-lt"/>
                <a:cs typeface="+mn-lt"/>
              </a:rPr>
              <a:t>et al</a:t>
            </a:r>
            <a:r>
              <a:rPr lang="it-IT" sz="900">
                <a:ea typeface="+mn-lt"/>
                <a:cs typeface="+mn-lt"/>
              </a:rPr>
              <a:t>., "RIDL: Rogue In-Flight Data Load," </a:t>
            </a:r>
            <a:r>
              <a:rPr lang="it-IT" sz="900" i="1">
                <a:ea typeface="+mn-lt"/>
                <a:cs typeface="+mn-lt"/>
              </a:rPr>
              <a:t>2019 IEEE Symposium on Security and Privacy (SP)</a:t>
            </a:r>
            <a:r>
              <a:rPr lang="it-IT" sz="900">
                <a:ea typeface="+mn-lt"/>
                <a:cs typeface="+mn-lt"/>
              </a:rPr>
              <a:t>, San Francisco, CA, USA, 2019, pp. 88-105, doi: 10.1109/SP.2019.00087.</a:t>
            </a:r>
            <a:endParaRPr lang="it-IT" sz="900"/>
          </a:p>
        </p:txBody>
      </p:sp>
    </p:spTree>
    <p:extLst>
      <p:ext uri="{BB962C8B-B14F-4D97-AF65-F5344CB8AC3E}">
        <p14:creationId xmlns:p14="http://schemas.microsoft.com/office/powerpoint/2010/main" val="18425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D7C40-B9EB-4A5E-B54F-03A2F2BF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Line Fill Buffer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BBA0E518-4CE3-413B-914D-7A497087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5" y="1113875"/>
            <a:ext cx="4717192" cy="35371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95F940-2127-4701-BE6F-0CBA0C9DBDA7}"/>
              </a:ext>
            </a:extLst>
          </p:cNvPr>
          <p:cNvSpPr txBox="1"/>
          <p:nvPr/>
        </p:nvSpPr>
        <p:spPr>
          <a:xfrm>
            <a:off x="354574" y="5132438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>
                <a:ea typeface="+mn-lt"/>
                <a:cs typeface="+mn-lt"/>
              </a:rPr>
              <a:t>S. van Schaik </a:t>
            </a:r>
            <a:r>
              <a:rPr lang="it-IT" sz="900" i="1">
                <a:ea typeface="+mn-lt"/>
                <a:cs typeface="+mn-lt"/>
              </a:rPr>
              <a:t>et al</a:t>
            </a:r>
            <a:r>
              <a:rPr lang="it-IT" sz="900">
                <a:ea typeface="+mn-lt"/>
                <a:cs typeface="+mn-lt"/>
              </a:rPr>
              <a:t>., "RIDL: Rogue In-Flight Data Load," </a:t>
            </a:r>
            <a:r>
              <a:rPr lang="it-IT" sz="900" i="1">
                <a:ea typeface="+mn-lt"/>
                <a:cs typeface="+mn-lt"/>
              </a:rPr>
              <a:t>2019 IEEE Symposium on Security and Privacy (SP)</a:t>
            </a:r>
            <a:r>
              <a:rPr lang="it-IT" sz="900">
                <a:ea typeface="+mn-lt"/>
                <a:cs typeface="+mn-lt"/>
              </a:rPr>
              <a:t>, San Francisco, CA, USA, 2019, pp. 88-105, doi: 10.1109/SP.2019.00087.</a:t>
            </a:r>
            <a:endParaRPr lang="it-IT" sz="9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C4A93F-915A-43F1-ABF9-9286569D0B66}"/>
              </a:ext>
            </a:extLst>
          </p:cNvPr>
          <p:cNvSpPr txBox="1"/>
          <p:nvPr/>
        </p:nvSpPr>
        <p:spPr>
          <a:xfrm>
            <a:off x="5735175" y="1063153"/>
            <a:ext cx="3624864" cy="19856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ea typeface="+mn-lt"/>
                <a:cs typeface="+mn-lt"/>
              </a:rPr>
              <a:t>µ-optimization:</a:t>
            </a:r>
            <a:endParaRPr lang="it-IT" sz="2000" b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Non-blocking cache</a:t>
            </a:r>
            <a:endParaRPr lang="en-US" sz="16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>
                <a:ea typeface="+mn-lt"/>
                <a:cs typeface="+mn-lt"/>
              </a:rPr>
              <a:t>Load squashing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>
                <a:ea typeface="+mn-lt"/>
                <a:cs typeface="+mn-lt"/>
              </a:rPr>
              <a:t>Write combining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>
                <a:ea typeface="+mn-lt"/>
                <a:cs typeface="+mn-lt"/>
              </a:rPr>
              <a:t>Non-temporal requests</a:t>
            </a:r>
            <a:endParaRPr lang="it-IT" sz="1600"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AB3F7-F441-43BE-8F24-3EF9E25FB1AC}"/>
              </a:ext>
            </a:extLst>
          </p:cNvPr>
          <p:cNvSpPr txBox="1"/>
          <p:nvPr/>
        </p:nvSpPr>
        <p:spPr>
          <a:xfrm>
            <a:off x="5460335" y="3269297"/>
            <a:ext cx="4280259" cy="115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Reads that are 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not served from L1d</a:t>
            </a:r>
            <a:r>
              <a:rPr lang="en-US" sz="1600">
                <a:ea typeface="+mn-lt"/>
                <a:cs typeface="+mn-lt"/>
              </a:rPr>
              <a:t> pull data through the LFB, while writes push data through the LFB to either L1d or memory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348126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69BFD-1857-4D64-B64D-B6D97DCC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ea typeface="+mj-lt"/>
                <a:cs typeface="+mj-lt"/>
              </a:rPr>
              <a:t>Synchronization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1C3B6-016B-4017-B074-B8B52B92F748}"/>
              </a:ext>
            </a:extLst>
          </p:cNvPr>
          <p:cNvSpPr txBox="1"/>
          <p:nvPr/>
        </p:nvSpPr>
        <p:spPr>
          <a:xfrm>
            <a:off x="362372" y="1094336"/>
            <a:ext cx="9320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To leak information, the attacker must make sure that the right data is visible in the LFB at the right time, by synchronizing with the victim. This can be done in 3 different ways: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564CE1-BFFA-458A-A311-1E121F15627D}"/>
              </a:ext>
            </a:extLst>
          </p:cNvPr>
          <p:cNvSpPr txBox="1"/>
          <p:nvPr/>
        </p:nvSpPr>
        <p:spPr>
          <a:xfrm>
            <a:off x="279105" y="2164883"/>
            <a:ext cx="3039688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>
                <a:ea typeface="+mn-lt"/>
                <a:cs typeface="+mn-lt"/>
              </a:rPr>
              <a:t>Serialization</a:t>
            </a:r>
            <a:endParaRPr lang="it-IT"/>
          </a:p>
          <a:p>
            <a:r>
              <a:rPr lang="it-IT" sz="1600" i="1">
                <a:ea typeface="+mn-lt"/>
                <a:cs typeface="+mn-lt"/>
              </a:rPr>
              <a:t>mfence </a:t>
            </a:r>
            <a:r>
              <a:rPr lang="it-IT" sz="1600">
                <a:ea typeface="+mn-lt"/>
                <a:cs typeface="+mn-lt"/>
              </a:rPr>
              <a:t>instruction</a:t>
            </a:r>
            <a:r>
              <a:rPr lang="it-IT" sz="1600" i="1" dirty="0">
                <a:ea typeface="+mn-lt"/>
                <a:cs typeface="+mn-lt"/>
              </a:rPr>
              <a:t> </a:t>
            </a:r>
            <a:r>
              <a:rPr lang="it-IT" sz="1600">
                <a:ea typeface="+mn-lt"/>
                <a:cs typeface="+mn-lt"/>
              </a:rPr>
              <a:t>guarantees that </a:t>
            </a:r>
            <a:r>
              <a:rPr lang="it-IT" sz="1600" dirty="0">
                <a:ea typeface="+mn-lt"/>
                <a:cs typeface="+mn-lt"/>
              </a:rPr>
              <a:t>both load and stores </a:t>
            </a:r>
            <a:r>
              <a:rPr lang="it-IT" sz="1600">
                <a:ea typeface="+mn-lt"/>
                <a:cs typeface="+mn-lt"/>
              </a:rPr>
              <a:t>before it's execution become globally visible (eg in the LFB).</a:t>
            </a:r>
            <a:endParaRPr lang="it-IT"/>
          </a:p>
          <a:p>
            <a:r>
              <a:rPr lang="it-IT" sz="1600">
                <a:ea typeface="+mn-lt"/>
                <a:cs typeface="+mn-lt"/>
              </a:rPr>
              <a:t>The </a:t>
            </a:r>
            <a:r>
              <a:rPr lang="it-IT" sz="1600" i="1">
                <a:ea typeface="+mn-lt"/>
                <a:cs typeface="+mn-lt"/>
              </a:rPr>
              <a:t>mfence </a:t>
            </a:r>
            <a:r>
              <a:rPr lang="it-IT" sz="1600">
                <a:ea typeface="+mn-lt"/>
                <a:cs typeface="+mn-lt"/>
              </a:rPr>
              <a:t>instruction forms a point of synchronization that allows us to observe the last few loads and stores before the buffers are completely drained.</a:t>
            </a:r>
            <a:endParaRPr lang="it-IT" sz="16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6EE1F6-E1CB-43D7-8A9C-04E62A8DC7C9}"/>
              </a:ext>
            </a:extLst>
          </p:cNvPr>
          <p:cNvSpPr txBox="1"/>
          <p:nvPr/>
        </p:nvSpPr>
        <p:spPr>
          <a:xfrm>
            <a:off x="3678853" y="2164883"/>
            <a:ext cx="2844630" cy="2231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>
                <a:ea typeface="+mn-lt"/>
                <a:cs typeface="+mn-lt"/>
              </a:rPr>
              <a:t>Contention</a:t>
            </a:r>
          </a:p>
          <a:p>
            <a:r>
              <a:rPr lang="it-IT" sz="1600" dirty="0">
                <a:ea typeface="+mn-lt"/>
                <a:cs typeface="+mn-lt"/>
              </a:rPr>
              <a:t>With victim and attacker running in the same hardware thread (e.g., in a sandbox, without SMT), we can create contention forcing </a:t>
            </a:r>
            <a:r>
              <a:rPr lang="it-IT" sz="1600">
                <a:ea typeface="+mn-lt"/>
                <a:cs typeface="+mn-lt"/>
              </a:rPr>
              <a:t>entries to be evicted from the LFB</a:t>
            </a:r>
            <a:r>
              <a:rPr lang="it-IT" sz="1600" dirty="0">
                <a:ea typeface="+mn-lt"/>
                <a:cs typeface="+mn-lt"/>
              </a:rPr>
              <a:t>.</a:t>
            </a:r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30B980-37BF-42DE-9B41-EA80FD035577}"/>
              </a:ext>
            </a:extLst>
          </p:cNvPr>
          <p:cNvSpPr txBox="1"/>
          <p:nvPr/>
        </p:nvSpPr>
        <p:spPr>
          <a:xfrm>
            <a:off x="6718995" y="2164883"/>
            <a:ext cx="2844630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>
                <a:ea typeface="+mn-lt"/>
                <a:cs typeface="+mn-lt"/>
              </a:rPr>
              <a:t>Eviction</a:t>
            </a:r>
            <a:endParaRPr lang="it-IT"/>
          </a:p>
          <a:p>
            <a:r>
              <a:rPr lang="it-IT" sz="1600" dirty="0">
                <a:ea typeface="+mn-lt"/>
                <a:cs typeface="+mn-lt"/>
              </a:rPr>
              <a:t>We can control the values that we leak from the victim by evicting cache entries from the cache set in which we are interested. If these </a:t>
            </a:r>
            <a:r>
              <a:rPr lang="it-IT" sz="1600">
                <a:ea typeface="+mn-lt"/>
                <a:cs typeface="+mn-lt"/>
              </a:rPr>
              <a:t>cache lines were dirty, the </a:t>
            </a:r>
            <a:r>
              <a:rPr lang="it-IT" sz="1600" dirty="0">
                <a:ea typeface="+mn-lt"/>
                <a:cs typeface="+mn-lt"/>
              </a:rPr>
              <a:t>processor has to write them back through the memory hierarchy and will do this </a:t>
            </a:r>
            <a:r>
              <a:rPr lang="it-IT" sz="1600">
                <a:ea typeface="+mn-lt"/>
                <a:cs typeface="+mn-lt"/>
              </a:rPr>
              <a:t>through the LFB.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349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B153C-E8E4-4AAA-B491-1EAF044B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CrossTalk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060F1EDC-4C68-4A95-B386-9E95F1CE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4" y="1093195"/>
            <a:ext cx="4858481" cy="39028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86425B-1231-4F37-94FB-6CCCE7AAA2C5}"/>
              </a:ext>
            </a:extLst>
          </p:cNvPr>
          <p:cNvSpPr txBox="1"/>
          <p:nvPr/>
        </p:nvSpPr>
        <p:spPr>
          <a:xfrm>
            <a:off x="471544" y="5116847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>
                <a:ea typeface="+mn-lt"/>
                <a:cs typeface="+mn-lt"/>
              </a:rPr>
              <a:t>Ragab, H.; Milburn,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>
                <a:ea typeface="+mn-lt"/>
                <a:cs typeface="+mn-lt"/>
              </a:rPr>
              <a:t> In </a:t>
            </a:r>
            <a:r>
              <a:rPr lang="it-IT" sz="900" i="1">
                <a:ea typeface="+mn-lt"/>
                <a:cs typeface="+mn-lt"/>
              </a:rPr>
              <a:t>S&amp;P</a:t>
            </a:r>
            <a:r>
              <a:rPr lang="it-IT" sz="900">
                <a:ea typeface="+mn-lt"/>
                <a:cs typeface="+mn-lt"/>
              </a:rPr>
              <a:t>, May 2021. </a:t>
            </a:r>
            <a:r>
              <a:rPr lang="it-IT" sz="900" i="1">
                <a:ea typeface="+mn-lt"/>
                <a:cs typeface="+mn-lt"/>
              </a:rPr>
              <a:t>Intel Bounty Reward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31F0D1-9F1C-4EB6-B5DB-231E64B50409}"/>
              </a:ext>
            </a:extLst>
          </p:cNvPr>
          <p:cNvSpPr txBox="1"/>
          <p:nvPr/>
        </p:nvSpPr>
        <p:spPr>
          <a:xfrm>
            <a:off x="5485640" y="1203474"/>
            <a:ext cx="3827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Exploiting RIDL capabilities of reading </a:t>
            </a:r>
            <a:r>
              <a:rPr lang="en-US" dirty="0">
                <a:cs typeface="Arial"/>
              </a:rPr>
              <a:t>µ-</a:t>
            </a:r>
            <a:r>
              <a:rPr lang="it-IT" dirty="0">
                <a:cs typeface="Arial"/>
              </a:rPr>
              <a:t>architectural buffers It's possible to leak the deep </a:t>
            </a:r>
            <a:r>
              <a:rPr lang="it-IT">
                <a:cs typeface="Arial"/>
              </a:rPr>
              <a:t>impementation of instructions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DB191F-AA8A-4722-8396-3CF7625044AB}"/>
              </a:ext>
            </a:extLst>
          </p:cNvPr>
          <p:cNvSpPr txBox="1"/>
          <p:nvPr/>
        </p:nvSpPr>
        <p:spPr>
          <a:xfrm>
            <a:off x="5618206" y="2559903"/>
            <a:ext cx="3827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070C0"/>
                </a:solidFill>
                <a:latin typeface="Courier New"/>
              </a:rPr>
              <a:t>CPUID RDRANDR RDSEED CLFLUSH RDMSR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F783C6-928A-48ED-8293-F2DA8A982D8E}"/>
              </a:ext>
            </a:extLst>
          </p:cNvPr>
          <p:cNvSpPr txBox="1"/>
          <p:nvPr/>
        </p:nvSpPr>
        <p:spPr>
          <a:xfrm>
            <a:off x="5488151" y="3396582"/>
            <a:ext cx="37262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We are intrested in: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/>
              <a:t>OFFCORE_REQUESTS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OFFCORE_RESPONSE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buffers flush</a:t>
            </a:r>
          </a:p>
        </p:txBody>
      </p:sp>
    </p:spTree>
    <p:extLst>
      <p:ext uri="{BB962C8B-B14F-4D97-AF65-F5344CB8AC3E}">
        <p14:creationId xmlns:p14="http://schemas.microsoft.com/office/powerpoint/2010/main" val="102234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68F50-F0C5-441A-8CAE-4281760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CrossTalk: The shared buffer</a:t>
            </a:r>
          </a:p>
        </p:txBody>
      </p:sp>
      <p:pic>
        <p:nvPicPr>
          <p:cNvPr id="3" name="Immagine 3" descr="Immagine che contiene testo, segnale, screenshot&#10;&#10;Descrizione generata automaticamente">
            <a:extLst>
              <a:ext uri="{FF2B5EF4-FFF2-40B4-BE49-F238E27FC236}">
                <a16:creationId xmlns:a16="http://schemas.microsoft.com/office/drawing/2014/main" id="{5B50A368-3CBA-45A1-A7FB-8BB3ED79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4" y="1857861"/>
            <a:ext cx="4249899" cy="246664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27AA58-531E-4085-948E-A2F026AE4E15}"/>
              </a:ext>
            </a:extLst>
          </p:cNvPr>
          <p:cNvSpPr txBox="1"/>
          <p:nvPr/>
        </p:nvSpPr>
        <p:spPr>
          <a:xfrm>
            <a:off x="502736" y="5023300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>
                <a:ea typeface="+mn-lt"/>
                <a:cs typeface="+mn-lt"/>
              </a:rPr>
              <a:t>Ragab, H.; Milburn,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>
                <a:ea typeface="+mn-lt"/>
                <a:cs typeface="+mn-lt"/>
              </a:rPr>
              <a:t> In </a:t>
            </a:r>
            <a:r>
              <a:rPr lang="it-IT" sz="900" i="1">
                <a:ea typeface="+mn-lt"/>
                <a:cs typeface="+mn-lt"/>
              </a:rPr>
              <a:t>S&amp;P</a:t>
            </a:r>
            <a:r>
              <a:rPr lang="it-IT" sz="900">
                <a:ea typeface="+mn-lt"/>
                <a:cs typeface="+mn-lt"/>
              </a:rPr>
              <a:t>, May 2021. </a:t>
            </a:r>
            <a:r>
              <a:rPr lang="it-IT" sz="900" i="1">
                <a:ea typeface="+mn-lt"/>
                <a:cs typeface="+mn-lt"/>
              </a:rPr>
              <a:t>Intel Bounty Reward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E9F8CB-B62D-4EBE-9881-CBAE7D721326}"/>
              </a:ext>
            </a:extLst>
          </p:cNvPr>
          <p:cNvSpPr txBox="1"/>
          <p:nvPr/>
        </p:nvSpPr>
        <p:spPr>
          <a:xfrm>
            <a:off x="502735" y="1195677"/>
            <a:ext cx="4974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The </a:t>
            </a:r>
            <a:r>
              <a:rPr lang="it-IT" b="1"/>
              <a:t>Staging Buffer</a:t>
            </a:r>
            <a:r>
              <a:rPr lang="it-IT"/>
              <a:t> is </a:t>
            </a:r>
            <a:r>
              <a:rPr lang="it-IT" b="1"/>
              <a:t>Shared </a:t>
            </a:r>
            <a:r>
              <a:rPr lang="it-IT"/>
              <a:t>among all cores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4E6465-3C45-41F4-BE07-B11203BAD4A3}"/>
              </a:ext>
            </a:extLst>
          </p:cNvPr>
          <p:cNvSpPr txBox="1"/>
          <p:nvPr/>
        </p:nvSpPr>
        <p:spPr>
          <a:xfrm>
            <a:off x="5698400" y="1307370"/>
            <a:ext cx="4124213" cy="294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it-IT"/>
              <a:t>The Staging Buffer is </a:t>
            </a:r>
            <a:r>
              <a:rPr lang="it-IT" dirty="0"/>
              <a:t>used to store pending request to unique (shared) resources like the </a:t>
            </a:r>
            <a:r>
              <a:rPr lang="it-IT" u="sng" dirty="0"/>
              <a:t>Random Number Generator</a:t>
            </a:r>
            <a:r>
              <a:rPr lang="it-IT" dirty="0"/>
              <a:t>; for optimization purpose </a:t>
            </a:r>
            <a:r>
              <a:rPr lang="it-IT"/>
              <a:t>this buffer is able to aggregate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µ-operations </a:t>
            </a:r>
            <a:r>
              <a:rPr lang="en-US" b="1" dirty="0">
                <a:ea typeface="+mn-lt"/>
                <a:cs typeface="+mn-lt"/>
              </a:rPr>
              <a:t>delivering unrequested </a:t>
            </a:r>
            <a:r>
              <a:rPr lang="en-US" b="1">
                <a:ea typeface="+mn-lt"/>
                <a:cs typeface="+mn-lt"/>
              </a:rPr>
              <a:t>data to ALL cores LFB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05A614-7793-46D4-97D7-595485FD3F99}"/>
              </a:ext>
            </a:extLst>
          </p:cNvPr>
          <p:cNvSpPr txBox="1"/>
          <p:nvPr/>
        </p:nvSpPr>
        <p:spPr>
          <a:xfrm>
            <a:off x="502535" y="4532178"/>
            <a:ext cx="6979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Note that the interconnection mechanis is (probably) asincronous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885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2F5F8-E1D7-4F34-B89A-AD493B2E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CrossTalk (in action)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27D7C9D-68FC-4017-B566-7BA9E12B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64" y="1168906"/>
            <a:ext cx="7175777" cy="37752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FBD9BC-7279-4594-976F-1EED8C5D08F4}"/>
              </a:ext>
            </a:extLst>
          </p:cNvPr>
          <p:cNvSpPr txBox="1"/>
          <p:nvPr/>
        </p:nvSpPr>
        <p:spPr>
          <a:xfrm>
            <a:off x="471544" y="5116847"/>
            <a:ext cx="95000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b="1" dirty="0">
                <a:ea typeface="+mn-lt"/>
                <a:cs typeface="+mn-lt"/>
                <a:hlinkClick r:id="rId3"/>
              </a:rPr>
              <a:t>CrossTalk: Speculative Data Leaks Across Cores Are Real. </a:t>
            </a:r>
            <a:r>
              <a:rPr lang="it-IT" sz="900">
                <a:ea typeface="+mn-lt"/>
                <a:cs typeface="+mn-lt"/>
              </a:rPr>
              <a:t>Ragab, H.; Milburn, A.; </a:t>
            </a:r>
            <a:r>
              <a:rPr lang="it-IT" sz="900" dirty="0">
                <a:ea typeface="+mn-lt"/>
                <a:cs typeface="+mn-lt"/>
                <a:hlinkClick r:id="rId4"/>
              </a:rPr>
              <a:t>Razavi, K.</a:t>
            </a:r>
            <a:r>
              <a:rPr lang="it-IT" sz="900">
                <a:ea typeface="+mn-lt"/>
                <a:cs typeface="+mn-lt"/>
              </a:rPr>
              <a:t>; </a:t>
            </a:r>
            <a:r>
              <a:rPr lang="it-IT" sz="900" dirty="0">
                <a:ea typeface="+mn-lt"/>
                <a:cs typeface="+mn-lt"/>
                <a:hlinkClick r:id="rId5"/>
              </a:rPr>
              <a:t>Bos, H.</a:t>
            </a:r>
            <a:r>
              <a:rPr lang="it-IT" sz="900">
                <a:ea typeface="+mn-lt"/>
                <a:cs typeface="+mn-lt"/>
              </a:rPr>
              <a:t>; and </a:t>
            </a:r>
            <a:r>
              <a:rPr lang="it-IT" sz="900" dirty="0">
                <a:ea typeface="+mn-lt"/>
                <a:cs typeface="+mn-lt"/>
                <a:hlinkClick r:id="rId6"/>
              </a:rPr>
              <a:t>Giuffrida, C.</a:t>
            </a:r>
            <a:r>
              <a:rPr lang="it-IT" sz="900">
                <a:ea typeface="+mn-lt"/>
                <a:cs typeface="+mn-lt"/>
              </a:rPr>
              <a:t> In </a:t>
            </a:r>
            <a:r>
              <a:rPr lang="it-IT" sz="900" i="1">
                <a:ea typeface="+mn-lt"/>
                <a:cs typeface="+mn-lt"/>
              </a:rPr>
              <a:t>S&amp;P</a:t>
            </a:r>
            <a:r>
              <a:rPr lang="it-IT" sz="900">
                <a:ea typeface="+mn-lt"/>
                <a:cs typeface="+mn-lt"/>
              </a:rPr>
              <a:t>, May 2021. </a:t>
            </a:r>
            <a:r>
              <a:rPr lang="it-IT" sz="900" i="1">
                <a:ea typeface="+mn-lt"/>
                <a:cs typeface="+mn-lt"/>
              </a:rPr>
              <a:t>Intel Bounty Reward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38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Microsoft Office PowerPoint</Application>
  <PresentationFormat>Personalizzato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Office Theme</vt:lpstr>
      <vt:lpstr>Presentazione standard di PowerPoint</vt:lpstr>
      <vt:lpstr>Presentazione standard di PowerPoint</vt:lpstr>
      <vt:lpstr>µ-architectural (shared) buffers</vt:lpstr>
      <vt:lpstr>Listen the "noise" from another thread</vt:lpstr>
      <vt:lpstr>Line Fill Buffer</vt:lpstr>
      <vt:lpstr>Synchronization</vt:lpstr>
      <vt:lpstr>CrossTalk</vt:lpstr>
      <vt:lpstr>CrossTalk: The shared buffer</vt:lpstr>
      <vt:lpstr>CrossTalk (in action)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/>
  <cp:revision>398</cp:revision>
  <dcterms:created xsi:type="dcterms:W3CDTF">2021-03-16T11:08:12Z</dcterms:created>
  <dcterms:modified xsi:type="dcterms:W3CDTF">2021-03-24T20:36:53Z</dcterms:modified>
  <dc:language>it-IT</dc:language>
</cp:coreProperties>
</file>