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0080625" cy="5670550"/>
  <p:notesSz cx="7772400" cy="100584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598" autoAdjust="0"/>
  </p:normalViewPr>
  <p:slideViewPr>
    <p:cSldViewPr snapToGrid="0">
      <p:cViewPr varScale="1">
        <p:scale>
          <a:sx n="98" d="100"/>
          <a:sy n="98" d="100"/>
        </p:scale>
        <p:origin x="125"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it-IT" sz="4400" b="0" strike="noStrike" spc="-1">
                <a:latin typeface="Arial"/>
              </a:rPr>
              <a:t>Click to move the slide</a:t>
            </a:r>
          </a:p>
        </p:txBody>
      </p:sp>
      <p:sp>
        <p:nvSpPr>
          <p:cNvPr id="115" name="PlaceHolder 2"/>
          <p:cNvSpPr>
            <a:spLocks noGrp="1"/>
          </p:cNvSpPr>
          <p:nvPr>
            <p:ph type="body"/>
          </p:nvPr>
        </p:nvSpPr>
        <p:spPr>
          <a:xfrm>
            <a:off x="777240" y="4777560"/>
            <a:ext cx="6217560" cy="4525920"/>
          </a:xfrm>
          <a:prstGeom prst="rect">
            <a:avLst/>
          </a:prstGeom>
        </p:spPr>
        <p:txBody>
          <a:bodyPr lIns="0" tIns="0" rIns="0" bIns="0">
            <a:noAutofit/>
          </a:bodyPr>
          <a:lstStyle/>
          <a:p>
            <a:r>
              <a:rPr lang="it-IT" sz="2000" b="0" strike="noStrike" spc="-1">
                <a:latin typeface="Arial"/>
              </a:rPr>
              <a:t>Click to edit the notes format</a:t>
            </a:r>
          </a:p>
        </p:txBody>
      </p:sp>
      <p:sp>
        <p:nvSpPr>
          <p:cNvPr id="116" name="PlaceHolder 3"/>
          <p:cNvSpPr>
            <a:spLocks noGrp="1"/>
          </p:cNvSpPr>
          <p:nvPr>
            <p:ph type="hdr"/>
          </p:nvPr>
        </p:nvSpPr>
        <p:spPr>
          <a:xfrm>
            <a:off x="0" y="0"/>
            <a:ext cx="3372840" cy="502560"/>
          </a:xfrm>
          <a:prstGeom prst="rect">
            <a:avLst/>
          </a:prstGeom>
        </p:spPr>
        <p:txBody>
          <a:bodyPr lIns="0" tIns="0" rIns="0" bIns="0">
            <a:noAutofit/>
          </a:bodyPr>
          <a:lstStyle/>
          <a:p>
            <a:r>
              <a:rPr lang="it-IT" sz="1400" b="0" strike="noStrike" spc="-1">
                <a:latin typeface="Times New Roman"/>
              </a:rPr>
              <a:t>&lt;header&gt;</a:t>
            </a:r>
          </a:p>
        </p:txBody>
      </p:sp>
      <p:sp>
        <p:nvSpPr>
          <p:cNvPr id="117"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it-IT" sz="1400" b="0" strike="noStrike" spc="-1">
                <a:latin typeface="Times New Roman"/>
              </a:rPr>
              <a:t>&lt;date/time&gt;</a:t>
            </a:r>
          </a:p>
        </p:txBody>
      </p:sp>
      <p:sp>
        <p:nvSpPr>
          <p:cNvPr id="118" name="PlaceHolder 5"/>
          <p:cNvSpPr>
            <a:spLocks noGrp="1"/>
          </p:cNvSpPr>
          <p:nvPr>
            <p:ph type="ftr"/>
          </p:nvPr>
        </p:nvSpPr>
        <p:spPr>
          <a:xfrm>
            <a:off x="0" y="9555480"/>
            <a:ext cx="3372840" cy="502560"/>
          </a:xfrm>
          <a:prstGeom prst="rect">
            <a:avLst/>
          </a:prstGeom>
        </p:spPr>
        <p:txBody>
          <a:bodyPr lIns="0" tIns="0" rIns="0" bIns="0" anchor="b">
            <a:noAutofit/>
          </a:bodyPr>
          <a:lstStyle/>
          <a:p>
            <a:r>
              <a:rPr lang="it-IT" sz="1400" b="0" strike="noStrike" spc="-1">
                <a:latin typeface="Times New Roman"/>
              </a:rPr>
              <a:t>&lt;footer&gt;</a:t>
            </a:r>
          </a:p>
        </p:txBody>
      </p:sp>
      <p:sp>
        <p:nvSpPr>
          <p:cNvPr id="119"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10667B0B-A22D-4340-8876-8378369B736E}" type="slidenum">
              <a:rPr lang="it-IT" sz="1400" b="0" strike="noStrike" spc="-1">
                <a:latin typeface="Times New Roman"/>
              </a:rPr>
              <a:t>‹N›</a:t>
            </a:fld>
            <a:endParaRPr lang="it-IT"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870120" y="1257480"/>
            <a:ext cx="6031440" cy="3393000"/>
          </a:xfrm>
          <a:prstGeom prst="rect">
            <a:avLst/>
          </a:prstGeom>
        </p:spPr>
      </p:sp>
      <p:sp>
        <p:nvSpPr>
          <p:cNvPr id="191" name="PlaceHolder 2"/>
          <p:cNvSpPr>
            <a:spLocks noGrp="1"/>
          </p:cNvSpPr>
          <p:nvPr>
            <p:ph type="body"/>
          </p:nvPr>
        </p:nvSpPr>
        <p:spPr>
          <a:xfrm>
            <a:off x="777960" y="4840200"/>
            <a:ext cx="6215400" cy="3959640"/>
          </a:xfrm>
          <a:prstGeom prst="rect">
            <a:avLst/>
          </a:prstGeom>
        </p:spPr>
        <p:txBody>
          <a:bodyPr lIns="0" tIns="0" rIns="0" bIns="0">
            <a:noAutofit/>
          </a:bodyPr>
          <a:lstStyle/>
          <a:p>
            <a:pPr marL="216000" indent="-215280">
              <a:lnSpc>
                <a:spcPct val="100000"/>
              </a:lnSpc>
              <a:tabLst>
                <a:tab pos="0" algn="l"/>
              </a:tabLst>
            </a:pPr>
            <a:r>
              <a:rPr lang="it-IT" sz="2000" b="0" strike="noStrike" spc="-1">
                <a:latin typeface="Arial"/>
              </a:rPr>
              <a:t>Per le micro-opt v. pag. 5 del paper</a:t>
            </a:r>
          </a:p>
        </p:txBody>
      </p:sp>
      <p:sp>
        <p:nvSpPr>
          <p:cNvPr id="192" name="CustomShape 3"/>
          <p:cNvSpPr/>
          <p:nvPr/>
        </p:nvSpPr>
        <p:spPr>
          <a:xfrm>
            <a:off x="4402080" y="9553680"/>
            <a:ext cx="3367440" cy="50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7E7D1DE-6FF0-4E39-BDE4-9A5C23E3F6D2}" type="slidenum">
              <a:rPr lang="it-IT" sz="1200" b="0" strike="noStrike" spc="-1">
                <a:solidFill>
                  <a:srgbClr val="000000"/>
                </a:solidFill>
                <a:latin typeface="Times New Roman"/>
              </a:rPr>
              <a:t>3</a:t>
            </a:fld>
            <a:endParaRPr lang="it-IT"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870120" y="1257480"/>
            <a:ext cx="6031440" cy="3393000"/>
          </a:xfrm>
          <a:prstGeom prst="rect">
            <a:avLst/>
          </a:prstGeom>
        </p:spPr>
      </p:sp>
      <p:sp>
        <p:nvSpPr>
          <p:cNvPr id="194" name="PlaceHolder 2"/>
          <p:cNvSpPr>
            <a:spLocks noGrp="1"/>
          </p:cNvSpPr>
          <p:nvPr>
            <p:ph type="body"/>
          </p:nvPr>
        </p:nvSpPr>
        <p:spPr>
          <a:xfrm>
            <a:off x="777960" y="4840200"/>
            <a:ext cx="6215400" cy="3959640"/>
          </a:xfrm>
          <a:prstGeom prst="rect">
            <a:avLst/>
          </a:prstGeom>
        </p:spPr>
        <p:txBody>
          <a:bodyPr lIns="0" tIns="0" rIns="0" bIns="0">
            <a:noAutofit/>
          </a:bodyPr>
          <a:lstStyle/>
          <a:p>
            <a:pPr marL="216000" indent="-215280">
              <a:lnSpc>
                <a:spcPct val="100000"/>
              </a:lnSpc>
              <a:tabLst>
                <a:tab pos="0" algn="l"/>
              </a:tabLst>
            </a:pPr>
            <a:r>
              <a:rPr lang="it-IT" sz="2000" b="0" strike="noStrike" spc="-1">
                <a:latin typeface="Arial"/>
              </a:rPr>
              <a:t>Richieste micro-architetturali: se un'istruzione fa 20 micro-richieste, vuol dire che c'è stato qualche buffer flushato</a:t>
            </a:r>
          </a:p>
        </p:txBody>
      </p:sp>
      <p:sp>
        <p:nvSpPr>
          <p:cNvPr id="195" name="CustomShape 3"/>
          <p:cNvSpPr/>
          <p:nvPr/>
        </p:nvSpPr>
        <p:spPr>
          <a:xfrm>
            <a:off x="4402080" y="9553680"/>
            <a:ext cx="3367440" cy="50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EE7FDFE-3D80-40E1-B9D8-14BD30CCDDDB}" type="slidenum">
              <a:rPr lang="it-IT" sz="1200" b="0" strike="noStrike" spc="-1">
                <a:solidFill>
                  <a:srgbClr val="000000"/>
                </a:solidFill>
                <a:latin typeface="Times New Roman"/>
              </a:rPr>
              <a:t>4</a:t>
            </a:fld>
            <a:endParaRPr lang="it-IT"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870120" y="1257480"/>
            <a:ext cx="6031440" cy="3393000"/>
          </a:xfrm>
          <a:prstGeom prst="rect">
            <a:avLst/>
          </a:prstGeom>
        </p:spPr>
      </p:sp>
      <p:sp>
        <p:nvSpPr>
          <p:cNvPr id="197" name="PlaceHolder 2"/>
          <p:cNvSpPr>
            <a:spLocks noGrp="1"/>
          </p:cNvSpPr>
          <p:nvPr>
            <p:ph type="body"/>
          </p:nvPr>
        </p:nvSpPr>
        <p:spPr>
          <a:xfrm>
            <a:off x="777960" y="4840200"/>
            <a:ext cx="6215400" cy="3959640"/>
          </a:xfrm>
          <a:prstGeom prst="rect">
            <a:avLst/>
          </a:prstGeom>
        </p:spPr>
        <p:txBody>
          <a:bodyPr lIns="0" tIns="0" rIns="0" bIns="0">
            <a:noAutofit/>
          </a:bodyPr>
          <a:lstStyle/>
          <a:p>
            <a:pPr marL="216000" indent="-215280">
              <a:lnSpc>
                <a:spcPct val="100000"/>
              </a:lnSpc>
              <a:tabLst>
                <a:tab pos="0" algn="l"/>
              </a:tabLst>
            </a:pPr>
            <a:r>
              <a:rPr lang="it-IT" sz="2000" b="0" strike="noStrike" spc="-1">
                <a:latin typeface="Arial"/>
              </a:rPr>
              <a:t>Serialization: </a:t>
            </a:r>
            <a:r>
              <a:rPr lang="it-IT" sz="1200" b="0" i="1" strike="noStrike" spc="-1">
                <a:latin typeface="Arial"/>
                <a:ea typeface="+mn-lt"/>
              </a:rPr>
              <a:t>mfence </a:t>
            </a:r>
            <a:r>
              <a:rPr lang="it-IT" sz="1200" b="0" strike="noStrike" spc="-1">
                <a:latin typeface="Arial"/>
                <a:ea typeface="+mn-lt"/>
              </a:rPr>
              <a:t>instruction</a:t>
            </a:r>
            <a:r>
              <a:rPr lang="it-IT" sz="1200" b="0" i="1" strike="noStrike" spc="-1">
                <a:latin typeface="Arial"/>
                <a:ea typeface="+mn-lt"/>
              </a:rPr>
              <a:t> </a:t>
            </a:r>
            <a:r>
              <a:rPr lang="it-IT" sz="1200" b="0" strike="noStrike" spc="-1">
                <a:latin typeface="Arial"/>
                <a:ea typeface="+mn-lt"/>
              </a:rPr>
              <a:t>guarantees that both load and stores before its execution become globally visible (eg in the LFB).</a:t>
            </a:r>
            <a:endParaRPr lang="it-IT" sz="1200" b="0" strike="noStrike" spc="-1">
              <a:latin typeface="Arial"/>
            </a:endParaRPr>
          </a:p>
          <a:p>
            <a:pPr marL="216000" indent="-215280">
              <a:lnSpc>
                <a:spcPct val="100000"/>
              </a:lnSpc>
              <a:tabLst>
                <a:tab pos="0" algn="l"/>
              </a:tabLst>
            </a:pPr>
            <a:r>
              <a:rPr lang="it-IT" sz="1200" b="0" strike="noStrike" spc="-1">
                <a:latin typeface="Arial"/>
                <a:ea typeface="+mn-lt"/>
              </a:rPr>
              <a:t>The </a:t>
            </a:r>
            <a:r>
              <a:rPr lang="it-IT" sz="1200" b="0" i="1" strike="noStrike" spc="-1">
                <a:latin typeface="Arial"/>
                <a:ea typeface="+mn-lt"/>
              </a:rPr>
              <a:t>mfence </a:t>
            </a:r>
            <a:r>
              <a:rPr lang="it-IT" sz="1200" b="0" strike="noStrike" spc="-1">
                <a:latin typeface="Arial"/>
                <a:ea typeface="+mn-lt"/>
              </a:rPr>
              <a:t>instruction forms a point of synchronization that allows us to observe the last few loads and stores before the buffers are completely drained</a:t>
            </a:r>
            <a:endParaRPr lang="it-IT" sz="1200" b="0" strike="noStrike" spc="-1">
              <a:latin typeface="Arial"/>
            </a:endParaRPr>
          </a:p>
          <a:p>
            <a:pPr marL="216000" indent="-215280">
              <a:lnSpc>
                <a:spcPct val="150000"/>
              </a:lnSpc>
              <a:tabLst>
                <a:tab pos="0" algn="l"/>
              </a:tabLst>
            </a:pPr>
            <a:r>
              <a:rPr lang="it-IT" sz="1200" b="0" strike="noStrike" spc="-1">
                <a:latin typeface="Arial"/>
                <a:ea typeface="+mn-lt"/>
              </a:rPr>
              <a:t>Eviction: </a:t>
            </a:r>
            <a:r>
              <a:rPr lang="it-IT" sz="2000" b="1" strike="noStrike" spc="-1">
                <a:latin typeface="Arial"/>
                <a:ea typeface="+mn-lt"/>
              </a:rPr>
              <a:t> Eviction</a:t>
            </a:r>
            <a:endParaRPr lang="it-IT" sz="2000" b="0" strike="noStrike" spc="-1">
              <a:latin typeface="Arial"/>
            </a:endParaRPr>
          </a:p>
          <a:p>
            <a:pPr marL="216000" indent="-215280">
              <a:lnSpc>
                <a:spcPct val="100000"/>
              </a:lnSpc>
              <a:tabLst>
                <a:tab pos="0" algn="l"/>
              </a:tabLst>
            </a:pPr>
            <a:r>
              <a:rPr lang="it-IT" sz="1200" b="0" strike="noStrike" spc="-1">
                <a:latin typeface="Arial"/>
                <a:ea typeface="+mn-lt"/>
              </a:rPr>
              <a:t>We can control the values that we leak from the victim by evicting cache entries from the cache set in which we are interested. If these cache lines were dirty, the processor has to write them back through the memory hierarchy and will do this through the LFB.</a:t>
            </a:r>
            <a:endParaRPr lang="it-IT" sz="1200" b="0" strike="noStrike" spc="-1">
              <a:latin typeface="Arial"/>
            </a:endParaRPr>
          </a:p>
        </p:txBody>
      </p:sp>
      <p:sp>
        <p:nvSpPr>
          <p:cNvPr id="198" name="CustomShape 3"/>
          <p:cNvSpPr/>
          <p:nvPr/>
        </p:nvSpPr>
        <p:spPr>
          <a:xfrm>
            <a:off x="4402080" y="9553680"/>
            <a:ext cx="3367440" cy="50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BAA9ACA-BFB9-4BC9-BC26-B4D0D78E15D5}" type="slidenum">
              <a:rPr lang="it-IT" sz="1200" b="0" strike="noStrike" spc="-1">
                <a:solidFill>
                  <a:srgbClr val="000000"/>
                </a:solidFill>
                <a:latin typeface="Times New Roman"/>
              </a:rPr>
              <a:t>6</a:t>
            </a:fld>
            <a:endParaRPr lang="it-IT"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870120" y="1257480"/>
            <a:ext cx="6031440" cy="3393000"/>
          </a:xfrm>
          <a:prstGeom prst="rect">
            <a:avLst/>
          </a:prstGeom>
        </p:spPr>
      </p:sp>
      <p:sp>
        <p:nvSpPr>
          <p:cNvPr id="200" name="PlaceHolder 2"/>
          <p:cNvSpPr>
            <a:spLocks noGrp="1"/>
          </p:cNvSpPr>
          <p:nvPr>
            <p:ph type="body"/>
          </p:nvPr>
        </p:nvSpPr>
        <p:spPr>
          <a:xfrm>
            <a:off x="777960" y="4840200"/>
            <a:ext cx="6215400" cy="3959640"/>
          </a:xfrm>
          <a:prstGeom prst="rect">
            <a:avLst/>
          </a:prstGeom>
        </p:spPr>
        <p:txBody>
          <a:bodyPr lIns="0" tIns="0" rIns="0" bIns="0">
            <a:noAutofit/>
          </a:bodyPr>
          <a:lstStyle/>
          <a:p>
            <a:pPr marL="216000" indent="-215640">
              <a:lnSpc>
                <a:spcPct val="100000"/>
              </a:lnSpc>
              <a:tabLst>
                <a:tab pos="0" algn="l"/>
              </a:tabLst>
            </a:pPr>
            <a:r>
              <a:rPr lang="it-IT" sz="2000" b="0" strike="noStrike" spc="-1">
                <a:latin typeface="Arial"/>
              </a:rPr>
              <a:t>2. RIDL demonstrates that not all the sources of data speculation rely on this assumption)</a:t>
            </a:r>
          </a:p>
        </p:txBody>
      </p:sp>
      <p:sp>
        <p:nvSpPr>
          <p:cNvPr id="201" name="CustomShape 3"/>
          <p:cNvSpPr/>
          <p:nvPr/>
        </p:nvSpPr>
        <p:spPr>
          <a:xfrm>
            <a:off x="4402080" y="9553680"/>
            <a:ext cx="3367440" cy="50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BFC06FB-E6A1-4850-90C4-79DA31687202}" type="slidenum">
              <a:rPr lang="it-IT" sz="1200" b="0" strike="noStrike" spc="-1">
                <a:solidFill>
                  <a:srgbClr val="000000"/>
                </a:solidFill>
                <a:latin typeface="Times New Roman"/>
              </a:rPr>
              <a:t>11</a:t>
            </a:fld>
            <a:endParaRPr lang="it-IT"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869950" y="1257300"/>
            <a:ext cx="6030913" cy="3392488"/>
          </a:xfrm>
          <a:prstGeom prst="rect">
            <a:avLst/>
          </a:prstGeom>
        </p:spPr>
      </p:sp>
      <p:sp>
        <p:nvSpPr>
          <p:cNvPr id="203" name="PlaceHolder 2"/>
          <p:cNvSpPr>
            <a:spLocks noGrp="1"/>
          </p:cNvSpPr>
          <p:nvPr>
            <p:ph type="body"/>
          </p:nvPr>
        </p:nvSpPr>
        <p:spPr>
          <a:xfrm>
            <a:off x="777960" y="4840200"/>
            <a:ext cx="6215400" cy="3959640"/>
          </a:xfrm>
          <a:prstGeom prst="rect">
            <a:avLst/>
          </a:prstGeom>
        </p:spPr>
        <p:txBody>
          <a:bodyPr lIns="0" tIns="0" rIns="0" bIns="0">
            <a:noAutofit/>
          </a:bodyPr>
          <a:lstStyle/>
          <a:p>
            <a:pPr marL="216000" indent="-215640">
              <a:lnSpc>
                <a:spcPct val="100000"/>
              </a:lnSpc>
              <a:tabLst>
                <a:tab pos="0" algn="l"/>
              </a:tabLst>
            </a:pPr>
            <a:r>
              <a:rPr lang="it-IT" sz="2000" b="0" strike="noStrike" spc="-1">
                <a:latin typeface="Arial"/>
              </a:rPr>
              <a:t>2. Flush the LFB when going back from kernel to user, or from hypervisor to VM execution</a:t>
            </a:r>
          </a:p>
        </p:txBody>
      </p:sp>
      <p:sp>
        <p:nvSpPr>
          <p:cNvPr id="204" name="CustomShape 3"/>
          <p:cNvSpPr/>
          <p:nvPr/>
        </p:nvSpPr>
        <p:spPr>
          <a:xfrm>
            <a:off x="4402080" y="9553680"/>
            <a:ext cx="3367440" cy="50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06D3D9B-74BB-4192-BCAB-9D9E09959981}" type="slidenum">
              <a:rPr lang="it-IT" sz="1200" b="0" strike="noStrike" spc="-1">
                <a:solidFill>
                  <a:srgbClr val="000000"/>
                </a:solidFill>
                <a:latin typeface="Times New Roman"/>
              </a:rPr>
              <a:t>14</a:t>
            </a:fld>
            <a:endParaRPr lang="it-IT"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869950" y="1257300"/>
            <a:ext cx="6030913" cy="3392488"/>
          </a:xfrm>
          <a:prstGeom prst="rect">
            <a:avLst/>
          </a:prstGeom>
        </p:spPr>
      </p:sp>
      <p:sp>
        <p:nvSpPr>
          <p:cNvPr id="206" name="PlaceHolder 2"/>
          <p:cNvSpPr>
            <a:spLocks noGrp="1"/>
          </p:cNvSpPr>
          <p:nvPr>
            <p:ph type="body"/>
          </p:nvPr>
        </p:nvSpPr>
        <p:spPr>
          <a:xfrm>
            <a:off x="777960" y="4840200"/>
            <a:ext cx="6215400" cy="3959640"/>
          </a:xfrm>
          <a:prstGeom prst="rect">
            <a:avLst/>
          </a:prstGeom>
        </p:spPr>
        <p:txBody>
          <a:bodyPr lIns="0" tIns="0" rIns="0" bIns="0">
            <a:noAutofit/>
          </a:bodyPr>
          <a:lstStyle/>
          <a:p>
            <a:endParaRPr lang="it-IT" sz="2000" b="0" strike="noStrike" spc="-1">
              <a:latin typeface="Arial"/>
            </a:endParaRPr>
          </a:p>
        </p:txBody>
      </p:sp>
      <p:sp>
        <p:nvSpPr>
          <p:cNvPr id="207" name="CustomShape 3"/>
          <p:cNvSpPr/>
          <p:nvPr/>
        </p:nvSpPr>
        <p:spPr>
          <a:xfrm>
            <a:off x="4402080" y="9553680"/>
            <a:ext cx="3367440" cy="50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1288345-447B-4EFD-A3EE-B80CEC983181}" type="slidenum">
              <a:rPr lang="it-IT" sz="1200" b="0" strike="noStrike" spc="-1">
                <a:solidFill>
                  <a:srgbClr val="000000"/>
                </a:solidFill>
                <a:latin typeface="Times New Roman"/>
              </a:rPr>
              <a:t>15</a:t>
            </a:fld>
            <a:endParaRPr lang="it-IT"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it-IT" sz="3200" b="0" strike="noStrike" spc="-1">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3200" b="0" strike="noStrike" spc="-1">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3200" b="0" strike="noStrike" spc="-1">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it-IT" sz="3200" b="0" strike="noStrike" spc="-1">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it-IT" sz="3200" b="0" strike="noStrike" spc="-1">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it-IT" sz="3200" b="0" strike="noStrike" spc="-1">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it-IT" sz="3200" b="0" strike="noStrike" spc="-1">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it-IT" sz="3200" b="0" strike="noStrike" spc="-1">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it-IT" sz="3200" b="0" strike="noStrike" spc="-1">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it-IT" sz="3200" b="0" strike="noStrike" spc="-1">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3200" b="0" strike="noStrike" spc="-1">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it-IT" sz="3200" b="0" strike="noStrike" spc="-1">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it-IT" sz="3200" b="0" strike="noStrike" spc="-1">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3200" b="0" strike="noStrike" spc="-1">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3200" b="0" strike="noStrike" spc="-1">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3200" b="0" strike="noStrike" spc="-1">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it-IT" sz="3200" b="0" strike="noStrike" spc="-1">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3200" b="0" strike="noStrike" spc="-1">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3200" b="0" strike="noStrike" spc="-1">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it-IT" sz="3200" b="0" strike="noStrike" spc="-1">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it-IT" sz="3200" b="0" strike="noStrike" spc="-1">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it-IT" sz="3200" b="0" strike="noStrike" spc="-1">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it-IT" sz="3200" b="0" strike="noStrike" spc="-1">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it-IT" sz="3200" b="0" strike="noStrike" spc="-1">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it-IT" sz="3200" b="0" strike="noStrike" spc="-1">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it-IT" sz="3200" b="0" strike="noStrike" spc="-1">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3200" b="0" strike="noStrike" spc="-1">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it-IT" sz="3200" b="0" strike="noStrike" spc="-1">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it-IT" sz="3200" b="0" strike="noStrike" spc="-1">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3200" b="0" strike="noStrike" spc="-1">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3200" b="0" strike="noStrike" spc="-1">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3200" b="0" strike="noStrike" spc="-1">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it-IT" sz="3200" b="0" strike="noStrike" spc="-1">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3200" b="0" strike="noStrike" spc="-1">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3200" b="0" strike="noStrike" spc="-1">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it-IT" sz="3200" b="0" strike="noStrike" spc="-1">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it-IT" sz="3200" b="0" strike="noStrike" spc="-1">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it-IT" sz="3200" b="0" strike="noStrike" spc="-1">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it-IT" sz="3200" b="0" strike="noStrike" spc="-1">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it-IT" sz="3200" b="0" strike="noStrike" spc="-1">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it-IT" sz="3200" b="0" strike="noStrike" spc="-1">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it-IT" sz="3200" b="0" strike="noStrike" spc="-1">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3200" b="0" strike="noStrike" spc="-1">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it-IT" sz="3200" b="0" strike="noStrike" spc="-1">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it-IT" sz="3200" b="0" strike="noStrike" spc="-1">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3200" b="0" strike="noStrike" spc="-1">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it-IT" sz="4400" b="0" strike="noStrike" spc="-1">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it-IT" sz="3200" b="0" strike="noStrike" spc="-1">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it-IT" sz="3200" b="0" strike="noStrike" spc="-1">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it-IT" sz="4400" b="0" strike="noStrike" spc="-1">
                <a:latin typeface="Arial"/>
              </a:rPr>
              <a:t>Click to edit the title text format</a:t>
            </a:r>
          </a:p>
        </p:txBody>
      </p:sp>
      <p:sp>
        <p:nvSpPr>
          <p:cNvPr id="3"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t-IT" sz="2800" b="0" strike="noStrike" spc="-1">
                <a:latin typeface="Arial"/>
              </a:rPr>
              <a:t>Second Outline Level</a:t>
            </a:r>
          </a:p>
          <a:p>
            <a:pPr marL="1296000" lvl="2" indent="-288000">
              <a:spcBef>
                <a:spcPts val="850"/>
              </a:spcBef>
              <a:buClr>
                <a:srgbClr val="000000"/>
              </a:buClr>
              <a:buSzPct val="45000"/>
              <a:buFont typeface="Wingdings" charset="2"/>
              <a:buChar char=""/>
            </a:pPr>
            <a:r>
              <a:rPr lang="it-IT" sz="2400" b="0" strike="noStrike" spc="-1">
                <a:latin typeface="Arial"/>
              </a:rPr>
              <a:t>Third Outline Level</a:t>
            </a:r>
          </a:p>
          <a:p>
            <a:pPr marL="1728000" lvl="3" indent="-216000">
              <a:spcBef>
                <a:spcPts val="567"/>
              </a:spcBef>
              <a:buClr>
                <a:srgbClr val="000000"/>
              </a:buClr>
              <a:buSzPct val="75000"/>
              <a:buFont typeface="Symbol" charset="2"/>
              <a:buChar char=""/>
            </a:pPr>
            <a:r>
              <a:rPr lang="it-IT" sz="2000" b="0" strike="noStrike" spc="-1">
                <a:latin typeface="Arial"/>
              </a:rPr>
              <a:t>Fourth Outline Level</a:t>
            </a:r>
          </a:p>
          <a:p>
            <a:pPr marL="2160000" lvl="4" indent="-216000">
              <a:spcBef>
                <a:spcPts val="283"/>
              </a:spcBef>
              <a:buClr>
                <a:srgbClr val="000000"/>
              </a:buClr>
              <a:buSzPct val="45000"/>
              <a:buFont typeface="Wingdings" charset="2"/>
              <a:buChar char=""/>
            </a:pPr>
            <a:r>
              <a:rPr lang="it-IT" sz="2000" b="0" strike="noStrike" spc="-1">
                <a:latin typeface="Arial"/>
              </a:rPr>
              <a:t>Fifth Outline Level</a:t>
            </a:r>
          </a:p>
          <a:p>
            <a:pPr marL="2592000" lvl="5" indent="-216000">
              <a:spcBef>
                <a:spcPts val="283"/>
              </a:spcBef>
              <a:buClr>
                <a:srgbClr val="000000"/>
              </a:buClr>
              <a:buSzPct val="45000"/>
              <a:buFont typeface="Wingdings" charset="2"/>
              <a:buChar char=""/>
            </a:pPr>
            <a:r>
              <a:rPr lang="it-IT" sz="2000" b="0" strike="noStrike" spc="-1">
                <a:latin typeface="Arial"/>
              </a:rPr>
              <a:t>Sixth Outline Level</a:t>
            </a:r>
          </a:p>
          <a:p>
            <a:pPr marL="3024000" lvl="6" indent="-216000">
              <a:spcBef>
                <a:spcPts val="283"/>
              </a:spcBef>
              <a:buClr>
                <a:srgbClr val="000000"/>
              </a:buClr>
              <a:buSzPct val="45000"/>
              <a:buFont typeface="Wingdings" charset="2"/>
              <a:buChar char=""/>
            </a:pPr>
            <a:r>
              <a:rPr lang="it-IT"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it-IT" sz="4400" b="0" strike="noStrike" spc="-1">
                <a:latin typeface="Arial"/>
              </a:rPr>
              <a:t>Click to edit the title text format</a:t>
            </a:r>
          </a:p>
        </p:txBody>
      </p:sp>
      <p:sp>
        <p:nvSpPr>
          <p:cNvPr id="39"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t-IT" sz="2800" b="0" strike="noStrike" spc="-1">
                <a:latin typeface="Arial"/>
              </a:rPr>
              <a:t>Second Outline Level</a:t>
            </a:r>
          </a:p>
          <a:p>
            <a:pPr marL="1296000" lvl="2" indent="-288000">
              <a:spcBef>
                <a:spcPts val="850"/>
              </a:spcBef>
              <a:buClr>
                <a:srgbClr val="000000"/>
              </a:buClr>
              <a:buSzPct val="45000"/>
              <a:buFont typeface="Wingdings" charset="2"/>
              <a:buChar char=""/>
            </a:pPr>
            <a:r>
              <a:rPr lang="it-IT" sz="2400" b="0" strike="noStrike" spc="-1">
                <a:latin typeface="Arial"/>
              </a:rPr>
              <a:t>Third Outline Level</a:t>
            </a:r>
          </a:p>
          <a:p>
            <a:pPr marL="1728000" lvl="3" indent="-216000">
              <a:spcBef>
                <a:spcPts val="567"/>
              </a:spcBef>
              <a:buClr>
                <a:srgbClr val="000000"/>
              </a:buClr>
              <a:buSzPct val="75000"/>
              <a:buFont typeface="Symbol" charset="2"/>
              <a:buChar char=""/>
            </a:pPr>
            <a:r>
              <a:rPr lang="it-IT" sz="2000" b="0" strike="noStrike" spc="-1">
                <a:latin typeface="Arial"/>
              </a:rPr>
              <a:t>Fourth Outline Level</a:t>
            </a:r>
          </a:p>
          <a:p>
            <a:pPr marL="2160000" lvl="4" indent="-216000">
              <a:spcBef>
                <a:spcPts val="283"/>
              </a:spcBef>
              <a:buClr>
                <a:srgbClr val="000000"/>
              </a:buClr>
              <a:buSzPct val="45000"/>
              <a:buFont typeface="Wingdings" charset="2"/>
              <a:buChar char=""/>
            </a:pPr>
            <a:r>
              <a:rPr lang="it-IT" sz="2000" b="0" strike="noStrike" spc="-1">
                <a:latin typeface="Arial"/>
              </a:rPr>
              <a:t>Fifth Outline Level</a:t>
            </a:r>
          </a:p>
          <a:p>
            <a:pPr marL="2592000" lvl="5" indent="-216000">
              <a:spcBef>
                <a:spcPts val="283"/>
              </a:spcBef>
              <a:buClr>
                <a:srgbClr val="000000"/>
              </a:buClr>
              <a:buSzPct val="45000"/>
              <a:buFont typeface="Wingdings" charset="2"/>
              <a:buChar char=""/>
            </a:pPr>
            <a:r>
              <a:rPr lang="it-IT" sz="2000" b="0" strike="noStrike" spc="-1">
                <a:latin typeface="Arial"/>
              </a:rPr>
              <a:t>Sixth Outline Level</a:t>
            </a:r>
          </a:p>
          <a:p>
            <a:pPr marL="3024000" lvl="6" indent="-216000">
              <a:spcBef>
                <a:spcPts val="283"/>
              </a:spcBef>
              <a:buClr>
                <a:srgbClr val="000000"/>
              </a:buClr>
              <a:buSzPct val="45000"/>
              <a:buFont typeface="Wingdings" charset="2"/>
              <a:buChar char=""/>
            </a:pPr>
            <a:r>
              <a:rPr lang="it-IT"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0560" cy="945360"/>
          </a:xfrm>
          <a:prstGeom prst="rect">
            <a:avLst/>
          </a:prstGeom>
        </p:spPr>
        <p:txBody>
          <a:bodyPr lIns="0" tIns="0" rIns="0" bIns="0" anchor="ctr">
            <a:noAutofit/>
          </a:bodyPr>
          <a:lstStyle/>
          <a:p>
            <a:r>
              <a:rPr lang="it-IT" sz="1800" b="0" strike="noStrike" spc="-1">
                <a:latin typeface="Arial"/>
              </a:rPr>
              <a:t>Click to edit the title text format</a:t>
            </a:r>
          </a:p>
        </p:txBody>
      </p:sp>
      <p:sp>
        <p:nvSpPr>
          <p:cNvPr id="77"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t-IT" sz="2800" b="0" strike="noStrike" spc="-1">
                <a:latin typeface="Arial"/>
              </a:rPr>
              <a:t>Second Outline Level</a:t>
            </a:r>
          </a:p>
          <a:p>
            <a:pPr marL="1296000" lvl="2" indent="-288000">
              <a:spcBef>
                <a:spcPts val="850"/>
              </a:spcBef>
              <a:buClr>
                <a:srgbClr val="000000"/>
              </a:buClr>
              <a:buSzPct val="45000"/>
              <a:buFont typeface="Wingdings" charset="2"/>
              <a:buChar char=""/>
            </a:pPr>
            <a:r>
              <a:rPr lang="it-IT" sz="2400" b="0" strike="noStrike" spc="-1">
                <a:latin typeface="Arial"/>
              </a:rPr>
              <a:t>Third Outline Level</a:t>
            </a:r>
          </a:p>
          <a:p>
            <a:pPr marL="1728000" lvl="3" indent="-216000">
              <a:spcBef>
                <a:spcPts val="567"/>
              </a:spcBef>
              <a:buClr>
                <a:srgbClr val="000000"/>
              </a:buClr>
              <a:buSzPct val="75000"/>
              <a:buFont typeface="Symbol" charset="2"/>
              <a:buChar char=""/>
            </a:pPr>
            <a:r>
              <a:rPr lang="it-IT" sz="2000" b="0" strike="noStrike" spc="-1">
                <a:latin typeface="Arial"/>
              </a:rPr>
              <a:t>Fourth Outline Level</a:t>
            </a:r>
          </a:p>
          <a:p>
            <a:pPr marL="2160000" lvl="4" indent="-216000">
              <a:spcBef>
                <a:spcPts val="283"/>
              </a:spcBef>
              <a:buClr>
                <a:srgbClr val="000000"/>
              </a:buClr>
              <a:buSzPct val="45000"/>
              <a:buFont typeface="Wingdings" charset="2"/>
              <a:buChar char=""/>
            </a:pPr>
            <a:r>
              <a:rPr lang="it-IT" sz="2000" b="0" strike="noStrike" spc="-1">
                <a:latin typeface="Arial"/>
              </a:rPr>
              <a:t>Fifth Outline Level</a:t>
            </a:r>
          </a:p>
          <a:p>
            <a:pPr marL="2592000" lvl="5" indent="-216000">
              <a:spcBef>
                <a:spcPts val="283"/>
              </a:spcBef>
              <a:buClr>
                <a:srgbClr val="000000"/>
              </a:buClr>
              <a:buSzPct val="45000"/>
              <a:buFont typeface="Wingdings" charset="2"/>
              <a:buChar char=""/>
            </a:pPr>
            <a:r>
              <a:rPr lang="it-IT" sz="2000" b="0" strike="noStrike" spc="-1">
                <a:latin typeface="Arial"/>
              </a:rPr>
              <a:t>Sixth Outline Level</a:t>
            </a:r>
          </a:p>
          <a:p>
            <a:pPr marL="3024000" lvl="6" indent="-216000">
              <a:spcBef>
                <a:spcPts val="283"/>
              </a:spcBef>
              <a:buClr>
                <a:srgbClr val="000000"/>
              </a:buClr>
              <a:buSzPct val="45000"/>
              <a:buFont typeface="Wingdings" charset="2"/>
              <a:buChar char=""/>
            </a:pPr>
            <a:r>
              <a:rPr lang="it-IT"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ibbase.org/network/publication/ragab-milburn-razavi-bos-giuffrida-crosstalkspeculativedataleaksacrosscoresarereal-2021" TargetMode="External"/><Relationship Id="rId2" Type="http://schemas.openxmlformats.org/officeDocument/2006/relationships/image" Target="../media/image9.png"/><Relationship Id="rId1" Type="http://schemas.openxmlformats.org/officeDocument/2006/relationships/slideLayout" Target="../slideLayouts/slideLayout29.xml"/><Relationship Id="rId6" Type="http://schemas.openxmlformats.org/officeDocument/2006/relationships/hyperlink" Target="https://www.vusec.net/" TargetMode="External"/><Relationship Id="rId5" Type="http://schemas.openxmlformats.org/officeDocument/2006/relationships/hyperlink" Target="https://www.vusec.net/people/herbert-bos/" TargetMode="External"/><Relationship Id="rId4" Type="http://schemas.openxmlformats.org/officeDocument/2006/relationships/hyperlink" Target="https://comsec.ethz.ch/"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vusec.net/" TargetMode="External"/><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hyperlink" Target="https://www.vusec.net/people/herbert-bos/" TargetMode="External"/><Relationship Id="rId5" Type="http://schemas.openxmlformats.org/officeDocument/2006/relationships/hyperlink" Target="https://comsec.ethz.ch/" TargetMode="External"/><Relationship Id="rId4" Type="http://schemas.openxmlformats.org/officeDocument/2006/relationships/hyperlink" Target="https://bibbase.org/network/publication/ragab-milburn-razavi-bos-giuffrida-crosstalkspeculativedataleaksacrosscoresarereal-202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hyperlink" Target="https://bibbase.org/network/publication/ragab-milburn-razavi-bos-giuffrida-crosstalkspeculativedataleaksacrosscoresarereal-2021" TargetMode="External"/><Relationship Id="rId2" Type="http://schemas.openxmlformats.org/officeDocument/2006/relationships/image" Target="../media/image6.png"/><Relationship Id="rId1" Type="http://schemas.openxmlformats.org/officeDocument/2006/relationships/slideLayout" Target="../slideLayouts/slideLayout29.xml"/><Relationship Id="rId6" Type="http://schemas.openxmlformats.org/officeDocument/2006/relationships/hyperlink" Target="https://www.vusec.net/" TargetMode="External"/><Relationship Id="rId5" Type="http://schemas.openxmlformats.org/officeDocument/2006/relationships/hyperlink" Target="https://www.vusec.net/people/herbert-bos/" TargetMode="External"/><Relationship Id="rId4" Type="http://schemas.openxmlformats.org/officeDocument/2006/relationships/hyperlink" Target="https://comsec.ethz.ch/"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bibbase.org/network/publication/ragab-milburn-razavi-bos-giuffrida-crosstalkspeculativedataleaksacrosscoresarereal-2021" TargetMode="External"/><Relationship Id="rId2" Type="http://schemas.openxmlformats.org/officeDocument/2006/relationships/image" Target="../media/image7.png"/><Relationship Id="rId1" Type="http://schemas.openxmlformats.org/officeDocument/2006/relationships/slideLayout" Target="../slideLayouts/slideLayout29.xml"/><Relationship Id="rId6" Type="http://schemas.openxmlformats.org/officeDocument/2006/relationships/hyperlink" Target="https://www.vusec.net/" TargetMode="External"/><Relationship Id="rId5" Type="http://schemas.openxmlformats.org/officeDocument/2006/relationships/hyperlink" Target="https://www.vusec.net/people/herbert-bos/" TargetMode="External"/><Relationship Id="rId4" Type="http://schemas.openxmlformats.org/officeDocument/2006/relationships/hyperlink" Target="https://comsec.ethz.ch/"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bibbase.org/network/publication/ragab-milburn-razavi-bos-giuffrida-crosstalkspeculativedataleaksacrosscoresarereal-2021" TargetMode="External"/><Relationship Id="rId2" Type="http://schemas.openxmlformats.org/officeDocument/2006/relationships/image" Target="../media/image8.png"/><Relationship Id="rId1" Type="http://schemas.openxmlformats.org/officeDocument/2006/relationships/slideLayout" Target="../slideLayouts/slideLayout29.xml"/><Relationship Id="rId6" Type="http://schemas.openxmlformats.org/officeDocument/2006/relationships/hyperlink" Target="https://www.vusec.net/" TargetMode="External"/><Relationship Id="rId5" Type="http://schemas.openxmlformats.org/officeDocument/2006/relationships/hyperlink" Target="https://www.vusec.net/people/herbert-bos/" TargetMode="External"/><Relationship Id="rId4" Type="http://schemas.openxmlformats.org/officeDocument/2006/relationships/hyperlink" Target="https://comsec.ethz.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mds.svg"/>
          <p:cNvPicPr/>
          <p:nvPr/>
        </p:nvPicPr>
        <p:blipFill>
          <a:blip r:embed="rId2"/>
          <a:stretch/>
        </p:blipFill>
        <p:spPr>
          <a:xfrm>
            <a:off x="532080" y="595440"/>
            <a:ext cx="3151440" cy="2932560"/>
          </a:xfrm>
          <a:prstGeom prst="rect">
            <a:avLst/>
          </a:prstGeom>
          <a:ln w="0">
            <a:noFill/>
          </a:ln>
        </p:spPr>
      </p:pic>
      <p:sp>
        <p:nvSpPr>
          <p:cNvPr id="121" name="CustomShape 1"/>
          <p:cNvSpPr/>
          <p:nvPr/>
        </p:nvSpPr>
        <p:spPr>
          <a:xfrm>
            <a:off x="6811920" y="3688560"/>
            <a:ext cx="2629080" cy="42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algn="just">
              <a:lnSpc>
                <a:spcPct val="100000"/>
              </a:lnSpc>
            </a:pPr>
            <a:r>
              <a:rPr lang="it-IT" sz="3200" b="0" strike="noStrike" spc="-1">
                <a:solidFill>
                  <a:srgbClr val="3465A4"/>
                </a:solidFill>
                <a:latin typeface="Arial"/>
                <a:ea typeface="DejaVu Sans"/>
              </a:rPr>
              <a:t>Mitigations</a:t>
            </a:r>
            <a:endParaRPr lang="it-IT" sz="3200" b="0" strike="noStrike" spc="-1">
              <a:latin typeface="Arial"/>
            </a:endParaRPr>
          </a:p>
        </p:txBody>
      </p:sp>
      <p:sp>
        <p:nvSpPr>
          <p:cNvPr id="122" name="CustomShape 2"/>
          <p:cNvSpPr/>
          <p:nvPr/>
        </p:nvSpPr>
        <p:spPr>
          <a:xfrm>
            <a:off x="3060000" y="540000"/>
            <a:ext cx="6478920" cy="2518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it-IT" sz="6600" b="0" strike="noStrike" spc="-1">
                <a:solidFill>
                  <a:srgbClr val="000000"/>
                </a:solidFill>
                <a:latin typeface="Arial"/>
                <a:ea typeface="Noto Sans CJK SC"/>
              </a:rPr>
              <a:t>RIDL</a:t>
            </a:r>
            <a:br/>
            <a:r>
              <a:rPr lang="it-IT" sz="3600" b="0" i="1" strike="noStrike" spc="-1">
                <a:solidFill>
                  <a:srgbClr val="000000"/>
                </a:solidFill>
                <a:latin typeface="Arial"/>
                <a:ea typeface="Noto Sans CJK SC"/>
              </a:rPr>
              <a:t>Rogue In-Flight Data Load</a:t>
            </a:r>
            <a:endParaRPr lang="it-IT" sz="3600" b="0" strike="noStrike" spc="-1">
              <a:latin typeface="Arial"/>
            </a:endParaRPr>
          </a:p>
        </p:txBody>
      </p:sp>
      <p:sp>
        <p:nvSpPr>
          <p:cNvPr id="123" name="CustomShape 3"/>
          <p:cNvSpPr/>
          <p:nvPr/>
        </p:nvSpPr>
        <p:spPr>
          <a:xfrm>
            <a:off x="4043520" y="3688560"/>
            <a:ext cx="2340360" cy="42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algn="just">
              <a:lnSpc>
                <a:spcPct val="100000"/>
              </a:lnSpc>
            </a:pPr>
            <a:r>
              <a:rPr lang="it-IT" sz="3200" b="0" strike="noStrike" spc="-1">
                <a:solidFill>
                  <a:srgbClr val="3465A4"/>
                </a:solidFill>
                <a:latin typeface="Arial"/>
                <a:ea typeface="DejaVu Sans"/>
              </a:rPr>
              <a:t>Attacks </a:t>
            </a:r>
            <a:endParaRPr lang="it-IT" sz="3200" b="0" strike="noStrike" spc="-1">
              <a:latin typeface="Arial"/>
            </a:endParaRPr>
          </a:p>
        </p:txBody>
      </p:sp>
      <p:sp>
        <p:nvSpPr>
          <p:cNvPr id="124" name="CustomShape 4"/>
          <p:cNvSpPr/>
          <p:nvPr/>
        </p:nvSpPr>
        <p:spPr>
          <a:xfrm>
            <a:off x="635760" y="3688560"/>
            <a:ext cx="2746080" cy="42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algn="just">
              <a:lnSpc>
                <a:spcPct val="100000"/>
              </a:lnSpc>
            </a:pPr>
            <a:r>
              <a:rPr lang="it-IT" sz="3200" b="0" strike="noStrike" spc="-1">
                <a:solidFill>
                  <a:srgbClr val="3465A4"/>
                </a:solidFill>
                <a:latin typeface="Arial"/>
                <a:ea typeface="DejaVu Sans"/>
              </a:rPr>
              <a:t>Behaviour </a:t>
            </a:r>
            <a:endParaRPr lang="it-IT" sz="3200" b="0" strike="noStrike" spc="-1">
              <a:latin typeface="Arial"/>
            </a:endParaRPr>
          </a:p>
        </p:txBody>
      </p:sp>
      <p:sp>
        <p:nvSpPr>
          <p:cNvPr id="125" name="CustomShape 5"/>
          <p:cNvSpPr/>
          <p:nvPr/>
        </p:nvSpPr>
        <p:spPr>
          <a:xfrm>
            <a:off x="495000" y="4875120"/>
            <a:ext cx="274212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https://mdsattacks.com/</a:t>
            </a:r>
            <a:endParaRPr lang="it-IT"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Immagine 166"/>
          <p:cNvPicPr/>
          <p:nvPr/>
        </p:nvPicPr>
        <p:blipFill>
          <a:blip r:embed="rId2"/>
          <a:stretch/>
        </p:blipFill>
        <p:spPr>
          <a:xfrm rot="21595200">
            <a:off x="362520" y="726480"/>
            <a:ext cx="9439200" cy="3766680"/>
          </a:xfrm>
          <a:prstGeom prst="rect">
            <a:avLst/>
          </a:prstGeom>
          <a:ln w="0">
            <a:noFill/>
          </a:ln>
        </p:spPr>
      </p:pic>
      <p:sp>
        <p:nvSpPr>
          <p:cNvPr id="168" name="CustomShape 1"/>
          <p:cNvSpPr/>
          <p:nvPr/>
        </p:nvSpPr>
        <p:spPr>
          <a:xfrm>
            <a:off x="471600" y="5116680"/>
            <a:ext cx="949896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900" b="1" u="sng" strike="noStrike" spc="-1">
                <a:solidFill>
                  <a:srgbClr val="0000FF"/>
                </a:solidFill>
                <a:uFillTx/>
                <a:latin typeface="Arial"/>
                <a:ea typeface="Arial"/>
                <a:hlinkClick r:id="rId3"/>
              </a:rPr>
              <a:t>CrossTalk: Speculative Data Leaks Across Cores Are Real. </a:t>
            </a:r>
            <a:r>
              <a:rPr lang="it-IT" sz="900" b="0" strike="noStrike" spc="-1">
                <a:solidFill>
                  <a:srgbClr val="000000"/>
                </a:solidFill>
                <a:latin typeface="Arial"/>
                <a:ea typeface="Arial"/>
              </a:rPr>
              <a:t>Ragab, H.; Milburn, A.; </a:t>
            </a:r>
            <a:r>
              <a:rPr lang="it-IT" sz="900" b="0" u="sng" strike="noStrike" spc="-1">
                <a:solidFill>
                  <a:srgbClr val="0000FF"/>
                </a:solidFill>
                <a:uFillTx/>
                <a:latin typeface="Arial"/>
                <a:ea typeface="Arial"/>
                <a:hlinkClick r:id="rId4"/>
              </a:rPr>
              <a:t>Razavi, K.</a:t>
            </a:r>
            <a:r>
              <a:rPr lang="it-IT" sz="900" b="0" strike="noStrike" spc="-1">
                <a:solidFill>
                  <a:srgbClr val="000000"/>
                </a:solidFill>
                <a:latin typeface="Arial"/>
                <a:ea typeface="Arial"/>
              </a:rPr>
              <a:t>; </a:t>
            </a:r>
            <a:r>
              <a:rPr lang="it-IT" sz="900" b="0" u="sng" strike="noStrike" spc="-1">
                <a:solidFill>
                  <a:srgbClr val="0000FF"/>
                </a:solidFill>
                <a:uFillTx/>
                <a:latin typeface="Arial"/>
                <a:ea typeface="Arial"/>
                <a:hlinkClick r:id="rId5"/>
              </a:rPr>
              <a:t>Bos, H.</a:t>
            </a:r>
            <a:r>
              <a:rPr lang="it-IT" sz="900" b="0" strike="noStrike" spc="-1">
                <a:solidFill>
                  <a:srgbClr val="000000"/>
                </a:solidFill>
                <a:latin typeface="Arial"/>
                <a:ea typeface="Arial"/>
              </a:rPr>
              <a:t>; and </a:t>
            </a:r>
            <a:r>
              <a:rPr lang="it-IT" sz="900" b="0" u="sng" strike="noStrike" spc="-1">
                <a:solidFill>
                  <a:srgbClr val="0000FF"/>
                </a:solidFill>
                <a:uFillTx/>
                <a:latin typeface="Arial"/>
                <a:ea typeface="Arial"/>
                <a:hlinkClick r:id="rId6"/>
              </a:rPr>
              <a:t>Giuffrida, C.</a:t>
            </a:r>
            <a:r>
              <a:rPr lang="it-IT" sz="900" b="0" strike="noStrike" spc="-1">
                <a:solidFill>
                  <a:srgbClr val="000000"/>
                </a:solidFill>
                <a:latin typeface="Arial"/>
                <a:ea typeface="Arial"/>
              </a:rPr>
              <a:t> In </a:t>
            </a:r>
            <a:r>
              <a:rPr lang="it-IT" sz="900" b="0" i="1" strike="noStrike" spc="-1">
                <a:solidFill>
                  <a:srgbClr val="000000"/>
                </a:solidFill>
                <a:latin typeface="Arial"/>
                <a:ea typeface="Arial"/>
              </a:rPr>
              <a:t>S&amp;P</a:t>
            </a:r>
            <a:r>
              <a:rPr lang="it-IT" sz="900" b="0" strike="noStrike" spc="-1">
                <a:solidFill>
                  <a:srgbClr val="000000"/>
                </a:solidFill>
                <a:latin typeface="Arial"/>
                <a:ea typeface="Arial"/>
              </a:rPr>
              <a:t>, May 2021. </a:t>
            </a:r>
            <a:r>
              <a:rPr lang="it-IT" sz="900" b="0" i="1" strike="noStrike" spc="-1">
                <a:solidFill>
                  <a:srgbClr val="000000"/>
                </a:solidFill>
                <a:latin typeface="Arial"/>
                <a:ea typeface="Arial"/>
              </a:rPr>
              <a:t>Intel Bounty Reward</a:t>
            </a:r>
            <a:endParaRPr lang="it-IT" sz="9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04000" y="226080"/>
            <a:ext cx="9070560" cy="718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Existing mitigations for old attacks</a:t>
            </a:r>
            <a:endParaRPr lang="it-IT" sz="4400" b="0" strike="noStrike" spc="-1">
              <a:latin typeface="Arial"/>
            </a:endParaRPr>
          </a:p>
        </p:txBody>
      </p:sp>
      <p:sp>
        <p:nvSpPr>
          <p:cNvPr id="170" name="CustomShape 2"/>
          <p:cNvSpPr/>
          <p:nvPr/>
        </p:nvSpPr>
        <p:spPr>
          <a:xfrm>
            <a:off x="504000" y="1109880"/>
            <a:ext cx="9070560" cy="3870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200000"/>
              </a:lnSpc>
              <a:spcBef>
                <a:spcPts val="1001"/>
              </a:spcBef>
              <a:tabLst>
                <a:tab pos="0" algn="l"/>
              </a:tabLst>
            </a:pPr>
            <a:r>
              <a:rPr lang="it-IT" sz="2400" b="0" strike="noStrike" spc="-1">
                <a:solidFill>
                  <a:srgbClr val="000000"/>
                </a:solidFill>
                <a:latin typeface="Arial"/>
                <a:ea typeface="DejaVu Sans"/>
              </a:rPr>
              <a:t>Older speculative execution attacks have been mitigated in 3 ways:</a:t>
            </a:r>
            <a:endParaRPr lang="it-IT" sz="2400" b="0" strike="noStrike" spc="-1">
              <a:latin typeface="Arial"/>
            </a:endParaRPr>
          </a:p>
          <a:p>
            <a:pPr marL="457200" indent="-456120">
              <a:lnSpc>
                <a:spcPct val="200000"/>
              </a:lnSpc>
              <a:spcBef>
                <a:spcPts val="1001"/>
              </a:spcBef>
              <a:buClr>
                <a:srgbClr val="000000"/>
              </a:buClr>
              <a:buFont typeface="Arial"/>
              <a:buAutoNum type="arabicPeriod"/>
              <a:tabLst>
                <a:tab pos="0" algn="l"/>
              </a:tabLst>
            </a:pPr>
            <a:r>
              <a:rPr lang="it-IT" sz="2400" b="0" strike="noStrike" spc="-1">
                <a:solidFill>
                  <a:srgbClr val="000000"/>
                </a:solidFill>
                <a:latin typeface="Arial"/>
                <a:ea typeface="DejaVu Sans"/>
              </a:rPr>
              <a:t>Inhibit the trigger of the speculation (</a:t>
            </a:r>
            <a:r>
              <a:rPr lang="en-US" sz="2400" b="0" strike="noStrike" spc="-1">
                <a:solidFill>
                  <a:srgbClr val="000000"/>
                </a:solidFill>
                <a:latin typeface="Arial"/>
                <a:ea typeface="DejaVu Sans"/>
              </a:rPr>
              <a:t>µ-code updates)</a:t>
            </a:r>
            <a:endParaRPr lang="it-IT" sz="2400" b="0" strike="noStrike" spc="-1">
              <a:latin typeface="Arial"/>
            </a:endParaRPr>
          </a:p>
          <a:p>
            <a:pPr marL="457200" indent="-456120">
              <a:lnSpc>
                <a:spcPct val="200000"/>
              </a:lnSpc>
              <a:spcBef>
                <a:spcPts val="1001"/>
              </a:spcBef>
              <a:buClr>
                <a:srgbClr val="000000"/>
              </a:buClr>
              <a:buFont typeface="Arial"/>
              <a:buAutoNum type="arabicPeriod"/>
              <a:tabLst>
                <a:tab pos="0" algn="l"/>
              </a:tabLst>
            </a:pPr>
            <a:r>
              <a:rPr lang="it-IT" sz="2400" b="0" strike="noStrike" spc="-1">
                <a:solidFill>
                  <a:srgbClr val="000000"/>
                </a:solidFill>
                <a:latin typeface="Arial"/>
                <a:ea typeface="DejaVu Sans"/>
              </a:rPr>
              <a:t>Protect the secret (KPTI for Meltdown, multi-process isolation)</a:t>
            </a:r>
            <a:endParaRPr lang="it-IT" sz="2400" b="0" strike="noStrike" spc="-1">
              <a:latin typeface="Arial"/>
            </a:endParaRPr>
          </a:p>
          <a:p>
            <a:pPr marL="457200" indent="-456120">
              <a:lnSpc>
                <a:spcPct val="200000"/>
              </a:lnSpc>
              <a:spcBef>
                <a:spcPts val="1001"/>
              </a:spcBef>
              <a:buClr>
                <a:srgbClr val="000000"/>
              </a:buClr>
              <a:buFont typeface="Arial"/>
              <a:buAutoNum type="arabicPeriod"/>
              <a:tabLst>
                <a:tab pos="0" algn="l"/>
              </a:tabLst>
            </a:pPr>
            <a:r>
              <a:rPr lang="it-IT" sz="2400" b="0" strike="noStrike" spc="-1">
                <a:solidFill>
                  <a:srgbClr val="000000"/>
                </a:solidFill>
                <a:latin typeface="Arial"/>
                <a:ea typeface="DejaVu Sans"/>
              </a:rPr>
              <a:t>Disrupt the channel of the leakage</a:t>
            </a:r>
            <a:endParaRPr lang="it-IT" sz="2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504000" y="226080"/>
            <a:ext cx="9070560" cy="945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Existing mitigations for old attacks</a:t>
            </a:r>
            <a:endParaRPr lang="it-IT" sz="4400" b="0" strike="noStrike" spc="-1">
              <a:latin typeface="Arial"/>
            </a:endParaRPr>
          </a:p>
        </p:txBody>
      </p:sp>
      <p:sp>
        <p:nvSpPr>
          <p:cNvPr id="172" name="CustomShape 2"/>
          <p:cNvSpPr/>
          <p:nvPr/>
        </p:nvSpPr>
        <p:spPr>
          <a:xfrm>
            <a:off x="504000" y="1717200"/>
            <a:ext cx="9070560" cy="328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228600" indent="-227520">
              <a:lnSpc>
                <a:spcPct val="150000"/>
              </a:lnSpc>
              <a:spcBef>
                <a:spcPts val="1001"/>
              </a:spcBef>
              <a:buClr>
                <a:srgbClr val="000000"/>
              </a:buClr>
              <a:buFont typeface="Arial"/>
              <a:buChar char="•"/>
            </a:pPr>
            <a:r>
              <a:rPr lang="it-IT" sz="2800" b="0" strike="noStrike" spc="-1">
                <a:solidFill>
                  <a:srgbClr val="000000"/>
                </a:solidFill>
                <a:latin typeface="Arial"/>
                <a:ea typeface="DejaVu Sans"/>
              </a:rPr>
              <a:t>RIDL is not impacted:</a:t>
            </a:r>
            <a:endParaRPr lang="it-IT" sz="2800" b="0" strike="noStrike" spc="-1">
              <a:latin typeface="Arial"/>
            </a:endParaRPr>
          </a:p>
          <a:p>
            <a:pPr marL="343080" indent="-342000">
              <a:lnSpc>
                <a:spcPct val="150000"/>
              </a:lnSpc>
              <a:spcBef>
                <a:spcPts val="1001"/>
              </a:spcBef>
              <a:buClr>
                <a:srgbClr val="000000"/>
              </a:buClr>
              <a:buFont typeface="Arial"/>
              <a:buAutoNum type="arabicPeriod"/>
            </a:pPr>
            <a:r>
              <a:rPr lang="en-US" sz="2800" b="0" strike="noStrike" spc="-1">
                <a:solidFill>
                  <a:srgbClr val="000000"/>
                </a:solidFill>
                <a:latin typeface="Arial"/>
                <a:ea typeface="DejaVu Sans"/>
              </a:rPr>
              <a:t>µ-code updates</a:t>
            </a:r>
            <a:r>
              <a:rPr lang="it-IT" sz="2800" b="0" strike="noStrike" spc="-1">
                <a:solidFill>
                  <a:srgbClr val="000000"/>
                </a:solidFill>
                <a:latin typeface="Arial"/>
                <a:ea typeface="DejaVu Sans"/>
              </a:rPr>
              <a:t> do not account for the LFB </a:t>
            </a:r>
            <a:endParaRPr lang="it-IT" sz="2800" b="0" strike="noStrike" spc="-1">
              <a:latin typeface="Arial"/>
            </a:endParaRPr>
          </a:p>
          <a:p>
            <a:pPr marL="343080" indent="-342000">
              <a:lnSpc>
                <a:spcPct val="150000"/>
              </a:lnSpc>
              <a:spcBef>
                <a:spcPts val="1001"/>
              </a:spcBef>
              <a:buClr>
                <a:srgbClr val="000000"/>
              </a:buClr>
              <a:buFont typeface="Arial"/>
              <a:buAutoNum type="arabicPeriod"/>
            </a:pPr>
            <a:r>
              <a:rPr lang="it-IT" sz="2800" b="0" strike="noStrike" spc="-1">
                <a:solidFill>
                  <a:srgbClr val="000000"/>
                </a:solidFill>
                <a:latin typeface="Arial"/>
                <a:ea typeface="DejaVu Sans"/>
              </a:rPr>
              <a:t>Consider a valid address a strict requirement (not necessary for RIDL)</a:t>
            </a:r>
            <a:endParaRPr lang="it-IT" sz="2800" b="0" strike="noStrike" spc="-1">
              <a:latin typeface="Arial"/>
            </a:endParaRPr>
          </a:p>
          <a:p>
            <a:pPr>
              <a:lnSpc>
                <a:spcPct val="90000"/>
              </a:lnSpc>
              <a:spcBef>
                <a:spcPts val="1001"/>
              </a:spcBef>
            </a:pPr>
            <a:endParaRPr lang="it-IT" sz="2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504000" y="1326600"/>
            <a:ext cx="9071280" cy="32878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432000" indent="-323280">
              <a:lnSpc>
                <a:spcPct val="100000"/>
              </a:lnSpc>
              <a:spcBef>
                <a:spcPts val="1417"/>
              </a:spcBef>
              <a:buClr>
                <a:srgbClr val="000000"/>
              </a:buClr>
              <a:buSzPct val="45000"/>
              <a:buFont typeface="Wingdings" charset="2"/>
              <a:buChar char=""/>
            </a:pPr>
            <a:r>
              <a:rPr lang="it-IT" sz="2800" b="0" strike="noStrike" spc="-1">
                <a:solidFill>
                  <a:srgbClr val="000000"/>
                </a:solidFill>
                <a:latin typeface="Arial"/>
                <a:ea typeface="DejaVu Sans"/>
              </a:rPr>
              <a:t>Locks the entire memory bus before updating the staging buffer and only unlocks it after clearing its content</a:t>
            </a:r>
            <a:endParaRPr lang="it-IT" sz="2800" b="0" strike="noStrike" spc="-1">
              <a:latin typeface="Arial"/>
            </a:endParaRPr>
          </a:p>
          <a:p>
            <a:pPr marL="432000" indent="-323280">
              <a:lnSpc>
                <a:spcPct val="100000"/>
              </a:lnSpc>
              <a:spcBef>
                <a:spcPts val="1417"/>
              </a:spcBef>
              <a:buClr>
                <a:srgbClr val="000000"/>
              </a:buClr>
              <a:buSzPct val="45000"/>
              <a:buFont typeface="Wingdings" charset="2"/>
              <a:buChar char=""/>
            </a:pPr>
            <a:r>
              <a:rPr lang="it-IT" sz="2800" b="0" strike="noStrike" spc="-1">
                <a:solidFill>
                  <a:srgbClr val="000000"/>
                </a:solidFill>
                <a:latin typeface="Arial"/>
                <a:ea typeface="DejaVu Sans"/>
              </a:rPr>
              <a:t>Implemented only in RDRAND, RDSEED, and EGETKEY instructions due to performance overhead</a:t>
            </a:r>
            <a:endParaRPr lang="it-IT" sz="2800" b="0" strike="noStrike" spc="-1">
              <a:latin typeface="Arial"/>
            </a:endParaRPr>
          </a:p>
          <a:p>
            <a:pPr marL="432000" indent="-323280">
              <a:lnSpc>
                <a:spcPct val="100000"/>
              </a:lnSpc>
              <a:spcBef>
                <a:spcPts val="1417"/>
              </a:spcBef>
              <a:buClr>
                <a:srgbClr val="000000"/>
              </a:buClr>
              <a:buSzPct val="45000"/>
              <a:buFont typeface="Wingdings" charset="2"/>
              <a:buChar char=""/>
            </a:pPr>
            <a:r>
              <a:rPr lang="it-IT" sz="2800" b="0" strike="noStrike" spc="-1">
                <a:solidFill>
                  <a:srgbClr val="000000"/>
                </a:solidFill>
                <a:latin typeface="Arial"/>
                <a:ea typeface="DejaVu Sans"/>
              </a:rPr>
              <a:t>output from any other instruction that issues offcore requests </a:t>
            </a:r>
            <a:r>
              <a:rPr lang="it-IT" sz="2800" b="1" strike="noStrike" spc="-1">
                <a:solidFill>
                  <a:srgbClr val="000000"/>
                </a:solidFill>
                <a:latin typeface="Arial"/>
                <a:ea typeface="DejaVu Sans"/>
              </a:rPr>
              <a:t>can be still leaked</a:t>
            </a:r>
            <a:r>
              <a:rPr lang="it-IT" sz="2800" b="0" strike="noStrike" spc="-1">
                <a:solidFill>
                  <a:srgbClr val="000000"/>
                </a:solidFill>
                <a:latin typeface="Arial"/>
                <a:ea typeface="DejaVu Sans"/>
              </a:rPr>
              <a:t> across CPU cores.</a:t>
            </a:r>
            <a:endParaRPr lang="it-IT" sz="2800" b="0" strike="noStrike" spc="-1">
              <a:latin typeface="Arial"/>
            </a:endParaRPr>
          </a:p>
        </p:txBody>
      </p:sp>
      <p:sp>
        <p:nvSpPr>
          <p:cNvPr id="174" name="CustomShape 2"/>
          <p:cNvSpPr/>
          <p:nvPr/>
        </p:nvSpPr>
        <p:spPr>
          <a:xfrm>
            <a:off x="504000" y="226080"/>
            <a:ext cx="9070560" cy="945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Intel mitigation for CrossTalk</a:t>
            </a:r>
            <a:endParaRPr lang="it-IT" sz="44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504000" y="226080"/>
            <a:ext cx="9070560" cy="718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New mitigations for RIDL</a:t>
            </a:r>
            <a:endParaRPr lang="it-IT" sz="4400" b="0" strike="noStrike" spc="-1">
              <a:latin typeface="Arial"/>
            </a:endParaRPr>
          </a:p>
        </p:txBody>
      </p:sp>
      <p:sp>
        <p:nvSpPr>
          <p:cNvPr id="176" name="CustomShape 2"/>
          <p:cNvSpPr/>
          <p:nvPr/>
        </p:nvSpPr>
        <p:spPr>
          <a:xfrm>
            <a:off x="504000" y="1335960"/>
            <a:ext cx="9070560" cy="1873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456120">
              <a:lnSpc>
                <a:spcPct val="150000"/>
              </a:lnSpc>
              <a:spcBef>
                <a:spcPts val="1001"/>
              </a:spcBef>
              <a:buClr>
                <a:srgbClr val="000000"/>
              </a:buClr>
              <a:buFont typeface="Arial"/>
              <a:buAutoNum type="arabicPeriod"/>
            </a:pPr>
            <a:r>
              <a:rPr lang="it-IT" sz="2400" b="0" strike="noStrike" spc="-1" dirty="0" err="1">
                <a:solidFill>
                  <a:srgbClr val="000000"/>
                </a:solidFill>
                <a:latin typeface="Arial"/>
                <a:ea typeface="DejaVu Sans"/>
              </a:rPr>
              <a:t>Disable</a:t>
            </a:r>
            <a:r>
              <a:rPr lang="it-IT" sz="2400" b="0" strike="noStrike" spc="-1" dirty="0">
                <a:solidFill>
                  <a:srgbClr val="000000"/>
                </a:solidFill>
                <a:latin typeface="Arial"/>
                <a:ea typeface="DejaVu Sans"/>
              </a:rPr>
              <a:t> SMT (</a:t>
            </a:r>
            <a:r>
              <a:rPr lang="it-IT" sz="2400" b="0" strike="noStrike" spc="-1" dirty="0" err="1">
                <a:solidFill>
                  <a:srgbClr val="000000"/>
                </a:solidFill>
                <a:latin typeface="Arial"/>
                <a:ea typeface="DejaVu Sans"/>
              </a:rPr>
              <a:t>however</a:t>
            </a:r>
            <a:r>
              <a:rPr lang="it-IT" sz="2400" b="0" strike="noStrike" spc="-1" dirty="0">
                <a:solidFill>
                  <a:srgbClr val="000000"/>
                </a:solidFill>
                <a:latin typeface="Arial"/>
                <a:ea typeface="DejaVu Sans"/>
              </a:rPr>
              <a:t> RIDL </a:t>
            </a:r>
            <a:r>
              <a:rPr lang="it-IT" sz="2400" b="0" strike="noStrike" spc="-1" dirty="0" err="1">
                <a:solidFill>
                  <a:srgbClr val="000000"/>
                </a:solidFill>
                <a:latin typeface="Arial"/>
                <a:ea typeface="DejaVu Sans"/>
              </a:rPr>
              <a:t>still</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possible</a:t>
            </a:r>
            <a:r>
              <a:rPr lang="it-IT" sz="2400" b="0" strike="noStrike" spc="-1" dirty="0">
                <a:solidFill>
                  <a:srgbClr val="000000"/>
                </a:solidFill>
                <a:latin typeface="Arial"/>
                <a:ea typeface="DejaVu Sans"/>
              </a:rPr>
              <a:t> in single-</a:t>
            </a:r>
            <a:r>
              <a:rPr lang="it-IT" sz="2400" b="0" strike="noStrike" spc="-1" dirty="0" err="1">
                <a:solidFill>
                  <a:srgbClr val="000000"/>
                </a:solidFill>
                <a:latin typeface="Arial"/>
                <a:ea typeface="DejaVu Sans"/>
              </a:rPr>
              <a:t>thread</a:t>
            </a:r>
            <a:r>
              <a:rPr lang="it-IT" sz="2400" b="0" strike="noStrike" spc="-1" dirty="0">
                <a:solidFill>
                  <a:srgbClr val="000000"/>
                </a:solidFill>
                <a:latin typeface="Arial"/>
                <a:ea typeface="DejaVu Sans"/>
              </a:rPr>
              <a:t>)</a:t>
            </a:r>
            <a:endParaRPr lang="it-IT" sz="2400" b="0" strike="noStrike" spc="-1" dirty="0">
              <a:latin typeface="Arial"/>
            </a:endParaRPr>
          </a:p>
          <a:p>
            <a:pPr marL="457200" indent="-456120">
              <a:lnSpc>
                <a:spcPct val="150000"/>
              </a:lnSpc>
              <a:spcBef>
                <a:spcPts val="1001"/>
              </a:spcBef>
              <a:buClr>
                <a:srgbClr val="000000"/>
              </a:buClr>
              <a:buFont typeface="Arial"/>
              <a:buAutoNum type="arabicPeriod"/>
            </a:pPr>
            <a:r>
              <a:rPr lang="it-IT" sz="2400" b="0" strike="noStrike" spc="-1" dirty="0">
                <a:solidFill>
                  <a:srgbClr val="000000"/>
                </a:solidFill>
                <a:latin typeface="Arial"/>
                <a:ea typeface="DejaVu Sans"/>
              </a:rPr>
              <a:t>Flush the LFB </a:t>
            </a:r>
            <a:r>
              <a:rPr lang="it-IT" sz="2400" b="0" strike="noStrike" spc="-1" dirty="0" err="1">
                <a:solidFill>
                  <a:srgbClr val="000000"/>
                </a:solidFill>
                <a:latin typeface="Arial"/>
                <a:ea typeface="DejaVu Sans"/>
              </a:rPr>
              <a:t>when</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returing</a:t>
            </a:r>
            <a:r>
              <a:rPr lang="it-IT" sz="2400" b="0" strike="noStrike" spc="-1" dirty="0">
                <a:solidFill>
                  <a:srgbClr val="000000"/>
                </a:solidFill>
                <a:latin typeface="Arial"/>
                <a:ea typeface="DejaVu Sans"/>
              </a:rPr>
              <a:t> to </a:t>
            </a:r>
            <a:r>
              <a:rPr lang="it-IT" sz="2400" b="0" strike="noStrike" spc="-1" dirty="0" err="1">
                <a:solidFill>
                  <a:srgbClr val="000000"/>
                </a:solidFill>
                <a:latin typeface="Arial"/>
                <a:ea typeface="DejaVu Sans"/>
              </a:rPr>
              <a:t>less</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privileged</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environment</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not</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easiliy</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done</a:t>
            </a:r>
            <a:r>
              <a:rPr lang="it-IT" sz="2400" b="0" strike="noStrike" spc="-1" dirty="0">
                <a:solidFill>
                  <a:srgbClr val="000000"/>
                </a:solidFill>
                <a:latin typeface="Arial"/>
                <a:ea typeface="DejaVu Sans"/>
              </a:rPr>
              <a:t> in SW for HW-</a:t>
            </a:r>
            <a:r>
              <a:rPr lang="it-IT" sz="2400" b="0" strike="noStrike" spc="-1" dirty="0" err="1">
                <a:solidFill>
                  <a:srgbClr val="000000"/>
                </a:solidFill>
                <a:latin typeface="Arial"/>
                <a:ea typeface="DejaVu Sans"/>
              </a:rPr>
              <a:t>based</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components</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such</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as</a:t>
            </a:r>
            <a:r>
              <a:rPr lang="it-IT" sz="2400" b="0" strike="noStrike" spc="-1" dirty="0">
                <a:solidFill>
                  <a:srgbClr val="000000"/>
                </a:solidFill>
                <a:latin typeface="Arial"/>
                <a:ea typeface="DejaVu Sans"/>
              </a:rPr>
              <a:t> SGX and MMU)</a:t>
            </a:r>
            <a:endParaRPr lang="it-IT" sz="2400" b="0" strike="noStrike" spc="-1" dirty="0">
              <a:latin typeface="Arial"/>
            </a:endParaRPr>
          </a:p>
          <a:p>
            <a:pPr>
              <a:lnSpc>
                <a:spcPct val="150000"/>
              </a:lnSpc>
              <a:spcBef>
                <a:spcPts val="1001"/>
              </a:spcBef>
            </a:pPr>
            <a:endParaRPr lang="it-IT" sz="2400" b="0" strike="noStrike" spc="-1" dirty="0">
              <a:latin typeface="Arial"/>
            </a:endParaRPr>
          </a:p>
        </p:txBody>
      </p:sp>
      <p:sp>
        <p:nvSpPr>
          <p:cNvPr id="177" name="CustomShape 3"/>
          <p:cNvSpPr/>
          <p:nvPr/>
        </p:nvSpPr>
        <p:spPr>
          <a:xfrm>
            <a:off x="504000" y="3400560"/>
            <a:ext cx="9070560" cy="2161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0" strike="noStrike" spc="-1" dirty="0" err="1">
                <a:solidFill>
                  <a:srgbClr val="000000"/>
                </a:solidFill>
                <a:latin typeface="Arial"/>
                <a:ea typeface="DejaVu Sans"/>
              </a:rPr>
              <a:t>Foreshadow</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mitigation</a:t>
            </a:r>
            <a:r>
              <a:rPr lang="it-IT" sz="2400" b="0" strike="noStrike" spc="-1" dirty="0">
                <a:solidFill>
                  <a:srgbClr val="000000"/>
                </a:solidFill>
                <a:latin typeface="Arial"/>
                <a:ea typeface="DejaVu Sans"/>
              </a:rPr>
              <a:t> </a:t>
            </a:r>
            <a:r>
              <a:rPr lang="it-IT" sz="2400" b="0" i="0" dirty="0">
                <a:effectLst/>
                <a:latin typeface="Segoe UI" panose="020B0502040204020203" pitchFamily="34" charset="0"/>
              </a:rPr>
              <a:t>→</a:t>
            </a:r>
            <a:r>
              <a:rPr lang="it-IT" sz="2400" b="0" strike="noStrike" spc="-1" dirty="0">
                <a:solidFill>
                  <a:srgbClr val="000000"/>
                </a:solidFill>
                <a:latin typeface="Wingdings"/>
                <a:ea typeface="DejaVu Sans"/>
              </a:rPr>
              <a:t> </a:t>
            </a:r>
            <a:r>
              <a:rPr lang="it-IT" sz="2400" b="0" strike="noStrike" spc="-1" dirty="0">
                <a:solidFill>
                  <a:srgbClr val="000000"/>
                </a:solidFill>
                <a:latin typeface="Arial"/>
                <a:ea typeface="DejaVu Sans"/>
              </a:rPr>
              <a:t>L1 cache flushing (</a:t>
            </a:r>
            <a:r>
              <a:rPr lang="it-IT" sz="2400" b="0" strike="noStrike" spc="-1" dirty="0" err="1">
                <a:solidFill>
                  <a:srgbClr val="000000"/>
                </a:solidFill>
                <a:latin typeface="Arial"/>
                <a:ea typeface="DejaVu Sans"/>
              </a:rPr>
              <a:t>expensive</a:t>
            </a:r>
            <a:r>
              <a:rPr lang="it-IT" sz="2400" b="0" strike="noStrike" spc="-1" dirty="0">
                <a:solidFill>
                  <a:srgbClr val="000000"/>
                </a:solidFill>
                <a:latin typeface="Arial"/>
                <a:ea typeface="DejaVu Sans"/>
              </a:rPr>
              <a:t>)</a:t>
            </a:r>
            <a:endParaRPr lang="it-IT" sz="2400" b="0" strike="noStrike" spc="-1" dirty="0">
              <a:latin typeface="Arial"/>
            </a:endParaRPr>
          </a:p>
          <a:p>
            <a:pPr>
              <a:lnSpc>
                <a:spcPct val="100000"/>
              </a:lnSpc>
            </a:pPr>
            <a:r>
              <a:rPr lang="it-IT" sz="2400" b="0" strike="noStrike" spc="-1" dirty="0">
                <a:solidFill>
                  <a:srgbClr val="000000"/>
                </a:solidFill>
                <a:latin typeface="Arial"/>
                <a:ea typeface="DejaVu Sans"/>
              </a:rPr>
              <a:t>RIDL </a:t>
            </a:r>
            <a:r>
              <a:rPr lang="it-IT" sz="2400" b="0" strike="noStrike" spc="-1" dirty="0" err="1">
                <a:solidFill>
                  <a:srgbClr val="000000"/>
                </a:solidFill>
                <a:latin typeface="Arial"/>
                <a:ea typeface="DejaVu Sans"/>
              </a:rPr>
              <a:t>mitigation</a:t>
            </a:r>
            <a:r>
              <a:rPr lang="it-IT" sz="2400" b="0" strike="noStrike" spc="-1" dirty="0">
                <a:solidFill>
                  <a:srgbClr val="000000"/>
                </a:solidFill>
                <a:latin typeface="Arial"/>
                <a:ea typeface="DejaVu Sans"/>
              </a:rPr>
              <a:t> </a:t>
            </a:r>
            <a:r>
              <a:rPr lang="it-IT" sz="2400" b="0" i="0" dirty="0">
                <a:effectLst/>
                <a:latin typeface="Segoe UI" panose="020B0502040204020203" pitchFamily="34" charset="0"/>
              </a:rPr>
              <a:t>→</a:t>
            </a:r>
            <a:r>
              <a:rPr lang="it-IT" sz="2400" b="0" strike="noStrike" spc="-1" dirty="0">
                <a:solidFill>
                  <a:srgbClr val="000000"/>
                </a:solidFill>
                <a:latin typeface="Arial"/>
                <a:ea typeface="DejaVu Sans"/>
              </a:rPr>
              <a:t> L1 cache flushing + LFB flushing on </a:t>
            </a:r>
            <a:r>
              <a:rPr lang="it-IT" sz="2400" b="0" strike="noStrike" spc="-1" dirty="0" err="1">
                <a:solidFill>
                  <a:srgbClr val="000000"/>
                </a:solidFill>
                <a:latin typeface="Arial"/>
                <a:ea typeface="DejaVu Sans"/>
              </a:rPr>
              <a:t>every</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context</a:t>
            </a:r>
            <a:r>
              <a:rPr lang="it-IT" sz="2400" b="0" strike="noStrike" spc="-1" dirty="0">
                <a:solidFill>
                  <a:srgbClr val="000000"/>
                </a:solidFill>
                <a:latin typeface="Arial"/>
                <a:ea typeface="DejaVu Sans"/>
              </a:rPr>
              <a:t> switch (</a:t>
            </a:r>
            <a:r>
              <a:rPr lang="it-IT" sz="2400" b="0" strike="noStrike" spc="-1" dirty="0" err="1">
                <a:solidFill>
                  <a:srgbClr val="000000"/>
                </a:solidFill>
                <a:latin typeface="Arial"/>
                <a:ea typeface="DejaVu Sans"/>
              </a:rPr>
              <a:t>even</a:t>
            </a:r>
            <a:r>
              <a:rPr lang="it-IT" sz="2400" b="0" strike="noStrike" spc="-1" dirty="0">
                <a:solidFill>
                  <a:srgbClr val="000000"/>
                </a:solidFill>
                <a:latin typeface="Arial"/>
                <a:ea typeface="DejaVu Sans"/>
              </a:rPr>
              <a:t> more </a:t>
            </a:r>
            <a:r>
              <a:rPr lang="it-IT" sz="2400" b="0" strike="noStrike" spc="-1" dirty="0" err="1">
                <a:solidFill>
                  <a:srgbClr val="000000"/>
                </a:solidFill>
                <a:latin typeface="Arial"/>
                <a:ea typeface="DejaVu Sans"/>
              </a:rPr>
              <a:t>expensive</a:t>
            </a:r>
            <a:r>
              <a:rPr lang="it-IT" sz="2400" b="0" strike="noStrike" spc="-1" dirty="0">
                <a:solidFill>
                  <a:srgbClr val="000000"/>
                </a:solidFill>
                <a:latin typeface="Arial"/>
                <a:ea typeface="DejaVu Sans"/>
              </a:rPr>
              <a:t>)</a:t>
            </a:r>
            <a:endParaRPr lang="it-IT" sz="2400" b="0" strike="noStrike" spc="-1" dirty="0">
              <a:latin typeface="Arial"/>
            </a:endParaRPr>
          </a:p>
          <a:p>
            <a:pPr>
              <a:lnSpc>
                <a:spcPct val="100000"/>
              </a:lnSpc>
            </a:pPr>
            <a:endParaRPr lang="it-IT" sz="2400" b="0" strike="noStrike" spc="-1" dirty="0">
              <a:latin typeface="Arial"/>
            </a:endParaRPr>
          </a:p>
          <a:p>
            <a:pPr>
              <a:lnSpc>
                <a:spcPct val="100000"/>
              </a:lnSpc>
            </a:pPr>
            <a:r>
              <a:rPr lang="it-IT" sz="2400" b="0" strike="noStrike" spc="-1" dirty="0" err="1">
                <a:solidFill>
                  <a:srgbClr val="000000"/>
                </a:solidFill>
                <a:latin typeface="Arial"/>
                <a:ea typeface="DejaVu Sans"/>
              </a:rPr>
              <a:t>Probably</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too</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expensive</a:t>
            </a:r>
            <a:r>
              <a:rPr lang="it-IT" sz="2400" b="0" strike="noStrike" spc="-1" dirty="0">
                <a:solidFill>
                  <a:srgbClr val="000000"/>
                </a:solidFill>
                <a:latin typeface="Arial"/>
                <a:ea typeface="DejaVu Sans"/>
              </a:rPr>
              <a:t> to be </a:t>
            </a:r>
            <a:r>
              <a:rPr lang="it-IT" sz="2400" b="0" strike="noStrike" spc="-1" dirty="0" err="1">
                <a:solidFill>
                  <a:srgbClr val="000000"/>
                </a:solidFill>
                <a:latin typeface="Arial"/>
                <a:ea typeface="DejaVu Sans"/>
              </a:rPr>
              <a:t>useful</a:t>
            </a:r>
            <a:r>
              <a:rPr lang="it-IT" sz="2400" b="0" strike="noStrike" spc="-1" dirty="0">
                <a:solidFill>
                  <a:srgbClr val="000000"/>
                </a:solidFill>
                <a:latin typeface="Arial"/>
                <a:ea typeface="DejaVu Sans"/>
              </a:rPr>
              <a:t> in </a:t>
            </a:r>
            <a:r>
              <a:rPr lang="it-IT" sz="2400" b="0" strike="noStrike" spc="-1" dirty="0" err="1">
                <a:solidFill>
                  <a:srgbClr val="000000"/>
                </a:solidFill>
                <a:latin typeface="Arial"/>
                <a:ea typeface="DejaVu Sans"/>
              </a:rPr>
              <a:t>practice</a:t>
            </a:r>
            <a:endParaRPr lang="it-IT" sz="24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504000" y="226080"/>
            <a:ext cx="9070560" cy="718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Future directions for RIDL mitigation</a:t>
            </a:r>
            <a:endParaRPr lang="it-IT" sz="4400" b="0" strike="noStrike" spc="-1">
              <a:latin typeface="Arial"/>
            </a:endParaRPr>
          </a:p>
        </p:txBody>
      </p:sp>
      <p:sp>
        <p:nvSpPr>
          <p:cNvPr id="179" name="CustomShape 2"/>
          <p:cNvSpPr/>
          <p:nvPr/>
        </p:nvSpPr>
        <p:spPr>
          <a:xfrm>
            <a:off x="504000" y="1121040"/>
            <a:ext cx="9070560" cy="2430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456120">
              <a:lnSpc>
                <a:spcPct val="150000"/>
              </a:lnSpc>
              <a:spcBef>
                <a:spcPts val="1001"/>
              </a:spcBef>
              <a:buClr>
                <a:srgbClr val="000000"/>
              </a:buClr>
              <a:buFont typeface="Arial"/>
              <a:buChar char="•"/>
            </a:pPr>
            <a:r>
              <a:rPr lang="en-US" sz="2400" b="0" strike="noStrike" spc="-1" dirty="0">
                <a:solidFill>
                  <a:srgbClr val="000000"/>
                </a:solidFill>
                <a:latin typeface="Arial"/>
                <a:ea typeface="DejaVu Sans"/>
              </a:rPr>
              <a:t>µ-</a:t>
            </a:r>
            <a:r>
              <a:rPr lang="it-IT" sz="2400" b="0" strike="noStrike" spc="-1" dirty="0">
                <a:solidFill>
                  <a:srgbClr val="000000"/>
                </a:solidFill>
                <a:latin typeface="Arial"/>
                <a:ea typeface="DejaVu Sans"/>
              </a:rPr>
              <a:t>code update to </a:t>
            </a:r>
            <a:r>
              <a:rPr lang="it-IT" sz="2400" b="0" strike="noStrike" spc="-1" dirty="0" err="1">
                <a:solidFill>
                  <a:srgbClr val="000000"/>
                </a:solidFill>
                <a:latin typeface="Arial"/>
                <a:ea typeface="DejaVu Sans"/>
              </a:rPr>
              <a:t>remove</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all</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possible</a:t>
            </a:r>
            <a:r>
              <a:rPr lang="it-IT" sz="2400" b="0" strike="noStrike" spc="-1" dirty="0">
                <a:solidFill>
                  <a:srgbClr val="000000"/>
                </a:solidFill>
                <a:latin typeface="Arial"/>
                <a:ea typeface="DejaVu Sans"/>
              </a:rPr>
              <a:t> sources of </a:t>
            </a:r>
            <a:r>
              <a:rPr lang="it-IT" sz="2400" b="0" strike="noStrike" spc="-1" dirty="0" err="1">
                <a:solidFill>
                  <a:srgbClr val="000000"/>
                </a:solidFill>
                <a:latin typeface="Arial"/>
                <a:ea typeface="DejaVu Sans"/>
              </a:rPr>
              <a:t>speculation</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when</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applying</a:t>
            </a:r>
            <a:r>
              <a:rPr lang="it-IT" sz="2400" b="0" strike="noStrike" spc="-1" dirty="0">
                <a:solidFill>
                  <a:srgbClr val="000000"/>
                </a:solidFill>
                <a:latin typeface="Arial"/>
                <a:ea typeface="DejaVu Sans"/>
              </a:rPr>
              <a:t>  </a:t>
            </a:r>
            <a:r>
              <a:rPr lang="en-US" sz="2400" b="0" strike="noStrike" spc="-1" dirty="0">
                <a:solidFill>
                  <a:srgbClr val="000000"/>
                </a:solidFill>
                <a:latin typeface="Arial"/>
                <a:ea typeface="DejaVu Sans"/>
              </a:rPr>
              <a:t>µ-optimizations</a:t>
            </a:r>
            <a:endParaRPr lang="it-IT" sz="2400" b="0" strike="noStrike" spc="-1" dirty="0">
              <a:latin typeface="Arial"/>
            </a:endParaRPr>
          </a:p>
          <a:p>
            <a:pPr>
              <a:lnSpc>
                <a:spcPct val="150000"/>
              </a:lnSpc>
              <a:spcBef>
                <a:spcPts val="1001"/>
              </a:spcBef>
            </a:pPr>
            <a:r>
              <a:rPr lang="it-IT" sz="2400" b="0" strike="noStrike" spc="-1" dirty="0">
                <a:solidFill>
                  <a:srgbClr val="000000"/>
                </a:solidFill>
                <a:latin typeface="Arial"/>
                <a:ea typeface="DejaVu Sans"/>
              </a:rPr>
              <a:t>RIDL </a:t>
            </a:r>
            <a:r>
              <a:rPr lang="it-IT" sz="2400" b="0" strike="noStrike" spc="-1" dirty="0" err="1">
                <a:solidFill>
                  <a:srgbClr val="000000"/>
                </a:solidFill>
                <a:latin typeface="Arial"/>
                <a:ea typeface="DejaVu Sans"/>
              </a:rPr>
              <a:t>is</a:t>
            </a:r>
            <a:r>
              <a:rPr lang="it-IT" sz="2400" b="0" strike="noStrike" spc="-1" dirty="0">
                <a:solidFill>
                  <a:srgbClr val="000000"/>
                </a:solidFill>
                <a:latin typeface="Arial"/>
                <a:ea typeface="DejaVu Sans"/>
              </a:rPr>
              <a:t> a </a:t>
            </a:r>
            <a:r>
              <a:rPr lang="it-IT" sz="2400" b="1" strike="noStrike" spc="-1" dirty="0" err="1">
                <a:solidFill>
                  <a:srgbClr val="000000"/>
                </a:solidFill>
                <a:latin typeface="Arial"/>
                <a:ea typeface="DejaVu Sans"/>
              </a:rPr>
              <a:t>whole</a:t>
            </a:r>
            <a:r>
              <a:rPr lang="it-IT" sz="2400" b="1" strike="noStrike" spc="-1" dirty="0">
                <a:solidFill>
                  <a:srgbClr val="000000"/>
                </a:solidFill>
                <a:latin typeface="Arial"/>
                <a:ea typeface="DejaVu Sans"/>
              </a:rPr>
              <a:t> family</a:t>
            </a:r>
            <a:r>
              <a:rPr lang="it-IT" sz="2400" b="0" strike="noStrike" spc="-1" dirty="0">
                <a:solidFill>
                  <a:srgbClr val="000000"/>
                </a:solidFill>
                <a:latin typeface="Arial"/>
                <a:ea typeface="DejaVu Sans"/>
              </a:rPr>
              <a:t> of </a:t>
            </a:r>
            <a:r>
              <a:rPr lang="it-IT" sz="2400" b="0" strike="noStrike" spc="-1" dirty="0" err="1">
                <a:solidFill>
                  <a:srgbClr val="000000"/>
                </a:solidFill>
                <a:latin typeface="Arial"/>
                <a:ea typeface="DejaVu Sans"/>
              </a:rPr>
              <a:t>attacks</a:t>
            </a:r>
            <a:r>
              <a:rPr lang="it-IT" sz="2400" b="0" strike="noStrike" spc="-1" dirty="0">
                <a:solidFill>
                  <a:srgbClr val="000000"/>
                </a:solidFill>
                <a:latin typeface="Arial"/>
                <a:ea typeface="DejaVu Sans"/>
              </a:rPr>
              <a:t> </a:t>
            </a:r>
            <a:r>
              <a:rPr lang="it-IT" sz="2400" b="0" i="0" dirty="0">
                <a:effectLst/>
                <a:latin typeface="Segoe UI" panose="020B0502040204020203" pitchFamily="34" charset="0"/>
              </a:rPr>
              <a:t>→</a:t>
            </a:r>
            <a:r>
              <a:rPr lang="it-IT" sz="2400" b="0" strike="noStrike" spc="-1" dirty="0">
                <a:solidFill>
                  <a:srgbClr val="000000"/>
                </a:solidFill>
                <a:latin typeface="Arial"/>
                <a:ea typeface="DejaVu Sans"/>
              </a:rPr>
              <a:t> long time to </a:t>
            </a:r>
            <a:r>
              <a:rPr lang="it-IT" sz="2400" b="0" strike="noStrike" spc="-1" dirty="0" err="1">
                <a:solidFill>
                  <a:srgbClr val="000000"/>
                </a:solidFill>
                <a:latin typeface="Arial"/>
                <a:ea typeface="DejaVu Sans"/>
              </a:rPr>
              <a:t>find</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all</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instances</a:t>
            </a:r>
            <a:endParaRPr lang="it-IT" sz="2400" b="0" strike="noStrike" spc="-1" dirty="0">
              <a:latin typeface="Arial"/>
            </a:endParaRPr>
          </a:p>
        </p:txBody>
      </p:sp>
      <p:sp>
        <p:nvSpPr>
          <p:cNvPr id="180" name="CustomShape 3"/>
          <p:cNvSpPr/>
          <p:nvPr/>
        </p:nvSpPr>
        <p:spPr>
          <a:xfrm>
            <a:off x="504000" y="3225960"/>
            <a:ext cx="9070560" cy="221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457200" indent="-456120">
              <a:lnSpc>
                <a:spcPct val="90000"/>
              </a:lnSpc>
              <a:spcBef>
                <a:spcPts val="1001"/>
              </a:spcBef>
              <a:buClr>
                <a:srgbClr val="000000"/>
              </a:buClr>
              <a:buFont typeface="Arial"/>
              <a:buChar char="•"/>
            </a:pPr>
            <a:r>
              <a:rPr lang="it-IT" sz="2400" b="0" strike="noStrike" spc="-1">
                <a:solidFill>
                  <a:srgbClr val="000000"/>
                </a:solidFill>
                <a:latin typeface="Arial"/>
                <a:ea typeface="DejaVu Sans"/>
              </a:rPr>
              <a:t>Rather than spot mitigations, developement and deployment of more fundamental ones</a:t>
            </a:r>
            <a:endParaRPr lang="it-IT" sz="2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504000" y="226080"/>
            <a:ext cx="9070560" cy="945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it-IT" sz="4400" b="0" strike="noStrike" spc="-1">
                <a:latin typeface="Arial"/>
              </a:rPr>
              <a:t>Secure design tips </a:t>
            </a:r>
          </a:p>
        </p:txBody>
      </p:sp>
      <p:sp>
        <p:nvSpPr>
          <p:cNvPr id="182" name="TextShape 2"/>
          <p:cNvSpPr txBox="1"/>
          <p:nvPr/>
        </p:nvSpPr>
        <p:spPr>
          <a:xfrm>
            <a:off x="4860000" y="1260000"/>
            <a:ext cx="5040000" cy="2608560"/>
          </a:xfrm>
          <a:prstGeom prst="rect">
            <a:avLst/>
          </a:prstGeom>
          <a:noFill/>
          <a:ln w="0">
            <a:noFill/>
          </a:ln>
        </p:spPr>
        <p:txBody>
          <a:bodyPr lIns="90000" tIns="45000" rIns="90000" bIns="45000">
            <a:noAutofit/>
          </a:bodyPr>
          <a:lstStyle/>
          <a:p>
            <a:pPr>
              <a:lnSpc>
                <a:spcPct val="150000"/>
              </a:lnSpc>
              <a:spcBef>
                <a:spcPts val="1001"/>
              </a:spcBef>
            </a:pPr>
            <a:r>
              <a:rPr lang="it-IT" sz="1800" b="0" strike="noStrike" spc="-1" dirty="0">
                <a:solidFill>
                  <a:srgbClr val="000000"/>
                </a:solidFill>
                <a:latin typeface="Arial"/>
                <a:ea typeface="DejaVu Sans"/>
              </a:rPr>
              <a:t>The </a:t>
            </a:r>
            <a:r>
              <a:rPr lang="it-IT" sz="1800" b="0" strike="noStrike" spc="-1" dirty="0" err="1">
                <a:solidFill>
                  <a:srgbClr val="000000"/>
                </a:solidFill>
                <a:latin typeface="Arial"/>
                <a:ea typeface="DejaVu Sans"/>
              </a:rPr>
              <a:t>shared</a:t>
            </a:r>
            <a:r>
              <a:rPr lang="it-IT" sz="1800" b="0" strike="noStrike" spc="-1" dirty="0">
                <a:solidFill>
                  <a:srgbClr val="000000"/>
                </a:solidFill>
                <a:latin typeface="Arial"/>
                <a:ea typeface="DejaVu Sans"/>
              </a:rPr>
              <a:t> buffer </a:t>
            </a:r>
            <a:r>
              <a:rPr lang="it-IT" sz="1800" b="0" strike="noStrike" spc="-1" dirty="0" err="1">
                <a:solidFill>
                  <a:srgbClr val="000000"/>
                </a:solidFill>
                <a:latin typeface="Arial"/>
                <a:ea typeface="DejaVu Sans"/>
              </a:rPr>
              <a:t>communication</a:t>
            </a:r>
            <a:r>
              <a:rPr lang="it-IT" sz="1800" b="0" strike="noStrike" spc="-1" dirty="0">
                <a:solidFill>
                  <a:srgbClr val="000000"/>
                </a:solidFill>
                <a:latin typeface="Arial"/>
                <a:ea typeface="DejaVu Sans"/>
              </a:rPr>
              <a:t> technique </a:t>
            </a:r>
            <a:r>
              <a:rPr lang="it-IT" sz="1800" b="0" strike="noStrike" spc="-1" dirty="0" err="1">
                <a:solidFill>
                  <a:srgbClr val="000000"/>
                </a:solidFill>
                <a:latin typeface="Arial"/>
                <a:ea typeface="DejaVu Sans"/>
              </a:rPr>
              <a:t>is</a:t>
            </a:r>
            <a:r>
              <a:rPr lang="it-IT" sz="1800" b="0" strike="noStrike" spc="-1" dirty="0">
                <a:solidFill>
                  <a:srgbClr val="000000"/>
                </a:solidFill>
                <a:latin typeface="Arial"/>
                <a:ea typeface="DejaVu Sans"/>
              </a:rPr>
              <a:t> by design </a:t>
            </a:r>
            <a:r>
              <a:rPr lang="it-IT" sz="1800" b="0" strike="noStrike" spc="-1" dirty="0" err="1">
                <a:solidFill>
                  <a:srgbClr val="000000"/>
                </a:solidFill>
                <a:latin typeface="Arial"/>
                <a:ea typeface="DejaVu Sans"/>
              </a:rPr>
              <a:t>unsecure</a:t>
            </a:r>
            <a:r>
              <a:rPr lang="it-IT" sz="1800" b="0" strike="noStrike" spc="-1" dirty="0">
                <a:solidFill>
                  <a:srgbClr val="000000"/>
                </a:solidFill>
                <a:latin typeface="Arial"/>
                <a:ea typeface="DejaVu Sans"/>
              </a:rPr>
              <a:t> and </a:t>
            </a:r>
            <a:r>
              <a:rPr lang="it-IT" sz="1800" b="0" strike="noStrike" spc="-1" dirty="0" err="1">
                <a:solidFill>
                  <a:srgbClr val="000000"/>
                </a:solidFill>
                <a:latin typeface="Arial"/>
                <a:ea typeface="DejaVu Sans"/>
              </a:rPr>
              <a:t>should</a:t>
            </a:r>
            <a:r>
              <a:rPr lang="it-IT" sz="1800" b="0" strike="noStrike" spc="-1" dirty="0">
                <a:solidFill>
                  <a:srgbClr val="000000"/>
                </a:solidFill>
                <a:latin typeface="Arial"/>
                <a:ea typeface="DejaVu Sans"/>
              </a:rPr>
              <a:t> be </a:t>
            </a:r>
            <a:r>
              <a:rPr lang="it-IT" sz="1800" b="0" strike="noStrike" spc="-1" dirty="0" err="1">
                <a:solidFill>
                  <a:srgbClr val="000000"/>
                </a:solidFill>
                <a:latin typeface="Arial"/>
                <a:ea typeface="DejaVu Sans"/>
              </a:rPr>
              <a:t>avoided</a:t>
            </a:r>
            <a:r>
              <a:rPr lang="it-IT" sz="1800" b="0" strike="noStrike" spc="-1" dirty="0">
                <a:solidFill>
                  <a:srgbClr val="000000"/>
                </a:solidFill>
                <a:latin typeface="Arial"/>
                <a:ea typeface="DejaVu Sans"/>
              </a:rPr>
              <a:t> for </a:t>
            </a:r>
            <a:r>
              <a:rPr lang="it-IT" sz="1800" b="0" strike="noStrike" spc="-1" dirty="0" err="1">
                <a:solidFill>
                  <a:srgbClr val="000000"/>
                </a:solidFill>
                <a:latin typeface="Arial"/>
                <a:ea typeface="DejaVu Sans"/>
              </a:rPr>
              <a:t>every</a:t>
            </a:r>
            <a:r>
              <a:rPr lang="it-IT" sz="1800" b="0" strike="noStrike" spc="-1" dirty="0">
                <a:solidFill>
                  <a:srgbClr val="000000"/>
                </a:solidFill>
                <a:latin typeface="Arial"/>
                <a:ea typeface="DejaVu Sans"/>
              </a:rPr>
              <a:t> security </a:t>
            </a:r>
            <a:r>
              <a:rPr lang="it-IT" sz="1800" b="0" strike="noStrike" spc="-1" dirty="0" err="1">
                <a:solidFill>
                  <a:srgbClr val="000000"/>
                </a:solidFill>
                <a:latin typeface="Arial"/>
                <a:ea typeface="DejaVu Sans"/>
              </a:rPr>
              <a:t>critical</a:t>
            </a:r>
            <a:r>
              <a:rPr lang="it-IT" sz="1800" b="0" strike="noStrike" spc="-1" dirty="0">
                <a:solidFill>
                  <a:srgbClr val="000000"/>
                </a:solidFill>
                <a:latin typeface="Arial"/>
                <a:ea typeface="DejaVu Sans"/>
              </a:rPr>
              <a:t> task </a:t>
            </a:r>
            <a:r>
              <a:rPr lang="it-IT" sz="2400" b="0" i="0" dirty="0">
                <a:effectLst/>
                <a:latin typeface="Segoe UI" panose="020B0502040204020203" pitchFamily="34" charset="0"/>
              </a:rPr>
              <a:t>→</a:t>
            </a:r>
            <a:r>
              <a:rPr lang="it-IT" sz="2400" b="0" strike="noStrike" spc="-1" dirty="0">
                <a:solidFill>
                  <a:srgbClr val="000000"/>
                </a:solidFill>
                <a:latin typeface="Wingdings"/>
                <a:ea typeface="DejaVu Sans"/>
              </a:rPr>
              <a:t> </a:t>
            </a:r>
            <a:endParaRPr lang="it-IT" sz="2400" b="0" strike="noStrike" spc="-1" dirty="0">
              <a:latin typeface="Arial"/>
            </a:endParaRPr>
          </a:p>
          <a:p>
            <a:pPr>
              <a:lnSpc>
                <a:spcPct val="150000"/>
              </a:lnSpc>
              <a:spcBef>
                <a:spcPts val="1001"/>
              </a:spcBef>
            </a:pPr>
            <a:r>
              <a:rPr lang="it-IT" sz="1800" b="0" strike="noStrike" spc="-1" dirty="0">
                <a:solidFill>
                  <a:srgbClr val="000000"/>
                </a:solidFill>
                <a:latin typeface="Arial"/>
                <a:ea typeface="DejaVu Sans"/>
              </a:rPr>
              <a:t>A </a:t>
            </a:r>
            <a:r>
              <a:rPr lang="it-IT" sz="1800" b="0" strike="noStrike" spc="-1" dirty="0" err="1">
                <a:solidFill>
                  <a:srgbClr val="000000"/>
                </a:solidFill>
                <a:latin typeface="Arial"/>
                <a:ea typeface="DejaVu Sans"/>
              </a:rPr>
              <a:t>dedicated</a:t>
            </a:r>
            <a:r>
              <a:rPr lang="it-IT" sz="1800" b="0" strike="noStrike" spc="-1" dirty="0">
                <a:solidFill>
                  <a:srgbClr val="000000"/>
                </a:solidFill>
                <a:latin typeface="Arial"/>
                <a:ea typeface="DejaVu Sans"/>
              </a:rPr>
              <a:t> </a:t>
            </a:r>
            <a:r>
              <a:rPr lang="it-IT" sz="1800" b="0" strike="noStrike" spc="-1" dirty="0" err="1">
                <a:solidFill>
                  <a:srgbClr val="000000"/>
                </a:solidFill>
                <a:latin typeface="Arial"/>
                <a:ea typeface="DejaVu Sans"/>
              </a:rPr>
              <a:t>communication</a:t>
            </a:r>
            <a:r>
              <a:rPr lang="it-IT" sz="1800" b="0" strike="noStrike" spc="-1" dirty="0">
                <a:solidFill>
                  <a:srgbClr val="000000"/>
                </a:solidFill>
                <a:latin typeface="Arial"/>
                <a:ea typeface="DejaVu Sans"/>
              </a:rPr>
              <a:t> </a:t>
            </a:r>
            <a:r>
              <a:rPr lang="it-IT" sz="1800" b="0" strike="noStrike" spc="-1" dirty="0" err="1">
                <a:solidFill>
                  <a:srgbClr val="000000"/>
                </a:solidFill>
                <a:latin typeface="Arial"/>
                <a:ea typeface="DejaVu Sans"/>
              </a:rPr>
              <a:t>interface</a:t>
            </a:r>
            <a:r>
              <a:rPr lang="it-IT" sz="1800" b="0" strike="noStrike" spc="-1" dirty="0">
                <a:solidFill>
                  <a:srgbClr val="000000"/>
                </a:solidFill>
                <a:latin typeface="Arial"/>
                <a:ea typeface="DejaVu Sans"/>
              </a:rPr>
              <a:t> for the access to </a:t>
            </a:r>
            <a:r>
              <a:rPr lang="it-IT" sz="1800" b="0" strike="noStrike" spc="-1" dirty="0" err="1">
                <a:solidFill>
                  <a:srgbClr val="000000"/>
                </a:solidFill>
                <a:latin typeface="Arial"/>
                <a:ea typeface="DejaVu Sans"/>
              </a:rPr>
              <a:t>shared</a:t>
            </a:r>
            <a:r>
              <a:rPr lang="it-IT" sz="1800" b="0" strike="noStrike" spc="-1" dirty="0">
                <a:solidFill>
                  <a:srgbClr val="000000"/>
                </a:solidFill>
                <a:latin typeface="Arial"/>
                <a:ea typeface="DejaVu Sans"/>
              </a:rPr>
              <a:t> </a:t>
            </a:r>
            <a:r>
              <a:rPr lang="it-IT" sz="1800" b="0" strike="noStrike" spc="-1" dirty="0" err="1">
                <a:solidFill>
                  <a:srgbClr val="000000"/>
                </a:solidFill>
                <a:latin typeface="Arial"/>
                <a:ea typeface="DejaVu Sans"/>
              </a:rPr>
              <a:t>resources</a:t>
            </a:r>
            <a:r>
              <a:rPr lang="it-IT" sz="1800" b="0" strike="noStrike" spc="-1" dirty="0">
                <a:solidFill>
                  <a:srgbClr val="000000"/>
                </a:solidFill>
                <a:latin typeface="Arial"/>
                <a:ea typeface="DejaVu Sans"/>
              </a:rPr>
              <a:t> </a:t>
            </a:r>
            <a:r>
              <a:rPr lang="it-IT" sz="1800" b="0" strike="noStrike" spc="-1" dirty="0" err="1">
                <a:solidFill>
                  <a:srgbClr val="000000"/>
                </a:solidFill>
                <a:latin typeface="Arial"/>
                <a:ea typeface="DejaVu Sans"/>
              </a:rPr>
              <a:t>has</a:t>
            </a:r>
            <a:r>
              <a:rPr lang="it-IT" sz="1800" b="0" strike="noStrike" spc="-1" dirty="0">
                <a:solidFill>
                  <a:srgbClr val="000000"/>
                </a:solidFill>
                <a:latin typeface="Arial"/>
                <a:ea typeface="DejaVu Sans"/>
              </a:rPr>
              <a:t> to be </a:t>
            </a:r>
            <a:r>
              <a:rPr lang="it-IT" sz="1800" b="0" strike="noStrike" spc="-1" dirty="0" err="1">
                <a:solidFill>
                  <a:srgbClr val="000000"/>
                </a:solidFill>
                <a:latin typeface="Arial"/>
                <a:ea typeface="DejaVu Sans"/>
              </a:rPr>
              <a:t>adopted</a:t>
            </a:r>
            <a:r>
              <a:rPr lang="it-IT" sz="1800" b="0" strike="noStrike" spc="-1" dirty="0">
                <a:solidFill>
                  <a:srgbClr val="000000"/>
                </a:solidFill>
                <a:latin typeface="Arial"/>
                <a:ea typeface="DejaVu Sans"/>
              </a:rPr>
              <a:t> </a:t>
            </a:r>
            <a:r>
              <a:rPr lang="it-IT" sz="1800" b="0" strike="noStrike" spc="-1" dirty="0" err="1">
                <a:solidFill>
                  <a:srgbClr val="000000"/>
                </a:solidFill>
                <a:latin typeface="Arial"/>
                <a:ea typeface="DejaVu Sans"/>
              </a:rPr>
              <a:t>when</a:t>
            </a:r>
            <a:r>
              <a:rPr lang="it-IT" sz="1800" b="0" strike="noStrike" spc="-1" dirty="0">
                <a:solidFill>
                  <a:srgbClr val="000000"/>
                </a:solidFill>
                <a:latin typeface="Arial"/>
                <a:ea typeface="DejaVu Sans"/>
              </a:rPr>
              <a:t> </a:t>
            </a:r>
            <a:r>
              <a:rPr lang="it-IT" sz="1800" b="0" strike="noStrike" spc="-1" dirty="0" err="1">
                <a:solidFill>
                  <a:srgbClr val="000000"/>
                </a:solidFill>
                <a:latin typeface="Arial"/>
                <a:ea typeface="DejaVu Sans"/>
              </a:rPr>
              <a:t>possible</a:t>
            </a:r>
            <a:r>
              <a:rPr lang="it-IT" sz="1800" b="0" strike="noStrike" spc="-1" dirty="0">
                <a:solidFill>
                  <a:srgbClr val="000000"/>
                </a:solidFill>
                <a:latin typeface="Arial"/>
                <a:ea typeface="DejaVu Sans"/>
              </a:rPr>
              <a:t>;</a:t>
            </a:r>
            <a:endParaRPr lang="it-IT" sz="1800" b="0" strike="noStrike" spc="-1" dirty="0">
              <a:latin typeface="Arial"/>
            </a:endParaRPr>
          </a:p>
        </p:txBody>
      </p:sp>
      <p:sp>
        <p:nvSpPr>
          <p:cNvPr id="183" name="CustomShape 3"/>
          <p:cNvSpPr/>
          <p:nvPr/>
        </p:nvSpPr>
        <p:spPr>
          <a:xfrm rot="1800">
            <a:off x="-110880" y="1617840"/>
            <a:ext cx="9645480" cy="2080080"/>
          </a:xfrm>
          <a:prstGeom prst="rect">
            <a:avLst/>
          </a:prstGeom>
          <a:noFill/>
          <a:ln w="0">
            <a:noFill/>
          </a:ln>
        </p:spPr>
        <p:style>
          <a:lnRef idx="0">
            <a:scrgbClr r="0" g="0" b="0"/>
          </a:lnRef>
          <a:fillRef idx="0">
            <a:scrgbClr r="0" g="0" b="0"/>
          </a:fillRef>
          <a:effectRef idx="0">
            <a:scrgbClr r="0" g="0" b="0"/>
          </a:effectRef>
          <a:fontRef idx="minor"/>
        </p:style>
      </p:sp>
      <p:sp>
        <p:nvSpPr>
          <p:cNvPr id="184" name="CustomShape 4"/>
          <p:cNvSpPr/>
          <p:nvPr/>
        </p:nvSpPr>
        <p:spPr>
          <a:xfrm>
            <a:off x="360000" y="1249200"/>
            <a:ext cx="9359640" cy="4150440"/>
          </a:xfrm>
          <a:prstGeom prst="rect">
            <a:avLst/>
          </a:prstGeom>
          <a:noFill/>
          <a:ln w="0">
            <a:noFill/>
          </a:ln>
        </p:spPr>
        <p:style>
          <a:lnRef idx="0">
            <a:scrgbClr r="0" g="0" b="0"/>
          </a:lnRef>
          <a:fillRef idx="0">
            <a:scrgbClr r="0" g="0" b="0"/>
          </a:fillRef>
          <a:effectRef idx="0">
            <a:scrgbClr r="0" g="0" b="0"/>
          </a:effectRef>
          <a:fontRef idx="minor"/>
        </p:style>
      </p:sp>
      <p:pic>
        <p:nvPicPr>
          <p:cNvPr id="185" name="Immagine 3_0" descr="Immagine che contiene testo, segnale, screenshot&#10;&#10;Descrizione generata automaticamente"/>
          <p:cNvPicPr/>
          <p:nvPr/>
        </p:nvPicPr>
        <p:blipFill>
          <a:blip r:embed="rId2"/>
          <a:stretch/>
        </p:blipFill>
        <p:spPr>
          <a:xfrm>
            <a:off x="431280" y="1440000"/>
            <a:ext cx="4248720" cy="2465640"/>
          </a:xfrm>
          <a:prstGeom prst="rect">
            <a:avLst/>
          </a:prstGeom>
          <a:ln w="0">
            <a:noFill/>
          </a:ln>
        </p:spPr>
      </p:pic>
      <p:sp>
        <p:nvSpPr>
          <p:cNvPr id="186" name="TextShape 5"/>
          <p:cNvSpPr txBox="1"/>
          <p:nvPr/>
        </p:nvSpPr>
        <p:spPr>
          <a:xfrm>
            <a:off x="360000" y="4140000"/>
            <a:ext cx="9359640" cy="1259640"/>
          </a:xfrm>
          <a:prstGeom prst="rect">
            <a:avLst/>
          </a:prstGeom>
          <a:noFill/>
          <a:ln w="0">
            <a:noFill/>
          </a:ln>
        </p:spPr>
        <p:txBody>
          <a:bodyPr lIns="90000" tIns="45000" rIns="90000" bIns="45000">
            <a:noAutofit/>
          </a:bodyPr>
          <a:lstStyle/>
          <a:p>
            <a:pPr>
              <a:lnSpc>
                <a:spcPct val="150000"/>
              </a:lnSpc>
              <a:spcBef>
                <a:spcPts val="1001"/>
              </a:spcBef>
            </a:pPr>
            <a:r>
              <a:rPr lang="it-IT" sz="2000" b="1" strike="noStrike" spc="-1" dirty="0" err="1">
                <a:solidFill>
                  <a:srgbClr val="000000"/>
                </a:solidFill>
                <a:latin typeface="Arial"/>
                <a:ea typeface="DejaVu Sans"/>
              </a:rPr>
              <a:t>Drawback</a:t>
            </a:r>
            <a:r>
              <a:rPr lang="it-IT" sz="2000" b="0" strike="noStrike" spc="-1" dirty="0">
                <a:solidFill>
                  <a:srgbClr val="000000"/>
                </a:solidFill>
                <a:latin typeface="Arial"/>
                <a:ea typeface="DejaVu Sans"/>
              </a:rPr>
              <a:t> </a:t>
            </a:r>
            <a:r>
              <a:rPr lang="it-IT" sz="2400" b="0" i="0" dirty="0">
                <a:effectLst/>
                <a:latin typeface="Segoe UI" panose="020B0502040204020203" pitchFamily="34" charset="0"/>
              </a:rPr>
              <a:t>→</a:t>
            </a:r>
            <a:r>
              <a:rPr lang="it-IT" sz="2000" b="0" strike="noStrike" spc="-1" dirty="0" err="1">
                <a:solidFill>
                  <a:srgbClr val="000000"/>
                </a:solidFill>
                <a:latin typeface="Arial"/>
                <a:ea typeface="DejaVu Sans"/>
              </a:rPr>
              <a:t>Dedicated</a:t>
            </a:r>
            <a:r>
              <a:rPr lang="it-IT" sz="2000" b="0" strike="noStrike" spc="-1" dirty="0">
                <a:solidFill>
                  <a:srgbClr val="000000"/>
                </a:solidFill>
                <a:latin typeface="Arial"/>
                <a:ea typeface="DejaVu Sans"/>
              </a:rPr>
              <a:t> lines are more </a:t>
            </a:r>
            <a:r>
              <a:rPr lang="it-IT" sz="2000" b="0" strike="noStrike" spc="-1" dirty="0" err="1">
                <a:solidFill>
                  <a:srgbClr val="000000"/>
                </a:solidFill>
                <a:latin typeface="Arial"/>
                <a:ea typeface="DejaVu Sans"/>
              </a:rPr>
              <a:t>complex</a:t>
            </a:r>
            <a:r>
              <a:rPr lang="it-IT" sz="2000" b="0" strike="noStrike" spc="-1" dirty="0">
                <a:solidFill>
                  <a:srgbClr val="000000"/>
                </a:solidFill>
                <a:latin typeface="Arial"/>
                <a:ea typeface="DejaVu Sans"/>
              </a:rPr>
              <a:t> to </a:t>
            </a:r>
            <a:r>
              <a:rPr lang="it-IT" sz="2000" b="0" strike="noStrike" spc="-1" dirty="0" err="1">
                <a:solidFill>
                  <a:srgbClr val="000000"/>
                </a:solidFill>
                <a:latin typeface="Arial"/>
                <a:ea typeface="DejaVu Sans"/>
              </a:rPr>
              <a:t>implement</a:t>
            </a:r>
            <a:r>
              <a:rPr lang="it-IT" sz="2000" b="0" strike="noStrike" spc="-1" dirty="0">
                <a:solidFill>
                  <a:srgbClr val="000000"/>
                </a:solidFill>
                <a:latin typeface="Arial"/>
                <a:ea typeface="DejaVu Sans"/>
              </a:rPr>
              <a:t>, </a:t>
            </a:r>
            <a:r>
              <a:rPr lang="it-IT" sz="2000" b="0" strike="noStrike" spc="-1" dirty="0" err="1">
                <a:solidFill>
                  <a:srgbClr val="000000"/>
                </a:solidFill>
                <a:latin typeface="Arial"/>
                <a:ea typeface="DejaVu Sans"/>
              </a:rPr>
              <a:t>involving</a:t>
            </a:r>
            <a:r>
              <a:rPr lang="it-IT" sz="2000" b="0" strike="noStrike" spc="-1" dirty="0">
                <a:solidFill>
                  <a:srgbClr val="000000"/>
                </a:solidFill>
                <a:latin typeface="Arial"/>
                <a:ea typeface="DejaVu Sans"/>
              </a:rPr>
              <a:t> more </a:t>
            </a:r>
            <a:r>
              <a:rPr lang="it-IT" sz="2000" b="0" strike="noStrike" spc="-1" dirty="0" err="1">
                <a:solidFill>
                  <a:srgbClr val="000000"/>
                </a:solidFill>
                <a:latin typeface="Arial"/>
                <a:ea typeface="DejaVu Sans"/>
              </a:rPr>
              <a:t>hadware</a:t>
            </a:r>
            <a:r>
              <a:rPr lang="it-IT" sz="2000" b="0" strike="noStrike" spc="-1" dirty="0">
                <a:solidFill>
                  <a:srgbClr val="000000"/>
                </a:solidFill>
                <a:latin typeface="Arial"/>
                <a:ea typeface="DejaVu Sans"/>
              </a:rPr>
              <a:t> </a:t>
            </a:r>
            <a:r>
              <a:rPr lang="it-IT" sz="2000" b="0" strike="noStrike" spc="-1" dirty="0" err="1">
                <a:solidFill>
                  <a:srgbClr val="000000"/>
                </a:solidFill>
                <a:latin typeface="Arial"/>
                <a:ea typeface="DejaVu Sans"/>
              </a:rPr>
              <a:t>components</a:t>
            </a:r>
            <a:r>
              <a:rPr lang="it-IT" sz="2000" b="0" strike="noStrike" spc="-1" dirty="0">
                <a:solidFill>
                  <a:srgbClr val="000000"/>
                </a:solidFill>
                <a:latin typeface="Arial"/>
                <a:ea typeface="DejaVu Sans"/>
              </a:rPr>
              <a:t>, </a:t>
            </a:r>
            <a:r>
              <a:rPr lang="it-IT" sz="2000" b="0" strike="noStrike" spc="-1" dirty="0" err="1">
                <a:solidFill>
                  <a:srgbClr val="000000"/>
                </a:solidFill>
                <a:latin typeface="Arial"/>
                <a:ea typeface="DejaVu Sans"/>
              </a:rPr>
              <a:t>causing</a:t>
            </a:r>
            <a:r>
              <a:rPr lang="it-IT" sz="2000" b="0" strike="noStrike" spc="-1" dirty="0">
                <a:solidFill>
                  <a:srgbClr val="000000"/>
                </a:solidFill>
                <a:latin typeface="Arial"/>
                <a:ea typeface="DejaVu Sans"/>
              </a:rPr>
              <a:t> </a:t>
            </a:r>
            <a:r>
              <a:rPr lang="it-IT" sz="2000" b="0" strike="noStrike" spc="-1" dirty="0" err="1">
                <a:solidFill>
                  <a:srgbClr val="000000"/>
                </a:solidFill>
                <a:latin typeface="Arial"/>
                <a:ea typeface="DejaVu Sans"/>
              </a:rPr>
              <a:t>higher</a:t>
            </a:r>
            <a:r>
              <a:rPr lang="it-IT" sz="2000" b="0" strike="noStrike" spc="-1" dirty="0">
                <a:solidFill>
                  <a:srgbClr val="000000"/>
                </a:solidFill>
                <a:latin typeface="Arial"/>
                <a:ea typeface="DejaVu Sans"/>
              </a:rPr>
              <a:t> </a:t>
            </a:r>
            <a:r>
              <a:rPr lang="it-IT" sz="2000" b="0" strike="noStrike" spc="-1" dirty="0" err="1">
                <a:solidFill>
                  <a:srgbClr val="000000"/>
                </a:solidFill>
                <a:latin typeface="Arial"/>
                <a:ea typeface="DejaVu Sans"/>
              </a:rPr>
              <a:t>powe</a:t>
            </a:r>
            <a:r>
              <a:rPr lang="it-IT" sz="2000" b="0" strike="noStrike" spc="-1" dirty="0">
                <a:solidFill>
                  <a:srgbClr val="000000"/>
                </a:solidFill>
                <a:latin typeface="Arial"/>
                <a:ea typeface="DejaVu Sans"/>
              </a:rPr>
              <a:t> </a:t>
            </a:r>
            <a:r>
              <a:rPr lang="it-IT" sz="2000" b="0" strike="noStrike" spc="-1" dirty="0" err="1">
                <a:solidFill>
                  <a:srgbClr val="000000"/>
                </a:solidFill>
                <a:latin typeface="Arial"/>
                <a:ea typeface="DejaVu Sans"/>
              </a:rPr>
              <a:t>consumption</a:t>
            </a:r>
            <a:r>
              <a:rPr lang="it-IT" sz="2000" b="0" strike="noStrike" spc="-1" dirty="0">
                <a:solidFill>
                  <a:srgbClr val="000000"/>
                </a:solidFill>
                <a:latin typeface="Arial"/>
                <a:ea typeface="DejaVu Sans"/>
              </a:rPr>
              <a:t> of the chip.</a:t>
            </a:r>
            <a:endParaRPr lang="it-IT" sz="2000" b="0" strike="noStrike" spc="-1" dirty="0">
              <a:latin typeface="Arial"/>
            </a:endParaRPr>
          </a:p>
        </p:txBody>
      </p:sp>
      <p:sp>
        <p:nvSpPr>
          <p:cNvPr id="2" name="Ovale 1">
            <a:extLst>
              <a:ext uri="{FF2B5EF4-FFF2-40B4-BE49-F238E27FC236}">
                <a16:creationId xmlns:a16="http://schemas.microsoft.com/office/drawing/2014/main" id="{213C8E79-FEB5-4132-ADD5-673B027323ED}"/>
              </a:ext>
            </a:extLst>
          </p:cNvPr>
          <p:cNvSpPr/>
          <p:nvPr/>
        </p:nvSpPr>
        <p:spPr>
          <a:xfrm>
            <a:off x="859692" y="1891323"/>
            <a:ext cx="2665046" cy="57834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504000" y="226080"/>
            <a:ext cx="9070560" cy="945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it-IT" sz="4400" b="0" strike="noStrike" spc="-1" dirty="0">
                <a:latin typeface="Arial"/>
              </a:rPr>
              <a:t>Secure design </a:t>
            </a:r>
            <a:r>
              <a:rPr lang="it-IT" sz="4400" b="0" strike="noStrike" spc="-1" dirty="0" err="1">
                <a:latin typeface="Arial"/>
              </a:rPr>
              <a:t>tips</a:t>
            </a:r>
            <a:endParaRPr lang="it-IT" sz="4400" b="0" strike="noStrike" spc="-1" dirty="0">
              <a:latin typeface="Arial"/>
            </a:endParaRPr>
          </a:p>
        </p:txBody>
      </p:sp>
      <p:sp>
        <p:nvSpPr>
          <p:cNvPr id="188" name="CustomShape 2"/>
          <p:cNvSpPr/>
          <p:nvPr/>
        </p:nvSpPr>
        <p:spPr>
          <a:xfrm rot="1800">
            <a:off x="-110880" y="1617840"/>
            <a:ext cx="9645480" cy="2080080"/>
          </a:xfrm>
          <a:prstGeom prst="rect">
            <a:avLst/>
          </a:prstGeom>
          <a:noFill/>
          <a:ln w="0">
            <a:noFill/>
          </a:ln>
        </p:spPr>
        <p:style>
          <a:lnRef idx="0">
            <a:scrgbClr r="0" g="0" b="0"/>
          </a:lnRef>
          <a:fillRef idx="0">
            <a:scrgbClr r="0" g="0" b="0"/>
          </a:fillRef>
          <a:effectRef idx="0">
            <a:scrgbClr r="0" g="0" b="0"/>
          </a:effectRef>
          <a:fontRef idx="minor"/>
        </p:style>
      </p:sp>
      <p:sp>
        <p:nvSpPr>
          <p:cNvPr id="189" name="CustomShape 3"/>
          <p:cNvSpPr/>
          <p:nvPr/>
        </p:nvSpPr>
        <p:spPr>
          <a:xfrm>
            <a:off x="360000" y="3314506"/>
            <a:ext cx="3532062" cy="208513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spcBef>
                <a:spcPts val="1001"/>
              </a:spcBef>
            </a:pPr>
            <a:endParaRPr lang="it-IT" sz="2000" b="0" strike="noStrike" spc="-1" dirty="0">
              <a:latin typeface="Arial"/>
            </a:endParaRPr>
          </a:p>
        </p:txBody>
      </p:sp>
      <p:sp>
        <p:nvSpPr>
          <p:cNvPr id="2" name="CasellaDiTesto 1">
            <a:extLst>
              <a:ext uri="{FF2B5EF4-FFF2-40B4-BE49-F238E27FC236}">
                <a16:creationId xmlns:a16="http://schemas.microsoft.com/office/drawing/2014/main" id="{57BC34BF-0B90-4FFF-83E7-A4E8718C49EC}"/>
              </a:ext>
            </a:extLst>
          </p:cNvPr>
          <p:cNvSpPr txBox="1"/>
          <p:nvPr/>
        </p:nvSpPr>
        <p:spPr>
          <a:xfrm>
            <a:off x="242278" y="1369137"/>
            <a:ext cx="4110892" cy="1131848"/>
          </a:xfrm>
          <a:prstGeom prst="rect">
            <a:avLst/>
          </a:prstGeom>
          <a:noFill/>
        </p:spPr>
        <p:txBody>
          <a:bodyPr wrap="square" rtlCol="0">
            <a:spAutoFit/>
          </a:bodyPr>
          <a:lstStyle/>
          <a:p>
            <a:pPr algn="ctr">
              <a:lnSpc>
                <a:spcPct val="150000"/>
              </a:lnSpc>
              <a:spcBef>
                <a:spcPts val="1001"/>
              </a:spcBef>
            </a:pPr>
            <a:r>
              <a:rPr lang="it-IT" sz="2400" b="0" strike="noStrike" spc="-1" dirty="0">
                <a:solidFill>
                  <a:srgbClr val="000000"/>
                </a:solidFill>
                <a:latin typeface="Arial"/>
                <a:ea typeface="DejaVu Sans"/>
              </a:rPr>
              <a:t>How to </a:t>
            </a:r>
            <a:r>
              <a:rPr lang="it-IT" sz="2400" b="0" strike="noStrike" spc="-1" dirty="0" err="1">
                <a:solidFill>
                  <a:srgbClr val="000000"/>
                </a:solidFill>
                <a:latin typeface="Arial"/>
                <a:ea typeface="DejaVu Sans"/>
              </a:rPr>
              <a:t>prevent</a:t>
            </a:r>
            <a:r>
              <a:rPr lang="it-IT" sz="2400" b="0" strike="noStrike" spc="-1" dirty="0">
                <a:solidFill>
                  <a:srgbClr val="000000"/>
                </a:solidFill>
                <a:latin typeface="Arial"/>
                <a:ea typeface="DejaVu Sans"/>
              </a:rPr>
              <a:t> data leakage </a:t>
            </a:r>
            <a:r>
              <a:rPr lang="it-IT" sz="2400" b="0" strike="noStrike" spc="-1" dirty="0" err="1">
                <a:solidFill>
                  <a:srgbClr val="000000"/>
                </a:solidFill>
                <a:latin typeface="Arial"/>
                <a:ea typeface="DejaVu Sans"/>
              </a:rPr>
              <a:t>through</a:t>
            </a:r>
            <a:r>
              <a:rPr lang="it-IT" sz="2400" b="0" strike="noStrike" spc="-1" dirty="0">
                <a:solidFill>
                  <a:srgbClr val="000000"/>
                </a:solidFill>
                <a:latin typeface="Arial"/>
                <a:ea typeface="DejaVu Sans"/>
              </a:rPr>
              <a:t> FLUSH+RELOAD?</a:t>
            </a:r>
          </a:p>
        </p:txBody>
      </p:sp>
      <p:sp>
        <p:nvSpPr>
          <p:cNvPr id="3" name="Freccia a destra 2">
            <a:extLst>
              <a:ext uri="{FF2B5EF4-FFF2-40B4-BE49-F238E27FC236}">
                <a16:creationId xmlns:a16="http://schemas.microsoft.com/office/drawing/2014/main" id="{FC5425DD-4C5B-4149-AF6D-94F492A87AEE}"/>
              </a:ext>
            </a:extLst>
          </p:cNvPr>
          <p:cNvSpPr/>
          <p:nvPr/>
        </p:nvSpPr>
        <p:spPr>
          <a:xfrm>
            <a:off x="4597710" y="1615314"/>
            <a:ext cx="883139" cy="622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89BA83FC-EB3A-47BE-B9AF-235F10FDFA1C}"/>
              </a:ext>
            </a:extLst>
          </p:cNvPr>
          <p:cNvSpPr txBox="1"/>
          <p:nvPr/>
        </p:nvSpPr>
        <p:spPr>
          <a:xfrm>
            <a:off x="5725389" y="1369137"/>
            <a:ext cx="3957873" cy="1200329"/>
          </a:xfrm>
          <a:prstGeom prst="rect">
            <a:avLst/>
          </a:prstGeom>
          <a:noFill/>
        </p:spPr>
        <p:txBody>
          <a:bodyPr wrap="square" rtlCol="0">
            <a:spAutoFit/>
          </a:bodyPr>
          <a:lstStyle/>
          <a:p>
            <a:pPr algn="ctr">
              <a:spcBef>
                <a:spcPts val="1001"/>
              </a:spcBef>
            </a:pPr>
            <a:r>
              <a:rPr lang="it-IT" sz="2400" b="1" strike="noStrike" spc="-1" dirty="0">
                <a:solidFill>
                  <a:srgbClr val="000000"/>
                </a:solidFill>
                <a:latin typeface="Arial"/>
                <a:ea typeface="DejaVu Sans"/>
              </a:rPr>
              <a:t>Invalidate cache loads </a:t>
            </a:r>
            <a:r>
              <a:rPr lang="it-IT" sz="2400" b="0" strike="noStrike" spc="-1" dirty="0" err="1">
                <a:solidFill>
                  <a:srgbClr val="000000"/>
                </a:solidFill>
                <a:latin typeface="Arial"/>
                <a:ea typeface="DejaVu Sans"/>
              </a:rPr>
              <a:t>executed</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during</a:t>
            </a:r>
            <a:r>
              <a:rPr lang="it-IT" sz="2400" b="0" strike="noStrike" spc="-1" dirty="0">
                <a:solidFill>
                  <a:srgbClr val="000000"/>
                </a:solidFill>
                <a:latin typeface="Arial"/>
                <a:ea typeface="DejaVu Sans"/>
              </a:rPr>
              <a:t> a </a:t>
            </a:r>
            <a:br>
              <a:rPr lang="it-IT" sz="2400" b="0" strike="noStrike" spc="-1" dirty="0">
                <a:solidFill>
                  <a:srgbClr val="000000"/>
                </a:solidFill>
                <a:latin typeface="Arial"/>
                <a:ea typeface="DejaVu Sans"/>
              </a:rPr>
            </a:br>
            <a:r>
              <a:rPr lang="it-IT" sz="2400" spc="-1" dirty="0">
                <a:solidFill>
                  <a:srgbClr val="000000"/>
                </a:solidFill>
                <a:latin typeface="Arial"/>
                <a:ea typeface="DejaVu Sans"/>
              </a:rPr>
              <a:t>s</a:t>
            </a:r>
            <a:r>
              <a:rPr lang="it-IT" sz="2400" b="0" strike="noStrike" spc="-1" dirty="0">
                <a:solidFill>
                  <a:srgbClr val="000000"/>
                </a:solidFill>
                <a:latin typeface="Arial"/>
                <a:ea typeface="DejaVu Sans"/>
              </a:rPr>
              <a:t>peculative window </a:t>
            </a:r>
          </a:p>
        </p:txBody>
      </p:sp>
      <p:sp>
        <p:nvSpPr>
          <p:cNvPr id="8" name="CasellaDiTesto 7">
            <a:extLst>
              <a:ext uri="{FF2B5EF4-FFF2-40B4-BE49-F238E27FC236}">
                <a16:creationId xmlns:a16="http://schemas.microsoft.com/office/drawing/2014/main" id="{F381E956-1EC8-491D-9317-EFAD9C4B0AE3}"/>
              </a:ext>
            </a:extLst>
          </p:cNvPr>
          <p:cNvSpPr txBox="1"/>
          <p:nvPr/>
        </p:nvSpPr>
        <p:spPr>
          <a:xfrm>
            <a:off x="242278" y="3025581"/>
            <a:ext cx="9440984" cy="577850"/>
          </a:xfrm>
          <a:prstGeom prst="rect">
            <a:avLst/>
          </a:prstGeom>
          <a:noFill/>
        </p:spPr>
        <p:txBody>
          <a:bodyPr wrap="square" rtlCol="0">
            <a:spAutoFit/>
          </a:bodyPr>
          <a:lstStyle/>
          <a:p>
            <a:pPr algn="ctr">
              <a:lnSpc>
                <a:spcPct val="150000"/>
              </a:lnSpc>
              <a:spcBef>
                <a:spcPts val="1001"/>
              </a:spcBef>
            </a:pPr>
            <a:r>
              <a:rPr lang="it-IT" sz="2400" spc="-1" dirty="0" err="1">
                <a:solidFill>
                  <a:srgbClr val="000000"/>
                </a:solidFill>
                <a:latin typeface="Arial" panose="020B0604020202020204" pitchFamily="34" charset="0"/>
                <a:ea typeface="DejaVu Sans"/>
                <a:cs typeface="DejaVu Sans"/>
              </a:rPr>
              <a:t>K</a:t>
            </a:r>
            <a:r>
              <a:rPr lang="it-IT" sz="2400" b="0" kern="1200" spc="-1" dirty="0" err="1">
                <a:solidFill>
                  <a:srgbClr val="000000"/>
                </a:solidFill>
                <a:effectLst/>
                <a:latin typeface="Arial" panose="020B0604020202020204" pitchFamily="34" charset="0"/>
                <a:ea typeface="DejaVu Sans"/>
                <a:cs typeface="DejaVu Sans"/>
              </a:rPr>
              <a:t>eep</a:t>
            </a:r>
            <a:r>
              <a:rPr lang="it-IT" sz="2400" b="0" kern="1200" spc="-1" dirty="0">
                <a:solidFill>
                  <a:srgbClr val="000000"/>
                </a:solidFill>
                <a:effectLst/>
                <a:latin typeface="Arial" panose="020B0604020202020204" pitchFamily="34" charset="0"/>
                <a:ea typeface="DejaVu Sans"/>
                <a:cs typeface="DejaVu Sans"/>
              </a:rPr>
              <a:t> track of </a:t>
            </a:r>
            <a:r>
              <a:rPr lang="it-IT" sz="2400" b="0" kern="1200" spc="-1" dirty="0" err="1">
                <a:solidFill>
                  <a:srgbClr val="000000"/>
                </a:solidFill>
                <a:effectLst/>
                <a:latin typeface="Arial" panose="020B0604020202020204" pitchFamily="34" charset="0"/>
                <a:ea typeface="DejaVu Sans"/>
                <a:cs typeface="DejaVu Sans"/>
              </a:rPr>
              <a:t>which</a:t>
            </a:r>
            <a:r>
              <a:rPr lang="it-IT" sz="2400" b="0" kern="1200" spc="-1" dirty="0">
                <a:solidFill>
                  <a:srgbClr val="000000"/>
                </a:solidFill>
                <a:effectLst/>
                <a:latin typeface="Arial" panose="020B0604020202020204" pitchFamily="34" charset="0"/>
                <a:ea typeface="DejaVu Sans"/>
                <a:cs typeface="DejaVu Sans"/>
              </a:rPr>
              <a:t> </a:t>
            </a:r>
            <a:r>
              <a:rPr lang="it-IT" sz="2400" b="0" kern="1200" spc="-1" dirty="0" err="1">
                <a:solidFill>
                  <a:srgbClr val="000000"/>
                </a:solidFill>
                <a:effectLst/>
                <a:latin typeface="Arial" panose="020B0604020202020204" pitchFamily="34" charset="0"/>
                <a:ea typeface="DejaVu Sans"/>
                <a:cs typeface="DejaVu Sans"/>
              </a:rPr>
              <a:t>instruction</a:t>
            </a:r>
            <a:r>
              <a:rPr lang="it-IT" sz="2400" b="0" kern="1200" spc="-1" dirty="0">
                <a:solidFill>
                  <a:srgbClr val="000000"/>
                </a:solidFill>
                <a:effectLst/>
                <a:latin typeface="Arial" panose="020B0604020202020204" pitchFamily="34" charset="0"/>
                <a:ea typeface="DejaVu Sans"/>
                <a:cs typeface="DejaVu Sans"/>
              </a:rPr>
              <a:t> </a:t>
            </a:r>
            <a:r>
              <a:rPr lang="it-IT" sz="2400" b="0" kern="1200" spc="-1" dirty="0" err="1">
                <a:solidFill>
                  <a:srgbClr val="000000"/>
                </a:solidFill>
                <a:effectLst/>
                <a:latin typeface="Arial" panose="020B0604020202020204" pitchFamily="34" charset="0"/>
                <a:ea typeface="DejaVu Sans"/>
                <a:cs typeface="DejaVu Sans"/>
              </a:rPr>
              <a:t>requested</a:t>
            </a:r>
            <a:r>
              <a:rPr lang="it-IT" sz="2400" b="0" kern="1200" spc="-1" dirty="0">
                <a:solidFill>
                  <a:srgbClr val="000000"/>
                </a:solidFill>
                <a:effectLst/>
                <a:latin typeface="Arial" panose="020B0604020202020204" pitchFamily="34" charset="0"/>
                <a:ea typeface="DejaVu Sans"/>
                <a:cs typeface="DejaVu Sans"/>
              </a:rPr>
              <a:t> </a:t>
            </a:r>
            <a:r>
              <a:rPr lang="it-IT" sz="2400" b="0" kern="1200" spc="-1" dirty="0" err="1">
                <a:solidFill>
                  <a:srgbClr val="000000"/>
                </a:solidFill>
                <a:effectLst/>
                <a:latin typeface="Arial" panose="020B0604020202020204" pitchFamily="34" charset="0"/>
                <a:ea typeface="DejaVu Sans"/>
                <a:cs typeface="DejaVu Sans"/>
              </a:rPr>
              <a:t>every</a:t>
            </a:r>
            <a:r>
              <a:rPr lang="it-IT" sz="2400" b="0" kern="1200" spc="-1" dirty="0">
                <a:solidFill>
                  <a:srgbClr val="000000"/>
                </a:solidFill>
                <a:effectLst/>
                <a:latin typeface="Arial" panose="020B0604020202020204" pitchFamily="34" charset="0"/>
                <a:ea typeface="DejaVu Sans"/>
                <a:cs typeface="DejaVu Sans"/>
              </a:rPr>
              <a:t> load</a:t>
            </a:r>
            <a:endParaRPr lang="it-IT" sz="2400" b="0" strike="noStrike" spc="-1" dirty="0">
              <a:solidFill>
                <a:srgbClr val="000000"/>
              </a:solidFill>
              <a:latin typeface="Arial"/>
              <a:ea typeface="DejaVu Sans"/>
            </a:endParaRPr>
          </a:p>
        </p:txBody>
      </p:sp>
      <p:sp>
        <p:nvSpPr>
          <p:cNvPr id="9" name="CasellaDiTesto 8">
            <a:extLst>
              <a:ext uri="{FF2B5EF4-FFF2-40B4-BE49-F238E27FC236}">
                <a16:creationId xmlns:a16="http://schemas.microsoft.com/office/drawing/2014/main" id="{96FDC28D-189B-4E69-88B7-0229064A9DED}"/>
              </a:ext>
            </a:extLst>
          </p:cNvPr>
          <p:cNvSpPr txBox="1"/>
          <p:nvPr/>
        </p:nvSpPr>
        <p:spPr>
          <a:xfrm>
            <a:off x="360000" y="3892356"/>
            <a:ext cx="9175144" cy="1131848"/>
          </a:xfrm>
          <a:prstGeom prst="rect">
            <a:avLst/>
          </a:prstGeom>
          <a:noFill/>
        </p:spPr>
        <p:txBody>
          <a:bodyPr wrap="square" rtlCol="0">
            <a:spAutoFit/>
          </a:bodyPr>
          <a:lstStyle/>
          <a:p>
            <a:pPr marL="0" algn="ctr" rtl="0" eaLnBrk="1" latinLnBrk="0" hangingPunct="1">
              <a:lnSpc>
                <a:spcPct val="150000"/>
              </a:lnSpc>
              <a:spcBef>
                <a:spcPts val="1001"/>
              </a:spcBef>
              <a:spcAft>
                <a:spcPts val="0"/>
              </a:spcAft>
            </a:pPr>
            <a:r>
              <a:rPr lang="it-IT" sz="2400" b="0" kern="1200" spc="-1" dirty="0">
                <a:solidFill>
                  <a:srgbClr val="000000"/>
                </a:solidFill>
                <a:effectLst/>
                <a:latin typeface="Arial" panose="020B0604020202020204" pitchFamily="34" charset="0"/>
                <a:ea typeface="DejaVu Sans"/>
                <a:cs typeface="DejaVu Sans"/>
              </a:rPr>
              <a:t>In </a:t>
            </a:r>
            <a:r>
              <a:rPr lang="it-IT" sz="2400" b="0" kern="1200" spc="-1" dirty="0" err="1">
                <a:solidFill>
                  <a:srgbClr val="000000"/>
                </a:solidFill>
                <a:effectLst/>
                <a:latin typeface="Arial" panose="020B0604020202020204" pitchFamily="34" charset="0"/>
                <a:ea typeface="DejaVu Sans"/>
                <a:cs typeface="DejaVu Sans"/>
              </a:rPr>
              <a:t>commit</a:t>
            </a:r>
            <a:r>
              <a:rPr lang="it-IT" sz="2400" b="0" kern="1200" spc="-1" dirty="0">
                <a:solidFill>
                  <a:srgbClr val="000000"/>
                </a:solidFill>
                <a:effectLst/>
                <a:latin typeface="Arial" panose="020B0604020202020204" pitchFamily="34" charset="0"/>
                <a:ea typeface="DejaVu Sans"/>
                <a:cs typeface="DejaVu Sans"/>
              </a:rPr>
              <a:t> </a:t>
            </a:r>
            <a:r>
              <a:rPr lang="it-IT" sz="2400" b="0" kern="1200" spc="-1" dirty="0" err="1">
                <a:solidFill>
                  <a:srgbClr val="000000"/>
                </a:solidFill>
                <a:effectLst/>
                <a:latin typeface="Arial" panose="020B0604020202020204" pitchFamily="34" charset="0"/>
                <a:ea typeface="DejaVu Sans"/>
                <a:cs typeface="DejaVu Sans"/>
              </a:rPr>
              <a:t>phase</a:t>
            </a:r>
            <a:r>
              <a:rPr lang="it-IT" sz="2400" b="0" kern="1200" spc="-1" dirty="0">
                <a:solidFill>
                  <a:srgbClr val="000000"/>
                </a:solidFill>
                <a:effectLst/>
                <a:latin typeface="Arial" panose="020B0604020202020204" pitchFamily="34" charset="0"/>
                <a:ea typeface="DejaVu Sans"/>
                <a:cs typeface="DejaVu Sans"/>
              </a:rPr>
              <a:t>, </a:t>
            </a:r>
            <a:r>
              <a:rPr lang="it-IT" sz="2400" b="0" kern="1200" spc="-1" dirty="0" err="1">
                <a:solidFill>
                  <a:srgbClr val="000000"/>
                </a:solidFill>
                <a:effectLst/>
                <a:latin typeface="Arial" panose="020B0604020202020204" pitchFamily="34" charset="0"/>
                <a:ea typeface="DejaVu Sans"/>
                <a:cs typeface="DejaVu Sans"/>
              </a:rPr>
              <a:t>speculatively</a:t>
            </a:r>
            <a:r>
              <a:rPr lang="it-IT" sz="2400" b="0" kern="1200" spc="-1" dirty="0">
                <a:solidFill>
                  <a:srgbClr val="000000"/>
                </a:solidFill>
                <a:effectLst/>
                <a:latin typeface="Arial" panose="020B0604020202020204" pitchFamily="34" charset="0"/>
                <a:ea typeface="DejaVu Sans"/>
                <a:cs typeface="DejaVu Sans"/>
              </a:rPr>
              <a:t> </a:t>
            </a:r>
            <a:r>
              <a:rPr lang="it-IT" sz="2400" b="0" kern="1200" spc="-1" dirty="0" err="1">
                <a:solidFill>
                  <a:srgbClr val="000000"/>
                </a:solidFill>
                <a:effectLst/>
                <a:latin typeface="Arial" panose="020B0604020202020204" pitchFamily="34" charset="0"/>
                <a:ea typeface="DejaVu Sans"/>
                <a:cs typeface="DejaVu Sans"/>
              </a:rPr>
              <a:t>loaded</a:t>
            </a:r>
            <a:r>
              <a:rPr lang="it-IT" sz="2400" b="0" kern="1200" spc="-1" dirty="0">
                <a:solidFill>
                  <a:srgbClr val="000000"/>
                </a:solidFill>
                <a:effectLst/>
                <a:latin typeface="Arial" panose="020B0604020202020204" pitchFamily="34" charset="0"/>
                <a:ea typeface="DejaVu Sans"/>
                <a:cs typeface="DejaVu Sans"/>
              </a:rPr>
              <a:t> cache lines </a:t>
            </a:r>
            <a:r>
              <a:rPr lang="it-IT" sz="2400" b="0" kern="1200" spc="-1" dirty="0" err="1">
                <a:solidFill>
                  <a:srgbClr val="000000"/>
                </a:solidFill>
                <a:effectLst/>
                <a:latin typeface="Arial" panose="020B0604020202020204" pitchFamily="34" charset="0"/>
                <a:ea typeface="DejaVu Sans"/>
                <a:cs typeface="DejaVu Sans"/>
              </a:rPr>
              <a:t>have</a:t>
            </a:r>
            <a:r>
              <a:rPr lang="it-IT" sz="2400" b="0" kern="1200" spc="-1" dirty="0">
                <a:solidFill>
                  <a:srgbClr val="000000"/>
                </a:solidFill>
                <a:effectLst/>
                <a:latin typeface="Arial" panose="020B0604020202020204" pitchFamily="34" charset="0"/>
                <a:ea typeface="DejaVu Sans"/>
                <a:cs typeface="DejaVu Sans"/>
              </a:rPr>
              <a:t> to be </a:t>
            </a:r>
            <a:r>
              <a:rPr lang="it-IT" sz="2400" b="0" kern="1200" spc="-1" dirty="0" err="1">
                <a:solidFill>
                  <a:srgbClr val="000000"/>
                </a:solidFill>
                <a:effectLst/>
                <a:latin typeface="Arial" panose="020B0604020202020204" pitchFamily="34" charset="0"/>
                <a:ea typeface="DejaVu Sans"/>
                <a:cs typeface="DejaVu Sans"/>
              </a:rPr>
              <a:t>invalidated</a:t>
            </a:r>
            <a:r>
              <a:rPr lang="it-IT" sz="2400" b="0" kern="1200" spc="-1" dirty="0">
                <a:solidFill>
                  <a:srgbClr val="000000"/>
                </a:solidFill>
                <a:effectLst/>
                <a:latin typeface="Arial" panose="020B0604020202020204" pitchFamily="34" charset="0"/>
                <a:ea typeface="DejaVu Sans"/>
                <a:cs typeface="DejaVu Sans"/>
              </a:rPr>
              <a:t>.</a:t>
            </a:r>
            <a:endParaRPr lang="it-IT" sz="2400" dirty="0">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504000" y="226080"/>
            <a:ext cx="9070560" cy="945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it-IT" sz="4400" b="0" strike="noStrike" spc="-1">
                <a:latin typeface="Arial"/>
              </a:rPr>
              <a:t>Secure design tips</a:t>
            </a:r>
          </a:p>
        </p:txBody>
      </p:sp>
      <p:sp>
        <p:nvSpPr>
          <p:cNvPr id="188" name="CustomShape 2"/>
          <p:cNvSpPr/>
          <p:nvPr/>
        </p:nvSpPr>
        <p:spPr>
          <a:xfrm rot="1800">
            <a:off x="-110880" y="1617840"/>
            <a:ext cx="9645480" cy="2080080"/>
          </a:xfrm>
          <a:prstGeom prst="rect">
            <a:avLst/>
          </a:prstGeom>
          <a:noFill/>
          <a:ln w="0">
            <a:noFill/>
          </a:ln>
        </p:spPr>
        <p:style>
          <a:lnRef idx="0">
            <a:scrgbClr r="0" g="0" b="0"/>
          </a:lnRef>
          <a:fillRef idx="0">
            <a:scrgbClr r="0" g="0" b="0"/>
          </a:fillRef>
          <a:effectRef idx="0">
            <a:scrgbClr r="0" g="0" b="0"/>
          </a:effectRef>
          <a:fontRef idx="minor"/>
        </p:style>
      </p:sp>
      <p:sp>
        <p:nvSpPr>
          <p:cNvPr id="189" name="CustomShape 3"/>
          <p:cNvSpPr/>
          <p:nvPr/>
        </p:nvSpPr>
        <p:spPr>
          <a:xfrm>
            <a:off x="360000" y="1615314"/>
            <a:ext cx="9359640" cy="378432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spcBef>
                <a:spcPts val="1001"/>
              </a:spcBef>
            </a:pPr>
            <a:r>
              <a:rPr lang="it-IT" sz="2400" b="0" strike="noStrike" spc="-1" dirty="0">
                <a:solidFill>
                  <a:srgbClr val="000000"/>
                </a:solidFill>
                <a:latin typeface="Arial"/>
                <a:ea typeface="DejaVu Sans"/>
              </a:rPr>
              <a:t>Two high performance </a:t>
            </a:r>
            <a:r>
              <a:rPr lang="it-IT" sz="2400" b="0" strike="noStrike" spc="-1" dirty="0" err="1">
                <a:solidFill>
                  <a:srgbClr val="000000"/>
                </a:solidFill>
                <a:latin typeface="Arial"/>
                <a:ea typeface="DejaVu Sans"/>
              </a:rPr>
              <a:t>drawbacks</a:t>
            </a:r>
            <a:r>
              <a:rPr lang="it-IT" sz="2400" b="0" strike="noStrike" spc="-1" dirty="0">
                <a:solidFill>
                  <a:srgbClr val="000000"/>
                </a:solidFill>
                <a:latin typeface="Arial"/>
                <a:ea typeface="DejaVu Sans"/>
              </a:rPr>
              <a:t>:</a:t>
            </a:r>
            <a:endParaRPr lang="it-IT" sz="2400" b="0" strike="noStrike" spc="-1" dirty="0">
              <a:latin typeface="Arial"/>
            </a:endParaRPr>
          </a:p>
          <a:p>
            <a:pPr>
              <a:lnSpc>
                <a:spcPct val="150000"/>
              </a:lnSpc>
              <a:spcBef>
                <a:spcPts val="1001"/>
              </a:spcBef>
            </a:pPr>
            <a:r>
              <a:rPr lang="it-IT" sz="2400" b="0" strike="noStrike" spc="-1" dirty="0">
                <a:solidFill>
                  <a:srgbClr val="000000"/>
                </a:solidFill>
                <a:latin typeface="Arial"/>
                <a:ea typeface="DejaVu Sans"/>
              </a:rPr>
              <a:t>- A </a:t>
            </a:r>
            <a:r>
              <a:rPr lang="it-IT" sz="2400" b="0" strike="noStrike" spc="-1" dirty="0" err="1">
                <a:solidFill>
                  <a:srgbClr val="000000"/>
                </a:solidFill>
                <a:latin typeface="Arial"/>
                <a:ea typeface="DejaVu Sans"/>
              </a:rPr>
              <a:t>lot</a:t>
            </a:r>
            <a:r>
              <a:rPr lang="it-IT" sz="2400" b="0" strike="noStrike" spc="-1" dirty="0">
                <a:solidFill>
                  <a:srgbClr val="000000"/>
                </a:solidFill>
                <a:latin typeface="Arial"/>
                <a:ea typeface="DejaVu Sans"/>
              </a:rPr>
              <a:t> of hardware </a:t>
            </a:r>
            <a:r>
              <a:rPr lang="it-IT" sz="2400" b="0" strike="noStrike" spc="-1" dirty="0" err="1">
                <a:solidFill>
                  <a:srgbClr val="000000"/>
                </a:solidFill>
                <a:latin typeface="Arial"/>
                <a:ea typeface="DejaVu Sans"/>
              </a:rPr>
              <a:t>has</a:t>
            </a:r>
            <a:r>
              <a:rPr lang="it-IT" sz="2400" b="0" strike="noStrike" spc="-1" dirty="0">
                <a:solidFill>
                  <a:srgbClr val="000000"/>
                </a:solidFill>
                <a:latin typeface="Arial"/>
                <a:ea typeface="DejaVu Sans"/>
              </a:rPr>
              <a:t> to be </a:t>
            </a:r>
            <a:r>
              <a:rPr lang="it-IT" sz="2400" b="0" strike="noStrike" spc="-1" dirty="0" err="1">
                <a:solidFill>
                  <a:srgbClr val="000000"/>
                </a:solidFill>
                <a:latin typeface="Arial"/>
                <a:ea typeface="DejaVu Sans"/>
              </a:rPr>
              <a:t>added</a:t>
            </a:r>
            <a:r>
              <a:rPr lang="it-IT" sz="2400" b="0" strike="noStrike" spc="-1" dirty="0">
                <a:solidFill>
                  <a:srgbClr val="000000"/>
                </a:solidFill>
                <a:latin typeface="Arial"/>
                <a:ea typeface="DejaVu Sans"/>
              </a:rPr>
              <a:t> just to </a:t>
            </a:r>
            <a:r>
              <a:rPr lang="it-IT" sz="2400" b="0" strike="noStrike" spc="-1" dirty="0" err="1">
                <a:solidFill>
                  <a:srgbClr val="000000"/>
                </a:solidFill>
                <a:latin typeface="Arial"/>
                <a:ea typeface="DejaVu Sans"/>
              </a:rPr>
              <a:t>implement</a:t>
            </a:r>
            <a:r>
              <a:rPr lang="it-IT" sz="2400" b="0" strike="noStrike" spc="-1" dirty="0">
                <a:solidFill>
                  <a:srgbClr val="000000"/>
                </a:solidFill>
                <a:latin typeface="Arial"/>
                <a:ea typeface="DejaVu Sans"/>
              </a:rPr>
              <a:t> security checks</a:t>
            </a:r>
            <a:endParaRPr lang="it-IT" sz="2400" b="0" strike="noStrike" spc="-1" dirty="0">
              <a:latin typeface="Arial"/>
            </a:endParaRPr>
          </a:p>
          <a:p>
            <a:pPr>
              <a:lnSpc>
                <a:spcPct val="150000"/>
              </a:lnSpc>
              <a:spcBef>
                <a:spcPts val="1001"/>
              </a:spcBef>
            </a:pP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Even</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not</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malicious</a:t>
            </a:r>
            <a:r>
              <a:rPr lang="it-IT" sz="2400" b="0" strike="noStrike" spc="-1" dirty="0">
                <a:solidFill>
                  <a:srgbClr val="000000"/>
                </a:solidFill>
                <a:latin typeface="Arial"/>
                <a:ea typeface="DejaVu Sans"/>
              </a:rPr>
              <a:t> loads </a:t>
            </a:r>
            <a:r>
              <a:rPr lang="it-IT" sz="2400" b="0" strike="noStrike" spc="-1" dirty="0" err="1">
                <a:solidFill>
                  <a:srgbClr val="000000"/>
                </a:solidFill>
                <a:latin typeface="Arial"/>
                <a:ea typeface="DejaVu Sans"/>
              </a:rPr>
              <a:t>have</a:t>
            </a:r>
            <a:r>
              <a:rPr lang="it-IT" sz="2400" b="0" strike="noStrike" spc="-1" dirty="0">
                <a:solidFill>
                  <a:srgbClr val="000000"/>
                </a:solidFill>
                <a:latin typeface="Arial"/>
                <a:ea typeface="DejaVu Sans"/>
              </a:rPr>
              <a:t> to be </a:t>
            </a:r>
            <a:r>
              <a:rPr lang="it-IT" sz="2400" b="0" strike="noStrike" spc="-1" dirty="0" err="1">
                <a:solidFill>
                  <a:srgbClr val="000000"/>
                </a:solidFill>
                <a:latin typeface="Arial"/>
                <a:ea typeface="DejaVu Sans"/>
              </a:rPr>
              <a:t>flushed</a:t>
            </a:r>
            <a:r>
              <a:rPr lang="it-IT" sz="2400" spc="-1" dirty="0">
                <a:solidFill>
                  <a:srgbClr val="000000"/>
                </a:solidFill>
                <a:latin typeface="Arial"/>
                <a:ea typeface="DejaVu Sans"/>
              </a:rPr>
              <a:t> </a:t>
            </a:r>
            <a:r>
              <a:rPr lang="it-IT" sz="2400" b="0" i="0" dirty="0">
                <a:effectLst/>
                <a:latin typeface="Segoe UI" panose="020B0502040204020203" pitchFamily="34" charset="0"/>
              </a:rPr>
              <a:t>→</a:t>
            </a:r>
            <a:r>
              <a:rPr lang="it-IT" sz="2400" b="0" strike="noStrike" spc="-1" dirty="0">
                <a:solidFill>
                  <a:srgbClr val="000000"/>
                </a:solidFill>
                <a:latin typeface="Arial"/>
                <a:ea typeface="DejaVu Sans"/>
              </a:rPr>
              <a:t> sub-</a:t>
            </a:r>
            <a:r>
              <a:rPr lang="it-IT" sz="2400" b="0" strike="noStrike" spc="-1" dirty="0" err="1">
                <a:solidFill>
                  <a:srgbClr val="000000"/>
                </a:solidFill>
                <a:latin typeface="Arial"/>
                <a:ea typeface="DejaVu Sans"/>
              </a:rPr>
              <a:t>optimal</a:t>
            </a:r>
            <a:r>
              <a:rPr lang="it-IT" sz="2400" b="0" strike="noStrike" spc="-1" dirty="0">
                <a:solidFill>
                  <a:srgbClr val="000000"/>
                </a:solidFill>
                <a:latin typeface="Arial"/>
                <a:ea typeface="DejaVu Sans"/>
              </a:rPr>
              <a:t> cache management  (can be </a:t>
            </a:r>
            <a:r>
              <a:rPr lang="it-IT" sz="2400" b="0" strike="noStrike" spc="-1" dirty="0" err="1">
                <a:solidFill>
                  <a:srgbClr val="000000"/>
                </a:solidFill>
                <a:latin typeface="Arial"/>
                <a:ea typeface="DejaVu Sans"/>
              </a:rPr>
              <a:t>mitigated</a:t>
            </a:r>
            <a:r>
              <a:rPr lang="it-IT" sz="2400" b="0" strike="noStrike" spc="-1" dirty="0">
                <a:solidFill>
                  <a:srgbClr val="000000"/>
                </a:solidFill>
                <a:latin typeface="Arial"/>
                <a:ea typeface="DejaVu Sans"/>
              </a:rPr>
              <a:t> by </a:t>
            </a:r>
            <a:r>
              <a:rPr lang="it-IT" sz="2400" b="0" strike="noStrike" spc="-1" dirty="0" err="1">
                <a:solidFill>
                  <a:srgbClr val="000000"/>
                </a:solidFill>
                <a:latin typeface="Arial"/>
                <a:ea typeface="DejaVu Sans"/>
              </a:rPr>
              <a:t>compilers</a:t>
            </a:r>
            <a:r>
              <a:rPr lang="it-IT" sz="2400" b="0" strike="noStrike" spc="-1" dirty="0">
                <a:solidFill>
                  <a:srgbClr val="000000"/>
                </a:solidFill>
                <a:latin typeface="Arial"/>
                <a:ea typeface="DejaVu Sans"/>
              </a:rPr>
              <a:t> </a:t>
            </a:r>
            <a:r>
              <a:rPr lang="it-IT" sz="2400" b="0" strike="noStrike" spc="-1" dirty="0" err="1">
                <a:solidFill>
                  <a:srgbClr val="000000"/>
                </a:solidFill>
                <a:latin typeface="Arial"/>
                <a:ea typeface="DejaVu Sans"/>
              </a:rPr>
              <a:t>optimizations</a:t>
            </a:r>
            <a:r>
              <a:rPr lang="it-IT" sz="2400" b="0" strike="noStrike" spc="-1" dirty="0">
                <a:solidFill>
                  <a:srgbClr val="000000"/>
                </a:solidFill>
                <a:latin typeface="Arial"/>
                <a:ea typeface="DejaVu Sans"/>
              </a:rPr>
              <a:t>)</a:t>
            </a:r>
            <a:endParaRPr lang="it-IT" sz="2400" b="0" strike="noStrike" spc="-1" dirty="0">
              <a:latin typeface="Arial"/>
            </a:endParaRPr>
          </a:p>
        </p:txBody>
      </p:sp>
    </p:spTree>
    <p:extLst>
      <p:ext uri="{BB962C8B-B14F-4D97-AF65-F5344CB8AC3E}">
        <p14:creationId xmlns:p14="http://schemas.microsoft.com/office/powerpoint/2010/main" val="374374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720000" y="360000"/>
            <a:ext cx="8674560" cy="1249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it-IT" sz="4400" b="0" strike="noStrike" spc="-1">
                <a:solidFill>
                  <a:srgbClr val="000000"/>
                </a:solidFill>
                <a:latin typeface="Arial"/>
                <a:ea typeface="DejaVu Sans"/>
              </a:rPr>
              <a:t>Microarchitectural Data Sampling</a:t>
            </a:r>
            <a:endParaRPr lang="it-IT" sz="4400" b="0" strike="noStrike" spc="-1">
              <a:latin typeface="Arial"/>
            </a:endParaRPr>
          </a:p>
        </p:txBody>
      </p:sp>
      <p:pic>
        <p:nvPicPr>
          <p:cNvPr id="127" name="mds.svg_0"/>
          <p:cNvPicPr/>
          <p:nvPr/>
        </p:nvPicPr>
        <p:blipFill>
          <a:blip r:embed="rId2"/>
          <a:stretch/>
        </p:blipFill>
        <p:spPr>
          <a:xfrm>
            <a:off x="297360" y="1713600"/>
            <a:ext cx="3065760" cy="2737440"/>
          </a:xfrm>
          <a:prstGeom prst="rect">
            <a:avLst/>
          </a:prstGeom>
          <a:ln w="0">
            <a:noFill/>
          </a:ln>
        </p:spPr>
      </p:pic>
      <p:sp>
        <p:nvSpPr>
          <p:cNvPr id="128" name="CustomShape 2"/>
          <p:cNvSpPr/>
          <p:nvPr/>
        </p:nvSpPr>
        <p:spPr>
          <a:xfrm>
            <a:off x="3236400" y="1861920"/>
            <a:ext cx="5347800" cy="60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920">
              <a:lnSpc>
                <a:spcPct val="100000"/>
              </a:lnSpc>
              <a:buClr>
                <a:srgbClr val="000000"/>
              </a:buClr>
              <a:buSzPct val="45000"/>
              <a:buFont typeface="Wingdings" charset="2"/>
              <a:buChar char=""/>
            </a:pPr>
            <a:r>
              <a:rPr lang="it-IT" sz="2000" b="1" strike="noStrike" spc="-1">
                <a:solidFill>
                  <a:srgbClr val="000000"/>
                </a:solidFill>
                <a:latin typeface="Arial"/>
                <a:ea typeface="DejaVu Sans"/>
              </a:rPr>
              <a:t>Side-channel</a:t>
            </a:r>
            <a:r>
              <a:rPr lang="it-IT" sz="2000" b="0" strike="noStrike" spc="-1">
                <a:solidFill>
                  <a:srgbClr val="000000"/>
                </a:solidFill>
                <a:latin typeface="Arial"/>
                <a:ea typeface="DejaVu Sans"/>
              </a:rPr>
              <a:t> vulnerabilities in Intel CPUs </a:t>
            </a:r>
            <a:endParaRPr lang="it-IT" sz="2000" b="0" strike="noStrike" spc="-1">
              <a:latin typeface="Arial"/>
            </a:endParaRPr>
          </a:p>
        </p:txBody>
      </p:sp>
      <p:sp>
        <p:nvSpPr>
          <p:cNvPr id="129" name="CustomShape 3"/>
          <p:cNvSpPr/>
          <p:nvPr/>
        </p:nvSpPr>
        <p:spPr>
          <a:xfrm>
            <a:off x="3265200" y="3633840"/>
            <a:ext cx="5345280" cy="65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920">
              <a:lnSpc>
                <a:spcPct val="100000"/>
              </a:lnSpc>
              <a:buClr>
                <a:srgbClr val="000000"/>
              </a:buClr>
              <a:buSzPct val="45000"/>
              <a:buFont typeface="Wingdings" charset="2"/>
              <a:buChar char=""/>
            </a:pPr>
            <a:r>
              <a:rPr lang="it-IT" sz="2000" b="1" strike="noStrike" spc="-1">
                <a:solidFill>
                  <a:srgbClr val="000000"/>
                </a:solidFill>
                <a:latin typeface="Arial"/>
                <a:ea typeface="DejaVu Sans"/>
              </a:rPr>
              <a:t>Private data</a:t>
            </a:r>
            <a:r>
              <a:rPr lang="it-IT" sz="2000" b="0" strike="noStrike" spc="-1">
                <a:solidFill>
                  <a:srgbClr val="000000"/>
                </a:solidFill>
                <a:latin typeface="Arial"/>
                <a:ea typeface="DejaVu Sans"/>
              </a:rPr>
              <a:t> can </a:t>
            </a:r>
            <a:r>
              <a:rPr lang="it-IT" sz="2000" b="1" strike="noStrike" spc="-1">
                <a:solidFill>
                  <a:srgbClr val="000000"/>
                </a:solidFill>
                <a:latin typeface="Arial"/>
                <a:ea typeface="DejaVu Sans"/>
              </a:rPr>
              <a:t>leak</a:t>
            </a:r>
            <a:r>
              <a:rPr lang="it-IT" sz="2000" b="0" strike="noStrike" spc="-1">
                <a:solidFill>
                  <a:srgbClr val="000000"/>
                </a:solidFill>
                <a:latin typeface="Arial"/>
                <a:ea typeface="DejaVu Sans"/>
              </a:rPr>
              <a:t> across arbitrary security boundaries</a:t>
            </a:r>
            <a:endParaRPr lang="it-IT" sz="2000" b="0" strike="noStrike" spc="-1">
              <a:latin typeface="Arial"/>
            </a:endParaRPr>
          </a:p>
        </p:txBody>
      </p:sp>
      <p:sp>
        <p:nvSpPr>
          <p:cNvPr id="130" name="CustomShape 4"/>
          <p:cNvSpPr/>
          <p:nvPr/>
        </p:nvSpPr>
        <p:spPr>
          <a:xfrm>
            <a:off x="3240000" y="2833920"/>
            <a:ext cx="5938920" cy="65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4920">
              <a:lnSpc>
                <a:spcPct val="100000"/>
              </a:lnSpc>
              <a:buClr>
                <a:srgbClr val="000000"/>
              </a:buClr>
              <a:buSzPct val="45000"/>
              <a:buFont typeface="Wingdings" charset="2"/>
              <a:buChar char=""/>
            </a:pPr>
            <a:r>
              <a:rPr lang="it-IT" sz="2000" b="0" strike="noStrike" spc="-1">
                <a:solidFill>
                  <a:srgbClr val="000000"/>
                </a:solidFill>
                <a:latin typeface="Arial"/>
                <a:ea typeface="DejaVu Sans"/>
              </a:rPr>
              <a:t>Attackers can inspect </a:t>
            </a:r>
            <a:r>
              <a:rPr lang="it-IT" sz="2000" b="1" strike="noStrike" spc="-1">
                <a:solidFill>
                  <a:srgbClr val="000000"/>
                </a:solidFill>
                <a:latin typeface="Arial"/>
                <a:ea typeface="Arial"/>
              </a:rPr>
              <a:t>µ-architectural buffers</a:t>
            </a:r>
            <a:r>
              <a:rPr lang="it-IT" sz="2000" b="0" strike="noStrike" spc="-1">
                <a:solidFill>
                  <a:srgbClr val="000000"/>
                </a:solidFill>
                <a:latin typeface="Arial"/>
                <a:ea typeface="DejaVu Sans"/>
              </a:rPr>
              <a:t> </a:t>
            </a:r>
            <a:endParaRPr lang="it-IT" sz="2000" b="0" strike="noStrike" spc="-1">
              <a:latin typeface="Arial"/>
            </a:endParaRPr>
          </a:p>
        </p:txBody>
      </p:sp>
      <p:sp>
        <p:nvSpPr>
          <p:cNvPr id="131" name="CustomShape 5"/>
          <p:cNvSpPr/>
          <p:nvPr/>
        </p:nvSpPr>
        <p:spPr>
          <a:xfrm>
            <a:off x="518400" y="5038920"/>
            <a:ext cx="274212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Arial"/>
              </a:rPr>
              <a:t>https://mdsattacks.com/</a:t>
            </a:r>
            <a:endParaRPr lang="it-IT"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504000" y="226080"/>
            <a:ext cx="9070560" cy="945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Line Fill Buffer (LFB)</a:t>
            </a:r>
            <a:endParaRPr lang="it-IT" sz="4400" b="0" strike="noStrike" spc="-1">
              <a:latin typeface="Arial"/>
            </a:endParaRPr>
          </a:p>
        </p:txBody>
      </p:sp>
      <p:pic>
        <p:nvPicPr>
          <p:cNvPr id="133" name="Immagine 3"/>
          <p:cNvPicPr/>
          <p:nvPr/>
        </p:nvPicPr>
        <p:blipFill>
          <a:blip r:embed="rId3"/>
          <a:stretch/>
        </p:blipFill>
        <p:spPr>
          <a:xfrm>
            <a:off x="502560" y="1113840"/>
            <a:ext cx="4716000" cy="3535920"/>
          </a:xfrm>
          <a:prstGeom prst="rect">
            <a:avLst/>
          </a:prstGeom>
          <a:ln w="0">
            <a:noFill/>
          </a:ln>
        </p:spPr>
      </p:pic>
      <p:sp>
        <p:nvSpPr>
          <p:cNvPr id="134" name="CustomShape 2"/>
          <p:cNvSpPr/>
          <p:nvPr/>
        </p:nvSpPr>
        <p:spPr>
          <a:xfrm>
            <a:off x="354600" y="5132520"/>
            <a:ext cx="94989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900" b="0" strike="noStrike" spc="-1">
                <a:solidFill>
                  <a:srgbClr val="000000"/>
                </a:solidFill>
                <a:latin typeface="Arial"/>
                <a:ea typeface="Arial"/>
              </a:rPr>
              <a:t>S. van Schaik </a:t>
            </a:r>
            <a:r>
              <a:rPr lang="it-IT" sz="900" b="0" i="1" strike="noStrike" spc="-1">
                <a:solidFill>
                  <a:srgbClr val="000000"/>
                </a:solidFill>
                <a:latin typeface="Arial"/>
                <a:ea typeface="Arial"/>
              </a:rPr>
              <a:t>et al</a:t>
            </a:r>
            <a:r>
              <a:rPr lang="it-IT" sz="900" b="0" strike="noStrike" spc="-1">
                <a:solidFill>
                  <a:srgbClr val="000000"/>
                </a:solidFill>
                <a:latin typeface="Arial"/>
                <a:ea typeface="Arial"/>
              </a:rPr>
              <a:t>., "RIDL: Rogue In-Flight Data Load," </a:t>
            </a:r>
            <a:r>
              <a:rPr lang="it-IT" sz="900" b="0" i="1" strike="noStrike" spc="-1">
                <a:solidFill>
                  <a:srgbClr val="000000"/>
                </a:solidFill>
                <a:latin typeface="Arial"/>
                <a:ea typeface="Arial"/>
              </a:rPr>
              <a:t>2019 IEEE Symposium on Security and Privacy (SP)</a:t>
            </a:r>
            <a:r>
              <a:rPr lang="it-IT" sz="900" b="0" strike="noStrike" spc="-1">
                <a:solidFill>
                  <a:srgbClr val="000000"/>
                </a:solidFill>
                <a:latin typeface="Arial"/>
                <a:ea typeface="Arial"/>
              </a:rPr>
              <a:t>, San Francisco, CA, USA, 2019, pp. 88-105, doi: 10.1109/SP.2019.00087.</a:t>
            </a:r>
            <a:endParaRPr lang="it-IT" sz="900" b="0" strike="noStrike" spc="-1">
              <a:latin typeface="Arial"/>
            </a:endParaRPr>
          </a:p>
        </p:txBody>
      </p:sp>
      <p:sp>
        <p:nvSpPr>
          <p:cNvPr id="135" name="CustomShape 3"/>
          <p:cNvSpPr/>
          <p:nvPr/>
        </p:nvSpPr>
        <p:spPr>
          <a:xfrm>
            <a:off x="5735160" y="1063080"/>
            <a:ext cx="3623760" cy="200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2000" b="1" strike="noStrike" spc="-1">
                <a:solidFill>
                  <a:srgbClr val="000000"/>
                </a:solidFill>
                <a:latin typeface="Arial"/>
                <a:ea typeface="Arial"/>
              </a:rPr>
              <a:t>µ-optimization:</a:t>
            </a:r>
            <a:endParaRPr lang="it-IT" sz="2000" b="0" strike="noStrike" spc="-1">
              <a:latin typeface="Arial"/>
            </a:endParaRPr>
          </a:p>
          <a:p>
            <a:pPr marL="285840" indent="-284760">
              <a:lnSpc>
                <a:spcPct val="150000"/>
              </a:lnSpc>
              <a:buClr>
                <a:srgbClr val="000000"/>
              </a:buClr>
              <a:buFont typeface="Arial"/>
              <a:buChar char="•"/>
            </a:pPr>
            <a:r>
              <a:rPr lang="en-US" sz="1600" b="0" strike="noStrike" spc="-1">
                <a:solidFill>
                  <a:srgbClr val="000000"/>
                </a:solidFill>
                <a:latin typeface="Arial"/>
                <a:ea typeface="Arial"/>
              </a:rPr>
              <a:t>Non-blocking cache</a:t>
            </a:r>
            <a:endParaRPr lang="it-IT" sz="1600" b="0" strike="noStrike" spc="-1">
              <a:latin typeface="Arial"/>
            </a:endParaRPr>
          </a:p>
          <a:p>
            <a:pPr marL="285840" indent="-284760">
              <a:lnSpc>
                <a:spcPct val="150000"/>
              </a:lnSpc>
              <a:buClr>
                <a:srgbClr val="000000"/>
              </a:buClr>
              <a:buFont typeface="Arial"/>
              <a:buChar char="•"/>
            </a:pPr>
            <a:r>
              <a:rPr lang="it-IT" sz="1600" b="0" strike="noStrike" spc="-1">
                <a:solidFill>
                  <a:srgbClr val="000000"/>
                </a:solidFill>
                <a:latin typeface="Arial"/>
                <a:ea typeface="Arial"/>
              </a:rPr>
              <a:t>Load squashing</a:t>
            </a:r>
            <a:endParaRPr lang="it-IT" sz="1600" b="0" strike="noStrike" spc="-1">
              <a:latin typeface="Arial"/>
            </a:endParaRPr>
          </a:p>
          <a:p>
            <a:pPr marL="285840" indent="-284760">
              <a:lnSpc>
                <a:spcPct val="150000"/>
              </a:lnSpc>
              <a:buClr>
                <a:srgbClr val="000000"/>
              </a:buClr>
              <a:buFont typeface="Arial"/>
              <a:buChar char="•"/>
            </a:pPr>
            <a:r>
              <a:rPr lang="it-IT" sz="1600" b="0" strike="noStrike" spc="-1">
                <a:solidFill>
                  <a:srgbClr val="000000"/>
                </a:solidFill>
                <a:latin typeface="Arial"/>
                <a:ea typeface="Arial"/>
              </a:rPr>
              <a:t>Write combining</a:t>
            </a:r>
            <a:endParaRPr lang="it-IT" sz="1600" b="0" strike="noStrike" spc="-1">
              <a:latin typeface="Arial"/>
            </a:endParaRPr>
          </a:p>
          <a:p>
            <a:pPr marL="285840" indent="-284760">
              <a:lnSpc>
                <a:spcPct val="150000"/>
              </a:lnSpc>
              <a:buClr>
                <a:srgbClr val="000000"/>
              </a:buClr>
              <a:buFont typeface="Arial"/>
              <a:buChar char="•"/>
            </a:pPr>
            <a:r>
              <a:rPr lang="it-IT" sz="1600" b="0" strike="noStrike" spc="-1">
                <a:solidFill>
                  <a:srgbClr val="000000"/>
                </a:solidFill>
                <a:latin typeface="Arial"/>
                <a:ea typeface="Arial"/>
              </a:rPr>
              <a:t>Non-temporal requests</a:t>
            </a:r>
            <a:endParaRPr lang="it-IT" sz="1600" b="0" strike="noStrike" spc="-1">
              <a:latin typeface="Arial"/>
            </a:endParaRPr>
          </a:p>
        </p:txBody>
      </p:sp>
      <p:sp>
        <p:nvSpPr>
          <p:cNvPr id="136" name="CustomShape 4"/>
          <p:cNvSpPr/>
          <p:nvPr/>
        </p:nvSpPr>
        <p:spPr>
          <a:xfrm>
            <a:off x="5460480" y="3269160"/>
            <a:ext cx="4279320" cy="1185120"/>
          </a:xfrm>
          <a:prstGeom prst="rect">
            <a:avLst/>
          </a:prstGeom>
          <a:noFill/>
          <a:ln w="0">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600" b="0" strike="noStrike" spc="-1">
                <a:solidFill>
                  <a:srgbClr val="000000"/>
                </a:solidFill>
                <a:latin typeface="Arial"/>
                <a:ea typeface="Arial"/>
              </a:rPr>
              <a:t>Reads that are </a:t>
            </a:r>
            <a:r>
              <a:rPr lang="en-US" sz="1600" b="0" strike="noStrike" spc="-1">
                <a:solidFill>
                  <a:srgbClr val="FF0000"/>
                </a:solidFill>
                <a:latin typeface="Arial"/>
                <a:ea typeface="Arial"/>
              </a:rPr>
              <a:t>not served from L1d</a:t>
            </a:r>
            <a:r>
              <a:rPr lang="en-US" sz="1600" b="0" strike="noStrike" spc="-1">
                <a:solidFill>
                  <a:srgbClr val="000000"/>
                </a:solidFill>
                <a:latin typeface="Arial"/>
                <a:ea typeface="Arial"/>
              </a:rPr>
              <a:t> pull data through the LFB, while writes push data through the LFB to either L1d or memory</a:t>
            </a:r>
            <a:endParaRPr lang="it-IT" sz="16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magine 2"/>
          <p:cNvPicPr/>
          <p:nvPr/>
        </p:nvPicPr>
        <p:blipFill>
          <a:blip r:embed="rId3"/>
          <a:stretch/>
        </p:blipFill>
        <p:spPr>
          <a:xfrm>
            <a:off x="892080" y="2383560"/>
            <a:ext cx="3492000" cy="2333880"/>
          </a:xfrm>
          <a:prstGeom prst="rect">
            <a:avLst/>
          </a:prstGeom>
          <a:ln w="0">
            <a:noFill/>
          </a:ln>
        </p:spPr>
      </p:pic>
      <p:sp>
        <p:nvSpPr>
          <p:cNvPr id="138" name="CustomShape 1"/>
          <p:cNvSpPr/>
          <p:nvPr/>
        </p:nvSpPr>
        <p:spPr>
          <a:xfrm>
            <a:off x="433800" y="280800"/>
            <a:ext cx="9070560" cy="945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000" b="0" strike="noStrike" spc="-1">
                <a:solidFill>
                  <a:srgbClr val="000000"/>
                </a:solidFill>
                <a:latin typeface="Arial"/>
                <a:ea typeface="Arial"/>
              </a:rPr>
              <a:t>µ-architectural</a:t>
            </a:r>
            <a:r>
              <a:rPr lang="it-IT" sz="4000" b="0" strike="noStrike" spc="-1">
                <a:solidFill>
                  <a:srgbClr val="000000"/>
                </a:solidFill>
                <a:latin typeface="Arial"/>
                <a:ea typeface="DejaVu Sans"/>
              </a:rPr>
              <a:t> (shared) buffers</a:t>
            </a:r>
            <a:endParaRPr lang="it-IT" sz="4000" b="0" strike="noStrike" spc="-1">
              <a:latin typeface="Arial"/>
            </a:endParaRPr>
          </a:p>
        </p:txBody>
      </p:sp>
      <p:sp>
        <p:nvSpPr>
          <p:cNvPr id="139" name="CustomShape 2"/>
          <p:cNvSpPr/>
          <p:nvPr/>
        </p:nvSpPr>
        <p:spPr>
          <a:xfrm>
            <a:off x="619920" y="1382760"/>
            <a:ext cx="8515800" cy="63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DejaVu Sans"/>
              </a:rPr>
              <a:t>It is possible to discover and analyze the behaviour of µ-architectural buffers via </a:t>
            </a:r>
            <a:r>
              <a:rPr lang="it-IT" sz="1800" b="1" strike="noStrike" spc="-1">
                <a:solidFill>
                  <a:srgbClr val="000000"/>
                </a:solidFill>
                <a:latin typeface="Arial"/>
                <a:ea typeface="DejaVu Sans"/>
              </a:rPr>
              <a:t>reverse </a:t>
            </a:r>
            <a:r>
              <a:rPr lang="it-IT" sz="1800" b="1" strike="noStrike" spc="-1">
                <a:solidFill>
                  <a:srgbClr val="000000"/>
                </a:solidFill>
                <a:latin typeface="Arial"/>
                <a:ea typeface="Arial"/>
              </a:rPr>
              <a:t>engineering</a:t>
            </a:r>
            <a:endParaRPr lang="it-IT" sz="1800" b="0" strike="noStrike" spc="-1">
              <a:latin typeface="Arial"/>
            </a:endParaRPr>
          </a:p>
        </p:txBody>
      </p:sp>
      <p:sp>
        <p:nvSpPr>
          <p:cNvPr id="140" name="CustomShape 3"/>
          <p:cNvSpPr/>
          <p:nvPr/>
        </p:nvSpPr>
        <p:spPr>
          <a:xfrm>
            <a:off x="5220360" y="2271600"/>
            <a:ext cx="3623760" cy="91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Arial"/>
                <a:ea typeface="DejaVu Sans"/>
              </a:rPr>
              <a:t>Performance counters</a:t>
            </a:r>
            <a:r>
              <a:rPr lang="en-US" sz="1800" b="0" strike="noStrike" spc="-1">
                <a:solidFill>
                  <a:srgbClr val="000000"/>
                </a:solidFill>
                <a:latin typeface="Arial"/>
                <a:ea typeface="DejaVu Sans"/>
              </a:rPr>
              <a:t>:</a:t>
            </a:r>
            <a:endParaRPr lang="it-IT" sz="1800" b="0" strike="noStrike" spc="-1">
              <a:latin typeface="Arial"/>
            </a:endParaRPr>
          </a:p>
          <a:p>
            <a:pPr marL="285840" indent="-284760">
              <a:lnSpc>
                <a:spcPct val="100000"/>
              </a:lnSpc>
              <a:buClr>
                <a:srgbClr val="000000"/>
              </a:buClr>
              <a:buFont typeface="Arial"/>
              <a:buChar char="•"/>
            </a:pPr>
            <a:r>
              <a:rPr lang="en-US" sz="1800" b="0" strike="noStrike" spc="-1">
                <a:solidFill>
                  <a:srgbClr val="000000"/>
                </a:solidFill>
                <a:latin typeface="Arial"/>
                <a:ea typeface="DejaVu Sans"/>
              </a:rPr>
              <a:t>Cache and buffers hits</a:t>
            </a:r>
            <a:endParaRPr lang="it-IT" sz="1800" b="0" strike="noStrike" spc="-1">
              <a:latin typeface="Arial"/>
            </a:endParaRPr>
          </a:p>
          <a:p>
            <a:pPr marL="285840" indent="-284760">
              <a:lnSpc>
                <a:spcPct val="100000"/>
              </a:lnSpc>
              <a:buClr>
                <a:srgbClr val="000000"/>
              </a:buClr>
              <a:buFont typeface="Arial"/>
              <a:buChar char="•"/>
            </a:pPr>
            <a:r>
              <a:rPr lang="it-IT" sz="1800" b="0" strike="noStrike" spc="-1">
                <a:solidFill>
                  <a:srgbClr val="000000"/>
                </a:solidFill>
                <a:latin typeface="Arial"/>
                <a:ea typeface="Arial"/>
              </a:rPr>
              <a:t>µ-architectural requests</a:t>
            </a:r>
            <a:endParaRPr lang="it-IT" sz="1800" b="0" strike="noStrike" spc="-1">
              <a:latin typeface="Arial"/>
            </a:endParaRPr>
          </a:p>
        </p:txBody>
      </p:sp>
      <p:sp>
        <p:nvSpPr>
          <p:cNvPr id="141" name="CustomShape 4"/>
          <p:cNvSpPr/>
          <p:nvPr/>
        </p:nvSpPr>
        <p:spPr>
          <a:xfrm>
            <a:off x="5218920" y="3604680"/>
            <a:ext cx="3623760" cy="91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Arial"/>
                <a:ea typeface="DejaVu Sans"/>
              </a:rPr>
              <a:t>Speculative loads</a:t>
            </a:r>
            <a:r>
              <a:rPr lang="en-US" sz="1800" b="0" strike="noStrike" spc="-1">
                <a:solidFill>
                  <a:srgbClr val="000000"/>
                </a:solidFill>
                <a:latin typeface="Arial"/>
                <a:ea typeface="DejaVu Sans"/>
              </a:rPr>
              <a:t> (S</a:t>
            </a:r>
            <a:r>
              <a:rPr lang="en-US" sz="1800" b="0" i="1" strike="noStrike" spc="-1">
                <a:solidFill>
                  <a:srgbClr val="000000"/>
                </a:solidFill>
                <a:latin typeface="Arial"/>
                <a:ea typeface="DejaVu Sans"/>
              </a:rPr>
              <a:t>pectre</a:t>
            </a:r>
            <a:r>
              <a:rPr lang="en-US" sz="1800" b="0" strike="noStrike" spc="-1">
                <a:solidFill>
                  <a:srgbClr val="000000"/>
                </a:solidFill>
                <a:latin typeface="Arial"/>
                <a:ea typeface="DejaVu Sans"/>
              </a:rPr>
              <a:t>):</a:t>
            </a:r>
            <a:endParaRPr lang="it-IT" sz="1800" b="0" strike="noStrike" spc="-1">
              <a:latin typeface="Arial"/>
            </a:endParaRPr>
          </a:p>
          <a:p>
            <a:pPr marL="285840" indent="-284760">
              <a:lnSpc>
                <a:spcPct val="100000"/>
              </a:lnSpc>
              <a:buClr>
                <a:srgbClr val="000000"/>
              </a:buClr>
              <a:buFont typeface="Arial"/>
              <a:buChar char="•"/>
            </a:pPr>
            <a:r>
              <a:rPr lang="en-US" sz="1800" b="0" strike="noStrike" spc="-1">
                <a:solidFill>
                  <a:srgbClr val="000000"/>
                </a:solidFill>
                <a:latin typeface="Arial"/>
                <a:ea typeface="DejaVu Sans"/>
              </a:rPr>
              <a:t>FLUSH + RELOAD</a:t>
            </a:r>
            <a:endParaRPr lang="it-IT" sz="1800" b="0" strike="noStrike" spc="-1">
              <a:latin typeface="Arial"/>
            </a:endParaRPr>
          </a:p>
          <a:p>
            <a:pPr marL="285840" indent="-284760">
              <a:lnSpc>
                <a:spcPct val="100000"/>
              </a:lnSpc>
              <a:buClr>
                <a:srgbClr val="000000"/>
              </a:buClr>
              <a:buFont typeface="Arial"/>
              <a:buChar char="•"/>
            </a:pPr>
            <a:r>
              <a:rPr lang="it-IT" sz="1800" b="0" strike="noStrike" spc="-1">
                <a:solidFill>
                  <a:srgbClr val="000000"/>
                </a:solidFill>
                <a:latin typeface="Arial"/>
                <a:ea typeface="Arial"/>
              </a:rPr>
              <a:t>PRIME + PROBE</a:t>
            </a:r>
            <a:endParaRPr lang="it-IT" sz="1800" b="0" strike="noStrike" spc="-1">
              <a:latin typeface="Arial"/>
            </a:endParaRPr>
          </a:p>
        </p:txBody>
      </p:sp>
      <p:sp>
        <p:nvSpPr>
          <p:cNvPr id="142" name="CustomShape 5"/>
          <p:cNvSpPr/>
          <p:nvPr/>
        </p:nvSpPr>
        <p:spPr>
          <a:xfrm>
            <a:off x="471600" y="5116680"/>
            <a:ext cx="949896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900" b="1" u="sng" strike="noStrike" spc="-1">
                <a:solidFill>
                  <a:srgbClr val="0000FF"/>
                </a:solidFill>
                <a:uFillTx/>
                <a:latin typeface="Arial"/>
                <a:ea typeface="Arial"/>
                <a:hlinkClick r:id="rId4"/>
              </a:rPr>
              <a:t>CrossTalk: Speculative Data Leaks Across Cores Are Real. </a:t>
            </a:r>
            <a:r>
              <a:rPr lang="it-IT" sz="900" b="0" strike="noStrike" spc="-1">
                <a:solidFill>
                  <a:srgbClr val="000000"/>
                </a:solidFill>
                <a:latin typeface="Arial"/>
                <a:ea typeface="Arial"/>
              </a:rPr>
              <a:t>Ragab, H.; Milburn, A.; </a:t>
            </a:r>
            <a:r>
              <a:rPr lang="it-IT" sz="900" b="0" u="sng" strike="noStrike" spc="-1">
                <a:solidFill>
                  <a:srgbClr val="0000FF"/>
                </a:solidFill>
                <a:uFillTx/>
                <a:latin typeface="Arial"/>
                <a:ea typeface="Arial"/>
                <a:hlinkClick r:id="rId5"/>
              </a:rPr>
              <a:t>Razavi, K.</a:t>
            </a:r>
            <a:r>
              <a:rPr lang="it-IT" sz="900" b="0" strike="noStrike" spc="-1">
                <a:solidFill>
                  <a:srgbClr val="000000"/>
                </a:solidFill>
                <a:latin typeface="Arial"/>
                <a:ea typeface="Arial"/>
              </a:rPr>
              <a:t>; </a:t>
            </a:r>
            <a:r>
              <a:rPr lang="it-IT" sz="900" b="0" u="sng" strike="noStrike" spc="-1">
                <a:solidFill>
                  <a:srgbClr val="0000FF"/>
                </a:solidFill>
                <a:uFillTx/>
                <a:latin typeface="Arial"/>
                <a:ea typeface="Arial"/>
                <a:hlinkClick r:id="rId6"/>
              </a:rPr>
              <a:t>Bos, H.</a:t>
            </a:r>
            <a:r>
              <a:rPr lang="it-IT" sz="900" b="0" strike="noStrike" spc="-1">
                <a:solidFill>
                  <a:srgbClr val="000000"/>
                </a:solidFill>
                <a:latin typeface="Arial"/>
                <a:ea typeface="Arial"/>
              </a:rPr>
              <a:t>; and </a:t>
            </a:r>
            <a:r>
              <a:rPr lang="it-IT" sz="900" b="0" u="sng" strike="noStrike" spc="-1">
                <a:solidFill>
                  <a:srgbClr val="0000FF"/>
                </a:solidFill>
                <a:uFillTx/>
                <a:latin typeface="Arial"/>
                <a:ea typeface="Arial"/>
                <a:hlinkClick r:id="rId7"/>
              </a:rPr>
              <a:t>Giuffrida, C.</a:t>
            </a:r>
            <a:r>
              <a:rPr lang="it-IT" sz="900" b="0" strike="noStrike" spc="-1">
                <a:solidFill>
                  <a:srgbClr val="000000"/>
                </a:solidFill>
                <a:latin typeface="Arial"/>
                <a:ea typeface="Arial"/>
              </a:rPr>
              <a:t> In </a:t>
            </a:r>
            <a:r>
              <a:rPr lang="it-IT" sz="900" b="0" i="1" strike="noStrike" spc="-1">
                <a:solidFill>
                  <a:srgbClr val="000000"/>
                </a:solidFill>
                <a:latin typeface="Arial"/>
                <a:ea typeface="Arial"/>
              </a:rPr>
              <a:t>S&amp;P</a:t>
            </a:r>
            <a:r>
              <a:rPr lang="it-IT" sz="900" b="0" strike="noStrike" spc="-1">
                <a:solidFill>
                  <a:srgbClr val="000000"/>
                </a:solidFill>
                <a:latin typeface="Arial"/>
                <a:ea typeface="Arial"/>
              </a:rPr>
              <a:t>, May 2021. </a:t>
            </a:r>
            <a:r>
              <a:rPr lang="it-IT" sz="900" b="0" i="1" strike="noStrike" spc="-1">
                <a:solidFill>
                  <a:srgbClr val="000000"/>
                </a:solidFill>
                <a:latin typeface="Arial"/>
                <a:ea typeface="Arial"/>
              </a:rPr>
              <a:t>Intel Bounty Reward</a:t>
            </a:r>
            <a:endParaRPr lang="it-IT" sz="9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504000" y="226080"/>
            <a:ext cx="9070560" cy="945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90000"/>
              </a:lnSpc>
            </a:pPr>
            <a:r>
              <a:rPr lang="it-IT" sz="3900" b="0" strike="noStrike" spc="-1">
                <a:solidFill>
                  <a:srgbClr val="000000"/>
                </a:solidFill>
                <a:latin typeface="Arial"/>
                <a:ea typeface="DejaVu Sans"/>
              </a:rPr>
              <a:t>Listen to the "noise" from another thread</a:t>
            </a:r>
            <a:endParaRPr lang="it-IT" sz="3900" b="0" strike="noStrike" spc="-1">
              <a:latin typeface="Arial"/>
            </a:endParaRPr>
          </a:p>
        </p:txBody>
      </p:sp>
      <p:pic>
        <p:nvPicPr>
          <p:cNvPr id="144" name="Immagine 3"/>
          <p:cNvPicPr/>
          <p:nvPr/>
        </p:nvPicPr>
        <p:blipFill>
          <a:blip r:embed="rId2"/>
          <a:stretch/>
        </p:blipFill>
        <p:spPr>
          <a:xfrm>
            <a:off x="502560" y="1510920"/>
            <a:ext cx="4497480" cy="3256200"/>
          </a:xfrm>
          <a:prstGeom prst="rect">
            <a:avLst/>
          </a:prstGeom>
          <a:ln w="0">
            <a:noFill/>
          </a:ln>
        </p:spPr>
      </p:pic>
      <p:pic>
        <p:nvPicPr>
          <p:cNvPr id="145" name="Immagine 4" descr="Immagine che contiene testo&#10;&#10;Descrizione generata automaticamente"/>
          <p:cNvPicPr/>
          <p:nvPr/>
        </p:nvPicPr>
        <p:blipFill>
          <a:blip r:embed="rId3"/>
          <a:stretch/>
        </p:blipFill>
        <p:spPr>
          <a:xfrm>
            <a:off x="5267160" y="1171440"/>
            <a:ext cx="3787560" cy="3598920"/>
          </a:xfrm>
          <a:prstGeom prst="rect">
            <a:avLst/>
          </a:prstGeom>
          <a:ln w="0">
            <a:noFill/>
          </a:ln>
        </p:spPr>
      </p:pic>
      <p:sp>
        <p:nvSpPr>
          <p:cNvPr id="146" name="CustomShape 2"/>
          <p:cNvSpPr/>
          <p:nvPr/>
        </p:nvSpPr>
        <p:spPr>
          <a:xfrm>
            <a:off x="354600" y="5132520"/>
            <a:ext cx="94989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900" b="0" strike="noStrike" spc="-1">
                <a:solidFill>
                  <a:srgbClr val="000000"/>
                </a:solidFill>
                <a:latin typeface="Arial"/>
                <a:ea typeface="Arial"/>
              </a:rPr>
              <a:t>S. van Schaik </a:t>
            </a:r>
            <a:r>
              <a:rPr lang="it-IT" sz="900" b="0" i="1" strike="noStrike" spc="-1">
                <a:solidFill>
                  <a:srgbClr val="000000"/>
                </a:solidFill>
                <a:latin typeface="Arial"/>
                <a:ea typeface="Arial"/>
              </a:rPr>
              <a:t>et al</a:t>
            </a:r>
            <a:r>
              <a:rPr lang="it-IT" sz="900" b="0" strike="noStrike" spc="-1">
                <a:solidFill>
                  <a:srgbClr val="000000"/>
                </a:solidFill>
                <a:latin typeface="Arial"/>
                <a:ea typeface="Arial"/>
              </a:rPr>
              <a:t>., "RIDL: Rogue In-Flight Data Load," </a:t>
            </a:r>
            <a:r>
              <a:rPr lang="it-IT" sz="900" b="0" i="1" strike="noStrike" spc="-1">
                <a:solidFill>
                  <a:srgbClr val="000000"/>
                </a:solidFill>
                <a:latin typeface="Arial"/>
                <a:ea typeface="Arial"/>
              </a:rPr>
              <a:t>2019 IEEE Symposium on Security and Privacy (SP)</a:t>
            </a:r>
            <a:r>
              <a:rPr lang="it-IT" sz="900" b="0" strike="noStrike" spc="-1">
                <a:solidFill>
                  <a:srgbClr val="000000"/>
                </a:solidFill>
                <a:latin typeface="Arial"/>
                <a:ea typeface="Arial"/>
              </a:rPr>
              <a:t>, San Francisco, CA, USA, 2019, pp. 88-105, doi: 10.1109/SP.2019.00087.</a:t>
            </a:r>
            <a:endParaRPr lang="it-IT" sz="9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504000" y="226080"/>
            <a:ext cx="9070560" cy="945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Arial"/>
              </a:rPr>
              <a:t>Synchronization</a:t>
            </a:r>
            <a:endParaRPr lang="it-IT" sz="4400" b="0" strike="noStrike" spc="-1">
              <a:latin typeface="Arial"/>
            </a:endParaRPr>
          </a:p>
        </p:txBody>
      </p:sp>
      <p:sp>
        <p:nvSpPr>
          <p:cNvPr id="148" name="CustomShape 2"/>
          <p:cNvSpPr/>
          <p:nvPr/>
        </p:nvSpPr>
        <p:spPr>
          <a:xfrm>
            <a:off x="362520" y="1094400"/>
            <a:ext cx="9319320" cy="63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Arial"/>
              </a:rPr>
              <a:t>To leak information, the attacker must make sure that the right data is visible in the LFB at the right time, by synchronizing with the victim. This can be done in 3 different ways:</a:t>
            </a:r>
            <a:endParaRPr lang="it-IT" sz="1800" b="0" strike="noStrike" spc="-1">
              <a:latin typeface="Arial"/>
            </a:endParaRPr>
          </a:p>
        </p:txBody>
      </p:sp>
      <p:sp>
        <p:nvSpPr>
          <p:cNvPr id="149" name="CustomShape 3"/>
          <p:cNvSpPr/>
          <p:nvPr/>
        </p:nvSpPr>
        <p:spPr>
          <a:xfrm>
            <a:off x="279000" y="2165040"/>
            <a:ext cx="3038760" cy="2968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50000"/>
              </a:lnSpc>
            </a:pPr>
            <a:r>
              <a:rPr lang="it-IT" sz="1800" b="1" strike="noStrike" spc="-1">
                <a:solidFill>
                  <a:srgbClr val="000000"/>
                </a:solidFill>
                <a:latin typeface="Arial"/>
                <a:ea typeface="Arial"/>
              </a:rPr>
              <a:t>Serialization</a:t>
            </a:r>
            <a:endParaRPr lang="it-IT" sz="1800" b="0" strike="noStrike" spc="-1">
              <a:latin typeface="Arial"/>
            </a:endParaRPr>
          </a:p>
          <a:p>
            <a:pPr algn="ctr">
              <a:lnSpc>
                <a:spcPct val="150000"/>
              </a:lnSpc>
            </a:pPr>
            <a:r>
              <a:rPr lang="it-IT" sz="1600" b="0" strike="noStrike" spc="-1">
                <a:solidFill>
                  <a:srgbClr val="000000"/>
                </a:solidFill>
                <a:latin typeface="Arial"/>
                <a:ea typeface="Arial"/>
              </a:rPr>
              <a:t>Instructions to create a point of synchronization that allows the attacker to observe the last few loads and stores before the buffers are completely drained.</a:t>
            </a:r>
            <a:endParaRPr lang="it-IT" sz="1600" b="0" strike="noStrike" spc="-1">
              <a:latin typeface="Arial"/>
            </a:endParaRPr>
          </a:p>
        </p:txBody>
      </p:sp>
      <p:sp>
        <p:nvSpPr>
          <p:cNvPr id="150" name="CustomShape 4"/>
          <p:cNvSpPr/>
          <p:nvPr/>
        </p:nvSpPr>
        <p:spPr>
          <a:xfrm>
            <a:off x="3678840" y="2165040"/>
            <a:ext cx="2843640" cy="2968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50000"/>
              </a:lnSpc>
            </a:pPr>
            <a:r>
              <a:rPr lang="it-IT" sz="1800" b="1" strike="noStrike" spc="-1">
                <a:solidFill>
                  <a:srgbClr val="000000"/>
                </a:solidFill>
                <a:latin typeface="Arial"/>
                <a:ea typeface="Arial"/>
              </a:rPr>
              <a:t>Contention</a:t>
            </a:r>
            <a:endParaRPr lang="it-IT" sz="1800" b="0" strike="noStrike" spc="-1">
              <a:latin typeface="Arial"/>
            </a:endParaRPr>
          </a:p>
          <a:p>
            <a:pPr algn="ctr">
              <a:lnSpc>
                <a:spcPct val="150000"/>
              </a:lnSpc>
            </a:pPr>
            <a:r>
              <a:rPr lang="it-IT" sz="1600" b="0" strike="noStrike" spc="-1">
                <a:solidFill>
                  <a:srgbClr val="000000"/>
                </a:solidFill>
                <a:latin typeface="Arial"/>
                <a:ea typeface="Arial"/>
              </a:rPr>
              <a:t>With victim and attacker running in the same hardware thread (e.g., in a sandbox, without SMT), we can create contention forcing entries to be evicted from the LFB.</a:t>
            </a:r>
            <a:endParaRPr lang="it-IT" sz="1600" b="0" strike="noStrike" spc="-1">
              <a:latin typeface="Arial"/>
            </a:endParaRPr>
          </a:p>
        </p:txBody>
      </p:sp>
      <p:sp>
        <p:nvSpPr>
          <p:cNvPr id="151" name="CustomShape 5"/>
          <p:cNvSpPr/>
          <p:nvPr/>
        </p:nvSpPr>
        <p:spPr>
          <a:xfrm>
            <a:off x="6719040" y="2165040"/>
            <a:ext cx="2843640" cy="269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50000"/>
              </a:lnSpc>
            </a:pPr>
            <a:r>
              <a:rPr lang="it-IT" sz="1800" b="1" strike="noStrike" spc="-1">
                <a:solidFill>
                  <a:srgbClr val="000000"/>
                </a:solidFill>
                <a:latin typeface="Arial"/>
                <a:ea typeface="Arial"/>
              </a:rPr>
              <a:t>    Eviction</a:t>
            </a:r>
            <a:endParaRPr lang="it-IT" sz="1800" b="0" strike="noStrike" spc="-1">
              <a:latin typeface="Arial"/>
            </a:endParaRPr>
          </a:p>
          <a:p>
            <a:pPr algn="ctr">
              <a:lnSpc>
                <a:spcPct val="150000"/>
              </a:lnSpc>
            </a:pPr>
            <a:r>
              <a:rPr lang="it-IT" sz="1600" b="0" strike="noStrike" spc="-1">
                <a:solidFill>
                  <a:srgbClr val="000000"/>
                </a:solidFill>
                <a:latin typeface="Arial"/>
                <a:ea typeface="Arial"/>
              </a:rPr>
              <a:t>Evicting cache entries from the cache set in which we are interested. If these cache lines were dirty, CPU has to write them back through the LFB.</a:t>
            </a:r>
            <a:endParaRPr lang="it-IT" sz="16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04000" y="226080"/>
            <a:ext cx="9070560" cy="945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CrossTalk</a:t>
            </a:r>
            <a:endParaRPr lang="it-IT" sz="4400" b="0" strike="noStrike" spc="-1">
              <a:latin typeface="Arial"/>
            </a:endParaRPr>
          </a:p>
        </p:txBody>
      </p:sp>
      <p:pic>
        <p:nvPicPr>
          <p:cNvPr id="153" name="Immagine 4"/>
          <p:cNvPicPr/>
          <p:nvPr/>
        </p:nvPicPr>
        <p:blipFill>
          <a:blip r:embed="rId2"/>
          <a:stretch/>
        </p:blipFill>
        <p:spPr>
          <a:xfrm>
            <a:off x="338400" y="1093320"/>
            <a:ext cx="4857480" cy="3901680"/>
          </a:xfrm>
          <a:prstGeom prst="rect">
            <a:avLst/>
          </a:prstGeom>
          <a:ln w="0">
            <a:noFill/>
          </a:ln>
        </p:spPr>
      </p:pic>
      <p:sp>
        <p:nvSpPr>
          <p:cNvPr id="154" name="CustomShape 2"/>
          <p:cNvSpPr/>
          <p:nvPr/>
        </p:nvSpPr>
        <p:spPr>
          <a:xfrm>
            <a:off x="471600" y="5116680"/>
            <a:ext cx="949896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900" b="1" u="sng" strike="noStrike" spc="-1">
                <a:solidFill>
                  <a:srgbClr val="0000FF"/>
                </a:solidFill>
                <a:uFillTx/>
                <a:latin typeface="Arial"/>
                <a:ea typeface="Arial"/>
                <a:hlinkClick r:id="rId3"/>
              </a:rPr>
              <a:t>CrossTalk: Speculative Data Leaks Across Cores Are Real. </a:t>
            </a:r>
            <a:r>
              <a:rPr lang="it-IT" sz="900" b="0" strike="noStrike" spc="-1">
                <a:solidFill>
                  <a:srgbClr val="000000"/>
                </a:solidFill>
                <a:latin typeface="Arial"/>
                <a:ea typeface="Arial"/>
              </a:rPr>
              <a:t>Ragab, H.; Milburn, A.; </a:t>
            </a:r>
            <a:r>
              <a:rPr lang="it-IT" sz="900" b="0" u="sng" strike="noStrike" spc="-1">
                <a:solidFill>
                  <a:srgbClr val="0000FF"/>
                </a:solidFill>
                <a:uFillTx/>
                <a:latin typeface="Arial"/>
                <a:ea typeface="Arial"/>
                <a:hlinkClick r:id="rId4"/>
              </a:rPr>
              <a:t>Razavi, K.</a:t>
            </a:r>
            <a:r>
              <a:rPr lang="it-IT" sz="900" b="0" strike="noStrike" spc="-1">
                <a:solidFill>
                  <a:srgbClr val="000000"/>
                </a:solidFill>
                <a:latin typeface="Arial"/>
                <a:ea typeface="Arial"/>
              </a:rPr>
              <a:t>; </a:t>
            </a:r>
            <a:r>
              <a:rPr lang="it-IT" sz="900" b="0" u="sng" strike="noStrike" spc="-1">
                <a:solidFill>
                  <a:srgbClr val="0000FF"/>
                </a:solidFill>
                <a:uFillTx/>
                <a:latin typeface="Arial"/>
                <a:ea typeface="Arial"/>
                <a:hlinkClick r:id="rId5"/>
              </a:rPr>
              <a:t>Bos, H.</a:t>
            </a:r>
            <a:r>
              <a:rPr lang="it-IT" sz="900" b="0" strike="noStrike" spc="-1">
                <a:solidFill>
                  <a:srgbClr val="000000"/>
                </a:solidFill>
                <a:latin typeface="Arial"/>
                <a:ea typeface="Arial"/>
              </a:rPr>
              <a:t>; and </a:t>
            </a:r>
            <a:r>
              <a:rPr lang="it-IT" sz="900" b="0" u="sng" strike="noStrike" spc="-1">
                <a:solidFill>
                  <a:srgbClr val="0000FF"/>
                </a:solidFill>
                <a:uFillTx/>
                <a:latin typeface="Arial"/>
                <a:ea typeface="Arial"/>
                <a:hlinkClick r:id="rId6"/>
              </a:rPr>
              <a:t>Giuffrida, C.</a:t>
            </a:r>
            <a:r>
              <a:rPr lang="it-IT" sz="900" b="0" strike="noStrike" spc="-1">
                <a:solidFill>
                  <a:srgbClr val="000000"/>
                </a:solidFill>
                <a:latin typeface="Arial"/>
                <a:ea typeface="Arial"/>
              </a:rPr>
              <a:t> In </a:t>
            </a:r>
            <a:r>
              <a:rPr lang="it-IT" sz="900" b="0" i="1" strike="noStrike" spc="-1">
                <a:solidFill>
                  <a:srgbClr val="000000"/>
                </a:solidFill>
                <a:latin typeface="Arial"/>
                <a:ea typeface="Arial"/>
              </a:rPr>
              <a:t>S&amp;P</a:t>
            </a:r>
            <a:r>
              <a:rPr lang="it-IT" sz="900" b="0" strike="noStrike" spc="-1">
                <a:solidFill>
                  <a:srgbClr val="000000"/>
                </a:solidFill>
                <a:latin typeface="Arial"/>
                <a:ea typeface="Arial"/>
              </a:rPr>
              <a:t>, May 2021. </a:t>
            </a:r>
            <a:r>
              <a:rPr lang="it-IT" sz="900" b="0" i="1" strike="noStrike" spc="-1">
                <a:solidFill>
                  <a:srgbClr val="000000"/>
                </a:solidFill>
                <a:latin typeface="Arial"/>
                <a:ea typeface="Arial"/>
              </a:rPr>
              <a:t>Intel Bounty Reward</a:t>
            </a:r>
            <a:endParaRPr lang="it-IT" sz="900" b="0" strike="noStrike" spc="-1">
              <a:latin typeface="Arial"/>
            </a:endParaRPr>
          </a:p>
        </p:txBody>
      </p:sp>
      <p:sp>
        <p:nvSpPr>
          <p:cNvPr id="155" name="CustomShape 3"/>
          <p:cNvSpPr/>
          <p:nvPr/>
        </p:nvSpPr>
        <p:spPr>
          <a:xfrm>
            <a:off x="5485680" y="1203480"/>
            <a:ext cx="3826800" cy="1187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DejaVu Sans"/>
              </a:rPr>
              <a:t>Exploiting RIDL capabilities of reading </a:t>
            </a:r>
            <a:r>
              <a:rPr lang="en-US" sz="1800" b="0" strike="noStrike" spc="-1">
                <a:solidFill>
                  <a:srgbClr val="000000"/>
                </a:solidFill>
                <a:latin typeface="Arial"/>
                <a:ea typeface="DejaVu Sans"/>
              </a:rPr>
              <a:t>µ-</a:t>
            </a:r>
            <a:r>
              <a:rPr lang="it-IT" sz="1800" b="0" strike="noStrike" spc="-1">
                <a:solidFill>
                  <a:srgbClr val="000000"/>
                </a:solidFill>
                <a:latin typeface="Arial"/>
                <a:ea typeface="DejaVu Sans"/>
              </a:rPr>
              <a:t>architectural buffers it is possible to leak the deep implementation of instructions</a:t>
            </a:r>
            <a:endParaRPr lang="it-IT" sz="1800" b="0" strike="noStrike" spc="-1">
              <a:latin typeface="Arial"/>
            </a:endParaRPr>
          </a:p>
        </p:txBody>
      </p:sp>
      <p:sp>
        <p:nvSpPr>
          <p:cNvPr id="156" name="CustomShape 4"/>
          <p:cNvSpPr/>
          <p:nvPr/>
        </p:nvSpPr>
        <p:spPr>
          <a:xfrm>
            <a:off x="5618160" y="2559960"/>
            <a:ext cx="3826800" cy="63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70C0"/>
                </a:solidFill>
                <a:latin typeface="Courier New"/>
                <a:ea typeface="DejaVu Sans"/>
              </a:rPr>
              <a:t>CPUID RDRANDR RDSEED CLFLUSH RDMSR</a:t>
            </a:r>
            <a:endParaRPr lang="it-IT" sz="1800" b="0" strike="noStrike" spc="-1">
              <a:latin typeface="Arial"/>
            </a:endParaRPr>
          </a:p>
        </p:txBody>
      </p:sp>
      <p:sp>
        <p:nvSpPr>
          <p:cNvPr id="157" name="CustomShape 5"/>
          <p:cNvSpPr/>
          <p:nvPr/>
        </p:nvSpPr>
        <p:spPr>
          <a:xfrm>
            <a:off x="5488200" y="3396600"/>
            <a:ext cx="3725280" cy="1187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DejaVu Sans"/>
              </a:rPr>
              <a:t>We are intrested in:</a:t>
            </a:r>
            <a:endParaRPr lang="it-IT" sz="1800" b="0" strike="noStrike" spc="-1">
              <a:latin typeface="Arial"/>
            </a:endParaRPr>
          </a:p>
          <a:p>
            <a:pPr marL="285840" indent="-284760">
              <a:lnSpc>
                <a:spcPct val="100000"/>
              </a:lnSpc>
              <a:buClr>
                <a:srgbClr val="000000"/>
              </a:buClr>
              <a:buFont typeface="Arial"/>
              <a:buChar char="•"/>
            </a:pPr>
            <a:r>
              <a:rPr lang="it-IT" sz="1800" b="0" strike="noStrike" spc="-1">
                <a:solidFill>
                  <a:srgbClr val="000000"/>
                </a:solidFill>
                <a:latin typeface="Arial"/>
                <a:ea typeface="DejaVu Sans"/>
              </a:rPr>
              <a:t>OFFCORE_REQUESTS</a:t>
            </a:r>
            <a:endParaRPr lang="it-IT" sz="1800" b="0" strike="noStrike" spc="-1">
              <a:latin typeface="Arial"/>
            </a:endParaRPr>
          </a:p>
          <a:p>
            <a:pPr marL="285840" indent="-284760">
              <a:lnSpc>
                <a:spcPct val="100000"/>
              </a:lnSpc>
              <a:buClr>
                <a:srgbClr val="000000"/>
              </a:buClr>
              <a:buFont typeface="Arial"/>
              <a:buChar char="•"/>
            </a:pPr>
            <a:r>
              <a:rPr lang="it-IT" sz="1800" b="0" strike="noStrike" spc="-1">
                <a:solidFill>
                  <a:srgbClr val="000000"/>
                </a:solidFill>
                <a:latin typeface="Arial"/>
                <a:ea typeface="DejaVu Sans"/>
              </a:rPr>
              <a:t>OFFCORE_RESPONSE</a:t>
            </a:r>
            <a:endParaRPr lang="it-IT" sz="1800" b="0" strike="noStrike" spc="-1">
              <a:latin typeface="Arial"/>
            </a:endParaRPr>
          </a:p>
          <a:p>
            <a:pPr marL="285840" indent="-284760">
              <a:lnSpc>
                <a:spcPct val="100000"/>
              </a:lnSpc>
              <a:buClr>
                <a:srgbClr val="000000"/>
              </a:buClr>
              <a:buFont typeface="Arial"/>
              <a:buChar char="•"/>
            </a:pPr>
            <a:r>
              <a:rPr lang="it-IT" sz="1800" b="0" strike="noStrike" spc="-1">
                <a:solidFill>
                  <a:srgbClr val="000000"/>
                </a:solidFill>
                <a:latin typeface="Arial"/>
                <a:ea typeface="DejaVu Sans"/>
              </a:rPr>
              <a:t>buffers flush</a:t>
            </a:r>
            <a:endParaRPr lang="it-IT"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504000" y="226080"/>
            <a:ext cx="9070560" cy="945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CrossTalk: The shared buffer</a:t>
            </a:r>
            <a:endParaRPr lang="it-IT" sz="4400" b="0" strike="noStrike" spc="-1">
              <a:latin typeface="Arial"/>
            </a:endParaRPr>
          </a:p>
        </p:txBody>
      </p:sp>
      <p:pic>
        <p:nvPicPr>
          <p:cNvPr id="159" name="Immagine 3" descr="Immagine che contiene testo, segnale, screenshot&#10;&#10;Descrizione generata automaticamente"/>
          <p:cNvPicPr/>
          <p:nvPr/>
        </p:nvPicPr>
        <p:blipFill>
          <a:blip r:embed="rId2"/>
          <a:stretch/>
        </p:blipFill>
        <p:spPr>
          <a:xfrm>
            <a:off x="915480" y="1857960"/>
            <a:ext cx="4248720" cy="2465640"/>
          </a:xfrm>
          <a:prstGeom prst="rect">
            <a:avLst/>
          </a:prstGeom>
          <a:ln w="0">
            <a:noFill/>
          </a:ln>
        </p:spPr>
      </p:pic>
      <p:sp>
        <p:nvSpPr>
          <p:cNvPr id="160" name="CustomShape 2"/>
          <p:cNvSpPr/>
          <p:nvPr/>
        </p:nvSpPr>
        <p:spPr>
          <a:xfrm>
            <a:off x="502560" y="5023440"/>
            <a:ext cx="949896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900" b="1" u="sng" strike="noStrike" spc="-1">
                <a:solidFill>
                  <a:srgbClr val="0000FF"/>
                </a:solidFill>
                <a:uFillTx/>
                <a:latin typeface="Arial"/>
                <a:ea typeface="Arial"/>
                <a:hlinkClick r:id="rId3"/>
              </a:rPr>
              <a:t>CrossTalk: Speculative Data Leaks Across Cores Are Real. </a:t>
            </a:r>
            <a:r>
              <a:rPr lang="it-IT" sz="900" b="0" strike="noStrike" spc="-1">
                <a:solidFill>
                  <a:srgbClr val="000000"/>
                </a:solidFill>
                <a:latin typeface="Arial"/>
                <a:ea typeface="Arial"/>
              </a:rPr>
              <a:t>Ragab, H.; Milburn, A.; </a:t>
            </a:r>
            <a:r>
              <a:rPr lang="it-IT" sz="900" b="0" u="sng" strike="noStrike" spc="-1">
                <a:solidFill>
                  <a:srgbClr val="0000FF"/>
                </a:solidFill>
                <a:uFillTx/>
                <a:latin typeface="Arial"/>
                <a:ea typeface="Arial"/>
                <a:hlinkClick r:id="rId4"/>
              </a:rPr>
              <a:t>Razavi, K.</a:t>
            </a:r>
            <a:r>
              <a:rPr lang="it-IT" sz="900" b="0" strike="noStrike" spc="-1">
                <a:solidFill>
                  <a:srgbClr val="000000"/>
                </a:solidFill>
                <a:latin typeface="Arial"/>
                <a:ea typeface="Arial"/>
              </a:rPr>
              <a:t>; </a:t>
            </a:r>
            <a:r>
              <a:rPr lang="it-IT" sz="900" b="0" u="sng" strike="noStrike" spc="-1">
                <a:solidFill>
                  <a:srgbClr val="0000FF"/>
                </a:solidFill>
                <a:uFillTx/>
                <a:latin typeface="Arial"/>
                <a:ea typeface="Arial"/>
                <a:hlinkClick r:id="rId5"/>
              </a:rPr>
              <a:t>Bos, H.</a:t>
            </a:r>
            <a:r>
              <a:rPr lang="it-IT" sz="900" b="0" strike="noStrike" spc="-1">
                <a:solidFill>
                  <a:srgbClr val="000000"/>
                </a:solidFill>
                <a:latin typeface="Arial"/>
                <a:ea typeface="Arial"/>
              </a:rPr>
              <a:t>; and </a:t>
            </a:r>
            <a:r>
              <a:rPr lang="it-IT" sz="900" b="0" u="sng" strike="noStrike" spc="-1">
                <a:solidFill>
                  <a:srgbClr val="0000FF"/>
                </a:solidFill>
                <a:uFillTx/>
                <a:latin typeface="Arial"/>
                <a:ea typeface="Arial"/>
                <a:hlinkClick r:id="rId6"/>
              </a:rPr>
              <a:t>Giuffrida, C.</a:t>
            </a:r>
            <a:r>
              <a:rPr lang="it-IT" sz="900" b="0" strike="noStrike" spc="-1">
                <a:solidFill>
                  <a:srgbClr val="000000"/>
                </a:solidFill>
                <a:latin typeface="Arial"/>
                <a:ea typeface="Arial"/>
              </a:rPr>
              <a:t> In </a:t>
            </a:r>
            <a:r>
              <a:rPr lang="it-IT" sz="900" b="0" i="1" strike="noStrike" spc="-1">
                <a:solidFill>
                  <a:srgbClr val="000000"/>
                </a:solidFill>
                <a:latin typeface="Arial"/>
                <a:ea typeface="Arial"/>
              </a:rPr>
              <a:t>S&amp;P</a:t>
            </a:r>
            <a:r>
              <a:rPr lang="it-IT" sz="900" b="0" strike="noStrike" spc="-1">
                <a:solidFill>
                  <a:srgbClr val="000000"/>
                </a:solidFill>
                <a:latin typeface="Arial"/>
                <a:ea typeface="Arial"/>
              </a:rPr>
              <a:t>, May 2021. </a:t>
            </a:r>
            <a:r>
              <a:rPr lang="it-IT" sz="900" b="0" i="1" strike="noStrike" spc="-1">
                <a:solidFill>
                  <a:srgbClr val="000000"/>
                </a:solidFill>
                <a:latin typeface="Arial"/>
                <a:ea typeface="Arial"/>
              </a:rPr>
              <a:t>Intel Bounty Reward</a:t>
            </a:r>
            <a:endParaRPr lang="it-IT" sz="900" b="0" strike="noStrike" spc="-1">
              <a:latin typeface="Arial"/>
            </a:endParaRPr>
          </a:p>
        </p:txBody>
      </p:sp>
      <p:sp>
        <p:nvSpPr>
          <p:cNvPr id="161" name="CustomShape 3"/>
          <p:cNvSpPr/>
          <p:nvPr/>
        </p:nvSpPr>
        <p:spPr>
          <a:xfrm>
            <a:off x="502560" y="1195560"/>
            <a:ext cx="49737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DejaVu Sans"/>
              </a:rPr>
              <a:t>The </a:t>
            </a:r>
            <a:r>
              <a:rPr lang="it-IT" sz="1800" b="1" strike="noStrike" spc="-1">
                <a:solidFill>
                  <a:srgbClr val="000000"/>
                </a:solidFill>
                <a:latin typeface="Arial"/>
                <a:ea typeface="DejaVu Sans"/>
              </a:rPr>
              <a:t>Staging Buffer</a:t>
            </a:r>
            <a:r>
              <a:rPr lang="it-IT" sz="1800" b="0" strike="noStrike" spc="-1">
                <a:solidFill>
                  <a:srgbClr val="000000"/>
                </a:solidFill>
                <a:latin typeface="Arial"/>
                <a:ea typeface="DejaVu Sans"/>
              </a:rPr>
              <a:t> is </a:t>
            </a:r>
            <a:r>
              <a:rPr lang="it-IT" sz="1800" b="1" strike="noStrike" spc="-1">
                <a:solidFill>
                  <a:srgbClr val="000000"/>
                </a:solidFill>
                <a:latin typeface="Arial"/>
                <a:ea typeface="DejaVu Sans"/>
              </a:rPr>
              <a:t>shared </a:t>
            </a:r>
            <a:r>
              <a:rPr lang="it-IT" sz="1800" b="0" strike="noStrike" spc="-1">
                <a:solidFill>
                  <a:srgbClr val="000000"/>
                </a:solidFill>
                <a:latin typeface="Arial"/>
                <a:ea typeface="DejaVu Sans"/>
              </a:rPr>
              <a:t>among all cores</a:t>
            </a:r>
            <a:endParaRPr lang="it-IT" sz="1800" b="0" strike="noStrike" spc="-1">
              <a:latin typeface="Arial"/>
            </a:endParaRPr>
          </a:p>
        </p:txBody>
      </p:sp>
      <p:sp>
        <p:nvSpPr>
          <p:cNvPr id="162" name="CustomShape 4"/>
          <p:cNvSpPr/>
          <p:nvPr/>
        </p:nvSpPr>
        <p:spPr>
          <a:xfrm>
            <a:off x="5698440" y="1307520"/>
            <a:ext cx="4123080" cy="2970360"/>
          </a:xfrm>
          <a:prstGeom prst="rect">
            <a:avLst/>
          </a:prstGeom>
          <a:noFill/>
          <a:ln w="0">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it-IT" sz="1800" b="0" strike="noStrike" spc="-1">
                <a:solidFill>
                  <a:srgbClr val="000000"/>
                </a:solidFill>
                <a:latin typeface="Arial"/>
                <a:ea typeface="DejaVu Sans"/>
              </a:rPr>
              <a:t>The Staging Buffer is used to store pending request to unique (shared) resources like the </a:t>
            </a:r>
            <a:r>
              <a:rPr lang="it-IT" sz="1800" b="0" u="sng" strike="noStrike" spc="-1">
                <a:solidFill>
                  <a:srgbClr val="000000"/>
                </a:solidFill>
                <a:uFillTx/>
                <a:latin typeface="Arial"/>
                <a:ea typeface="DejaVu Sans"/>
              </a:rPr>
              <a:t>Random Number Generator</a:t>
            </a:r>
            <a:r>
              <a:rPr lang="it-IT" sz="1800" b="0" strike="noStrike" spc="-1">
                <a:solidFill>
                  <a:srgbClr val="000000"/>
                </a:solidFill>
                <a:latin typeface="Arial"/>
                <a:ea typeface="DejaVu Sans"/>
              </a:rPr>
              <a:t>; for optimization purpose this buffer is able to aggregate</a:t>
            </a:r>
            <a:endParaRPr lang="it-IT" sz="1800" b="0" strike="noStrike" spc="-1">
              <a:latin typeface="Arial"/>
            </a:endParaRPr>
          </a:p>
          <a:p>
            <a:pPr>
              <a:lnSpc>
                <a:spcPct val="150000"/>
              </a:lnSpc>
            </a:pPr>
            <a:r>
              <a:rPr lang="en-US" sz="1800" b="0" strike="noStrike" spc="-1">
                <a:solidFill>
                  <a:srgbClr val="000000"/>
                </a:solidFill>
                <a:latin typeface="Arial"/>
                <a:ea typeface="Arial"/>
              </a:rPr>
              <a:t>µ-operations </a:t>
            </a:r>
            <a:r>
              <a:rPr lang="en-US" sz="1800" b="1" strike="noStrike" spc="-1">
                <a:solidFill>
                  <a:srgbClr val="000000"/>
                </a:solidFill>
                <a:latin typeface="Arial"/>
                <a:ea typeface="Arial"/>
              </a:rPr>
              <a:t>delivering unrequested data to ALL cores LFB</a:t>
            </a:r>
            <a:endParaRPr lang="it-IT" sz="1800" b="0" strike="noStrike" spc="-1">
              <a:latin typeface="Arial"/>
            </a:endParaRPr>
          </a:p>
        </p:txBody>
      </p:sp>
      <p:sp>
        <p:nvSpPr>
          <p:cNvPr id="163" name="CustomShape 5"/>
          <p:cNvSpPr/>
          <p:nvPr/>
        </p:nvSpPr>
        <p:spPr>
          <a:xfrm>
            <a:off x="502560" y="4532040"/>
            <a:ext cx="69789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DejaVu Sans"/>
              </a:rPr>
              <a:t>Note that the interconnection mechanism is (probably) asincronous</a:t>
            </a:r>
            <a:endParaRPr lang="it-IT"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504000" y="226080"/>
            <a:ext cx="9070560" cy="945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90000"/>
              </a:lnSpc>
            </a:pPr>
            <a:r>
              <a:rPr lang="it-IT" sz="4400" b="0" strike="noStrike" spc="-1">
                <a:solidFill>
                  <a:srgbClr val="000000"/>
                </a:solidFill>
                <a:latin typeface="Arial"/>
                <a:ea typeface="DejaVu Sans"/>
              </a:rPr>
              <a:t>CrossTalk (in action)</a:t>
            </a:r>
            <a:endParaRPr lang="it-IT" sz="4400" b="0" strike="noStrike" spc="-1">
              <a:latin typeface="Arial"/>
            </a:endParaRPr>
          </a:p>
        </p:txBody>
      </p:sp>
      <p:pic>
        <p:nvPicPr>
          <p:cNvPr id="165" name="Immagine 3"/>
          <p:cNvPicPr/>
          <p:nvPr/>
        </p:nvPicPr>
        <p:blipFill>
          <a:blip r:embed="rId2"/>
          <a:stretch/>
        </p:blipFill>
        <p:spPr>
          <a:xfrm>
            <a:off x="1336680" y="1168920"/>
            <a:ext cx="7174800" cy="3774240"/>
          </a:xfrm>
          <a:prstGeom prst="rect">
            <a:avLst/>
          </a:prstGeom>
          <a:ln w="0">
            <a:noFill/>
          </a:ln>
        </p:spPr>
      </p:pic>
      <p:sp>
        <p:nvSpPr>
          <p:cNvPr id="166" name="CustomShape 2"/>
          <p:cNvSpPr/>
          <p:nvPr/>
        </p:nvSpPr>
        <p:spPr>
          <a:xfrm>
            <a:off x="471600" y="5116680"/>
            <a:ext cx="949896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900" b="1" u="sng" strike="noStrike" spc="-1">
                <a:solidFill>
                  <a:srgbClr val="0000FF"/>
                </a:solidFill>
                <a:uFillTx/>
                <a:latin typeface="Arial"/>
                <a:ea typeface="Arial"/>
                <a:hlinkClick r:id="rId3"/>
              </a:rPr>
              <a:t>CrossTalk: Speculative Data Leaks Across Cores Are Real. </a:t>
            </a:r>
            <a:r>
              <a:rPr lang="it-IT" sz="900" b="0" strike="noStrike" spc="-1">
                <a:solidFill>
                  <a:srgbClr val="000000"/>
                </a:solidFill>
                <a:latin typeface="Arial"/>
                <a:ea typeface="Arial"/>
              </a:rPr>
              <a:t>Ragab, H.; Milburn, A.; </a:t>
            </a:r>
            <a:r>
              <a:rPr lang="it-IT" sz="900" b="0" u="sng" strike="noStrike" spc="-1">
                <a:solidFill>
                  <a:srgbClr val="0000FF"/>
                </a:solidFill>
                <a:uFillTx/>
                <a:latin typeface="Arial"/>
                <a:ea typeface="Arial"/>
                <a:hlinkClick r:id="rId4"/>
              </a:rPr>
              <a:t>Razavi, K.</a:t>
            </a:r>
            <a:r>
              <a:rPr lang="it-IT" sz="900" b="0" strike="noStrike" spc="-1">
                <a:solidFill>
                  <a:srgbClr val="000000"/>
                </a:solidFill>
                <a:latin typeface="Arial"/>
                <a:ea typeface="Arial"/>
              </a:rPr>
              <a:t>; </a:t>
            </a:r>
            <a:r>
              <a:rPr lang="it-IT" sz="900" b="0" u="sng" strike="noStrike" spc="-1">
                <a:solidFill>
                  <a:srgbClr val="0000FF"/>
                </a:solidFill>
                <a:uFillTx/>
                <a:latin typeface="Arial"/>
                <a:ea typeface="Arial"/>
                <a:hlinkClick r:id="rId5"/>
              </a:rPr>
              <a:t>Bos, H.</a:t>
            </a:r>
            <a:r>
              <a:rPr lang="it-IT" sz="900" b="0" strike="noStrike" spc="-1">
                <a:solidFill>
                  <a:srgbClr val="000000"/>
                </a:solidFill>
                <a:latin typeface="Arial"/>
                <a:ea typeface="Arial"/>
              </a:rPr>
              <a:t>; and </a:t>
            </a:r>
            <a:r>
              <a:rPr lang="it-IT" sz="900" b="0" u="sng" strike="noStrike" spc="-1">
                <a:solidFill>
                  <a:srgbClr val="0000FF"/>
                </a:solidFill>
                <a:uFillTx/>
                <a:latin typeface="Arial"/>
                <a:ea typeface="Arial"/>
                <a:hlinkClick r:id="rId6"/>
              </a:rPr>
              <a:t>Giuffrida, C.</a:t>
            </a:r>
            <a:r>
              <a:rPr lang="it-IT" sz="900" b="0" strike="noStrike" spc="-1">
                <a:solidFill>
                  <a:srgbClr val="000000"/>
                </a:solidFill>
                <a:latin typeface="Arial"/>
                <a:ea typeface="Arial"/>
              </a:rPr>
              <a:t> In </a:t>
            </a:r>
            <a:r>
              <a:rPr lang="it-IT" sz="900" b="0" i="1" strike="noStrike" spc="-1">
                <a:solidFill>
                  <a:srgbClr val="000000"/>
                </a:solidFill>
                <a:latin typeface="Arial"/>
                <a:ea typeface="Arial"/>
              </a:rPr>
              <a:t>S&amp;P</a:t>
            </a:r>
            <a:r>
              <a:rPr lang="it-IT" sz="900" b="0" strike="noStrike" spc="-1">
                <a:solidFill>
                  <a:srgbClr val="000000"/>
                </a:solidFill>
                <a:latin typeface="Arial"/>
                <a:ea typeface="Arial"/>
              </a:rPr>
              <a:t>, May 2021. </a:t>
            </a:r>
            <a:r>
              <a:rPr lang="it-IT" sz="900" b="0" i="1" strike="noStrike" spc="-1">
                <a:solidFill>
                  <a:srgbClr val="000000"/>
                </a:solidFill>
                <a:latin typeface="Arial"/>
                <a:ea typeface="Arial"/>
              </a:rPr>
              <a:t>Intel Bounty Reward</a:t>
            </a:r>
            <a:endParaRPr lang="it-IT" sz="9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606</TotalTime>
  <Words>1233</Words>
  <Application>Microsoft Office PowerPoint</Application>
  <PresentationFormat>Personalizzato</PresentationFormat>
  <Paragraphs>105</Paragraphs>
  <Slides>18</Slides>
  <Notes>6</Notes>
  <HiddenSlides>0</HiddenSlides>
  <MMClips>0</MMClips>
  <ScaleCrop>false</ScaleCrop>
  <HeadingPairs>
    <vt:vector size="6" baseType="variant">
      <vt:variant>
        <vt:lpstr>Caratteri utilizzati</vt:lpstr>
      </vt:variant>
      <vt:variant>
        <vt:i4>6</vt:i4>
      </vt:variant>
      <vt:variant>
        <vt:lpstr>Tema</vt:lpstr>
      </vt:variant>
      <vt:variant>
        <vt:i4>3</vt:i4>
      </vt:variant>
      <vt:variant>
        <vt:lpstr>Titoli diapositive</vt:lpstr>
      </vt:variant>
      <vt:variant>
        <vt:i4>18</vt:i4>
      </vt:variant>
    </vt:vector>
  </HeadingPairs>
  <TitlesOfParts>
    <vt:vector size="27" baseType="lpstr">
      <vt:lpstr>Arial</vt:lpstr>
      <vt:lpstr>Courier New</vt:lpstr>
      <vt:lpstr>Segoe UI</vt:lpstr>
      <vt:lpstr>Symbol</vt:lpstr>
      <vt:lpstr>Times New Roman</vt:lpstr>
      <vt:lpstr>Wingdings</vt:lpstr>
      <vt:lpstr>Office Theme</vt:lpstr>
      <vt:lpstr>Office Theme</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
  <dc:description/>
  <cp:lastModifiedBy>Marco Pinna</cp:lastModifiedBy>
  <cp:revision>428</cp:revision>
  <dcterms:created xsi:type="dcterms:W3CDTF">2021-03-16T11:08:12Z</dcterms:created>
  <dcterms:modified xsi:type="dcterms:W3CDTF">2021-04-09T17:50:16Z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Personalizzato</vt:lpwstr>
  </property>
  <property fmtid="{D5CDD505-2E9C-101B-9397-08002B2CF9AE}" pid="4" name="Slides">
    <vt:i4>13</vt:i4>
  </property>
</Properties>
</file>