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gif" ContentType="image/gif"/>
  <Override PartName="/ppt/media/image7.png" ContentType="image/png"/>
  <Override PartName="/ppt/media/image4.png" ContentType="image/png"/>
  <Override PartName="/ppt/media/image5.gif" ContentType="image/gif"/>
  <Override PartName="/ppt/media/image9.png" ContentType="image/png"/>
  <Override PartName="/ppt/media/image6.gif" ContentType="image/gif"/>
  <Override PartName="/ppt/media/image8.png" ContentType="image/png"/>
  <Override PartName="/ppt/media/image10.png" ContentType="image/png"/>
  <Override PartName="/ppt/media/image1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it-IT" sz="4400" spc="-1" strike="noStrike">
                <a:latin typeface="Arial"/>
              </a:rPr>
              <a:t>Click to move the slide</a:t>
            </a:r>
            <a:endParaRPr b="0" lang="it-IT"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noAutofit/>
          </a:bodyPr>
          <a:p>
            <a:r>
              <a:rPr b="0" lang="it-IT" sz="2000" spc="-1" strike="noStrike">
                <a:latin typeface="Arial"/>
              </a:rPr>
              <a:t>Click to edit the notes format</a:t>
            </a:r>
            <a:endParaRPr b="0" lang="it-IT"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noAutofit/>
          </a:bodyPr>
          <a:p>
            <a:r>
              <a:rPr b="0" lang="it-IT" sz="1400" spc="-1" strike="noStrike">
                <a:latin typeface="Times New Roman"/>
              </a:rPr>
              <a:t>&lt;header&gt;</a:t>
            </a:r>
            <a:endParaRPr b="0" lang="it-IT"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noAutofit/>
          </a:bodyPr>
          <a:p>
            <a:pPr algn="r"/>
            <a:r>
              <a:rPr b="0" lang="it-IT" sz="1400" spc="-1" strike="noStrike">
                <a:latin typeface="Times New Roman"/>
              </a:rPr>
              <a:t>&lt;date/time&gt;</a:t>
            </a:r>
            <a:endParaRPr b="0" lang="it-IT"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noAutofit/>
          </a:bodyPr>
          <a:p>
            <a:r>
              <a:rPr b="0" lang="it-IT" sz="1400" spc="-1" strike="noStrike">
                <a:latin typeface="Times New Roman"/>
              </a:rPr>
              <a:t>&lt;footer&gt;</a:t>
            </a:r>
            <a:endParaRPr b="0" lang="it-IT"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10667B0B-A22D-4340-8876-8378369B736E}" type="slidenum">
              <a:rPr b="0" lang="it-IT" sz="1400" spc="-1" strike="noStrike">
                <a:latin typeface="Times New Roman"/>
              </a:rPr>
              <a:t>&lt;number&gt;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870120" y="1257480"/>
            <a:ext cx="6031440" cy="3393000"/>
          </a:xfrm>
          <a:prstGeom prst="rect">
            <a:avLst/>
          </a:prstGeom>
        </p:spPr>
      </p:sp>
      <p:sp>
        <p:nvSpPr>
          <p:cNvPr id="200" name="PlaceHolder 2"/>
          <p:cNvSpPr>
            <a:spLocks noGrp="1"/>
          </p:cNvSpPr>
          <p:nvPr>
            <p:ph type="body"/>
          </p:nvPr>
        </p:nvSpPr>
        <p:spPr>
          <a:xfrm>
            <a:off x="777960" y="4840200"/>
            <a:ext cx="6215400" cy="3959640"/>
          </a:xfrm>
          <a:prstGeom prst="rect">
            <a:avLst/>
          </a:prstGeom>
        </p:spPr>
        <p:txBody>
          <a:bodyPr lIns="0" rIns="0" tIns="0" bIns="0">
            <a:noAutofit/>
          </a:bodyPr>
          <a:p>
            <a:pPr marL="216000" indent="-215640">
              <a:lnSpc>
                <a:spcPct val="100000"/>
              </a:lnSpc>
              <a:tabLst>
                <a:tab algn="l" pos="0"/>
              </a:tabLst>
            </a:pPr>
            <a:r>
              <a:rPr b="0" lang="it-IT" sz="2000" spc="-1" strike="noStrike">
                <a:latin typeface="Arial"/>
              </a:rPr>
              <a:t>2. RIDL demonstrates that not all the sources of data speculation rely on this assumption)</a:t>
            </a:r>
            <a:endParaRPr b="0" lang="it-IT" sz="2000" spc="-1" strike="noStrike">
              <a:latin typeface="Arial"/>
            </a:endParaRPr>
          </a:p>
        </p:txBody>
      </p:sp>
      <p:sp>
        <p:nvSpPr>
          <p:cNvPr id="201" name="CustomShape 3"/>
          <p:cNvSpPr/>
          <p:nvPr/>
        </p:nvSpPr>
        <p:spPr>
          <a:xfrm>
            <a:off x="4402080" y="9553680"/>
            <a:ext cx="3367440" cy="503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CBFC06FB-E6A1-4850-90C4-79DA31687202}" type="slidenum">
              <a:rPr b="0" lang="it-IT" sz="1200" spc="-1" strike="noStrike">
                <a:solidFill>
                  <a:srgbClr val="000000"/>
                </a:solidFill>
                <a:latin typeface="Times New Roman"/>
              </a:rPr>
              <a:t>&lt;number&gt;</a:t>
            </a:fld>
            <a:endParaRPr b="0" lang="it-IT"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870120" y="1257480"/>
            <a:ext cx="6031440" cy="3393000"/>
          </a:xfrm>
          <a:prstGeom prst="rect">
            <a:avLst/>
          </a:prstGeom>
        </p:spPr>
      </p:sp>
      <p:sp>
        <p:nvSpPr>
          <p:cNvPr id="203" name="PlaceHolder 2"/>
          <p:cNvSpPr>
            <a:spLocks noGrp="1"/>
          </p:cNvSpPr>
          <p:nvPr>
            <p:ph type="body"/>
          </p:nvPr>
        </p:nvSpPr>
        <p:spPr>
          <a:xfrm>
            <a:off x="777960" y="4840200"/>
            <a:ext cx="6215400" cy="3959640"/>
          </a:xfrm>
          <a:prstGeom prst="rect">
            <a:avLst/>
          </a:prstGeom>
        </p:spPr>
        <p:txBody>
          <a:bodyPr lIns="0" rIns="0" tIns="0" bIns="0">
            <a:noAutofit/>
          </a:bodyPr>
          <a:p>
            <a:pPr marL="216000" indent="-215640">
              <a:lnSpc>
                <a:spcPct val="100000"/>
              </a:lnSpc>
              <a:tabLst>
                <a:tab algn="l" pos="0"/>
              </a:tabLst>
            </a:pPr>
            <a:r>
              <a:rPr b="0" lang="it-IT" sz="2000" spc="-1" strike="noStrike">
                <a:latin typeface="Arial"/>
              </a:rPr>
              <a:t>2. Flush the LFB when going back from kernel to user, or from hypervisor to VM execution</a:t>
            </a:r>
            <a:endParaRPr b="0" lang="it-IT" sz="2000" spc="-1" strike="noStrike">
              <a:latin typeface="Arial"/>
            </a:endParaRPr>
          </a:p>
        </p:txBody>
      </p:sp>
      <p:sp>
        <p:nvSpPr>
          <p:cNvPr id="204" name="CustomShape 3"/>
          <p:cNvSpPr/>
          <p:nvPr/>
        </p:nvSpPr>
        <p:spPr>
          <a:xfrm>
            <a:off x="4402080" y="9553680"/>
            <a:ext cx="3367440" cy="503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A06D3D9B-74BB-4192-BCAB-9D9E09959981}" type="slidenum">
              <a:rPr b="0" lang="it-IT" sz="1200" spc="-1" strike="noStrike">
                <a:solidFill>
                  <a:srgbClr val="000000"/>
                </a:solidFill>
                <a:latin typeface="Times New Roman"/>
              </a:rPr>
              <a:t>&lt;number&gt;</a:t>
            </a:fld>
            <a:endParaRPr b="0" lang="it-IT"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870120" y="1257480"/>
            <a:ext cx="6031440" cy="3393000"/>
          </a:xfrm>
          <a:prstGeom prst="rect">
            <a:avLst/>
          </a:prstGeom>
        </p:spPr>
      </p:sp>
      <p:sp>
        <p:nvSpPr>
          <p:cNvPr id="206" name="PlaceHolder 2"/>
          <p:cNvSpPr>
            <a:spLocks noGrp="1"/>
          </p:cNvSpPr>
          <p:nvPr>
            <p:ph type="body"/>
          </p:nvPr>
        </p:nvSpPr>
        <p:spPr>
          <a:xfrm>
            <a:off x="777960" y="4840200"/>
            <a:ext cx="6215400" cy="3959640"/>
          </a:xfrm>
          <a:prstGeom prst="rect">
            <a:avLst/>
          </a:prstGeom>
        </p:spPr>
        <p:txBody>
          <a:bodyPr lIns="0" rIns="0" tIns="0" bIns="0">
            <a:noAutofit/>
          </a:bodyPr>
          <a:p>
            <a:endParaRPr b="0" lang="it-IT" sz="2000" spc="-1" strike="noStrike">
              <a:latin typeface="Arial"/>
            </a:endParaRPr>
          </a:p>
        </p:txBody>
      </p:sp>
      <p:sp>
        <p:nvSpPr>
          <p:cNvPr id="207" name="CustomShape 3"/>
          <p:cNvSpPr/>
          <p:nvPr/>
        </p:nvSpPr>
        <p:spPr>
          <a:xfrm>
            <a:off x="4402080" y="9553680"/>
            <a:ext cx="3367440" cy="503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41288345-447B-4EFD-A3EE-B80CEC983181}" type="slidenum">
              <a:rPr b="0" lang="it-IT" sz="1200" spc="-1" strike="noStrike">
                <a:solidFill>
                  <a:srgbClr val="000000"/>
                </a:solidFill>
                <a:latin typeface="Times New Roman"/>
              </a:rPr>
              <a:t>&lt;number&gt;</a:t>
            </a:fld>
            <a:endParaRPr b="0" lang="it-IT"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870120" y="1257480"/>
            <a:ext cx="6031440" cy="3393000"/>
          </a:xfrm>
          <a:prstGeom prst="rect">
            <a:avLst/>
          </a:prstGeom>
        </p:spPr>
      </p:sp>
      <p:sp>
        <p:nvSpPr>
          <p:cNvPr id="191" name="PlaceHolder 2"/>
          <p:cNvSpPr>
            <a:spLocks noGrp="1"/>
          </p:cNvSpPr>
          <p:nvPr>
            <p:ph type="body"/>
          </p:nvPr>
        </p:nvSpPr>
        <p:spPr>
          <a:xfrm>
            <a:off x="777960" y="4840200"/>
            <a:ext cx="6215400" cy="3959640"/>
          </a:xfrm>
          <a:prstGeom prst="rect">
            <a:avLst/>
          </a:prstGeom>
        </p:spPr>
        <p:txBody>
          <a:bodyPr lIns="0" rIns="0" tIns="0" bIns="0">
            <a:noAutofit/>
          </a:bodyPr>
          <a:p>
            <a:pPr marL="216000" indent="-215280">
              <a:lnSpc>
                <a:spcPct val="100000"/>
              </a:lnSpc>
              <a:tabLst>
                <a:tab algn="l" pos="0"/>
              </a:tabLst>
            </a:pPr>
            <a:r>
              <a:rPr b="0" lang="it-IT" sz="2000" spc="-1" strike="noStrike">
                <a:latin typeface="Arial"/>
              </a:rPr>
              <a:t>Per le micro-opt v. pag. 5 del paper</a:t>
            </a:r>
            <a:endParaRPr b="0" lang="it-IT" sz="2000" spc="-1" strike="noStrike">
              <a:latin typeface="Arial"/>
            </a:endParaRPr>
          </a:p>
        </p:txBody>
      </p:sp>
      <p:sp>
        <p:nvSpPr>
          <p:cNvPr id="192" name="CustomShape 3"/>
          <p:cNvSpPr/>
          <p:nvPr/>
        </p:nvSpPr>
        <p:spPr>
          <a:xfrm>
            <a:off x="4402080" y="9553680"/>
            <a:ext cx="3367440" cy="503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77E7D1DE-6FF0-4E39-BDE4-9A5C23E3F6D2}" type="slidenum">
              <a:rPr b="0" lang="it-IT" sz="1200" spc="-1" strike="noStrike">
                <a:solidFill>
                  <a:srgbClr val="000000"/>
                </a:solidFill>
                <a:latin typeface="Times New Roman"/>
              </a:rPr>
              <a:t>13</a:t>
            </a:fld>
            <a:endParaRPr b="0" lang="it-IT"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870120" y="1257480"/>
            <a:ext cx="6031440" cy="3393000"/>
          </a:xfrm>
          <a:prstGeom prst="rect">
            <a:avLst/>
          </a:prstGeom>
        </p:spPr>
      </p:sp>
      <p:sp>
        <p:nvSpPr>
          <p:cNvPr id="194" name="PlaceHolder 2"/>
          <p:cNvSpPr>
            <a:spLocks noGrp="1"/>
          </p:cNvSpPr>
          <p:nvPr>
            <p:ph type="body"/>
          </p:nvPr>
        </p:nvSpPr>
        <p:spPr>
          <a:xfrm>
            <a:off x="777960" y="4840200"/>
            <a:ext cx="6215400" cy="3959640"/>
          </a:xfrm>
          <a:prstGeom prst="rect">
            <a:avLst/>
          </a:prstGeom>
        </p:spPr>
        <p:txBody>
          <a:bodyPr lIns="0" rIns="0" tIns="0" bIns="0">
            <a:noAutofit/>
          </a:bodyPr>
          <a:p>
            <a:pPr marL="216000" indent="-215280">
              <a:lnSpc>
                <a:spcPct val="100000"/>
              </a:lnSpc>
              <a:tabLst>
                <a:tab algn="l" pos="0"/>
              </a:tabLst>
            </a:pPr>
            <a:r>
              <a:rPr b="0" lang="it-IT" sz="2000" spc="-1" strike="noStrike">
                <a:latin typeface="Arial"/>
              </a:rPr>
              <a:t>Richieste micro-architetturali: se un'istruzione fa 20 micro-richieste, vuol dire che c'è stato qualche buffer flushato</a:t>
            </a:r>
            <a:endParaRPr b="0" lang="it-IT" sz="2000" spc="-1" strike="noStrike">
              <a:latin typeface="Arial"/>
            </a:endParaRPr>
          </a:p>
        </p:txBody>
      </p:sp>
      <p:sp>
        <p:nvSpPr>
          <p:cNvPr id="195" name="CustomShape 3"/>
          <p:cNvSpPr/>
          <p:nvPr/>
        </p:nvSpPr>
        <p:spPr>
          <a:xfrm>
            <a:off x="4402080" y="9553680"/>
            <a:ext cx="3367440" cy="503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EE7FDFE-3D80-40E1-B9D8-14BD30CCDDDB}" type="slidenum">
              <a:rPr b="0" lang="it-IT" sz="1200" spc="-1" strike="noStrike">
                <a:solidFill>
                  <a:srgbClr val="000000"/>
                </a:solidFill>
                <a:latin typeface="Times New Roman"/>
              </a:rPr>
              <a:t>&lt;number&gt;</a:t>
            </a:fld>
            <a:endParaRPr b="0" lang="it-IT"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870120" y="1257480"/>
            <a:ext cx="6031440" cy="3393000"/>
          </a:xfrm>
          <a:prstGeom prst="rect">
            <a:avLst/>
          </a:prstGeom>
        </p:spPr>
      </p:sp>
      <p:sp>
        <p:nvSpPr>
          <p:cNvPr id="197" name="PlaceHolder 2"/>
          <p:cNvSpPr>
            <a:spLocks noGrp="1"/>
          </p:cNvSpPr>
          <p:nvPr>
            <p:ph type="body"/>
          </p:nvPr>
        </p:nvSpPr>
        <p:spPr>
          <a:xfrm>
            <a:off x="777960" y="4840200"/>
            <a:ext cx="6215400" cy="3959640"/>
          </a:xfrm>
          <a:prstGeom prst="rect">
            <a:avLst/>
          </a:prstGeom>
        </p:spPr>
        <p:txBody>
          <a:bodyPr lIns="0" rIns="0" tIns="0" bIns="0">
            <a:noAutofit/>
          </a:bodyPr>
          <a:p>
            <a:pPr marL="216000" indent="-215280">
              <a:lnSpc>
                <a:spcPct val="100000"/>
              </a:lnSpc>
              <a:tabLst>
                <a:tab algn="l" pos="0"/>
              </a:tabLst>
            </a:pPr>
            <a:r>
              <a:rPr b="0" lang="it-IT" sz="2000" spc="-1" strike="noStrike">
                <a:latin typeface="Arial"/>
              </a:rPr>
              <a:t>Serialization: </a:t>
            </a:r>
            <a:r>
              <a:rPr b="0" i="1" lang="it-IT" sz="1200" spc="-1" strike="noStrike">
                <a:latin typeface="Arial"/>
                <a:ea typeface="+mn-lt"/>
              </a:rPr>
              <a:t>mfence </a:t>
            </a:r>
            <a:r>
              <a:rPr b="0" lang="it-IT" sz="1200" spc="-1" strike="noStrike">
                <a:latin typeface="Arial"/>
                <a:ea typeface="+mn-lt"/>
              </a:rPr>
              <a:t>instruction</a:t>
            </a:r>
            <a:r>
              <a:rPr b="0" i="1" lang="it-IT" sz="1200" spc="-1" strike="noStrike">
                <a:latin typeface="Arial"/>
                <a:ea typeface="+mn-lt"/>
              </a:rPr>
              <a:t> </a:t>
            </a:r>
            <a:r>
              <a:rPr b="0" lang="it-IT" sz="1200" spc="-1" strike="noStrike">
                <a:latin typeface="Arial"/>
                <a:ea typeface="+mn-lt"/>
              </a:rPr>
              <a:t>guarantees that both load and stores before its execution become globally visible (eg in the LFB).</a:t>
            </a:r>
            <a:endParaRPr b="0" lang="it-IT" sz="1200" spc="-1" strike="noStrike">
              <a:latin typeface="Arial"/>
            </a:endParaRPr>
          </a:p>
          <a:p>
            <a:pPr marL="216000" indent="-215280">
              <a:lnSpc>
                <a:spcPct val="100000"/>
              </a:lnSpc>
              <a:tabLst>
                <a:tab algn="l" pos="0"/>
              </a:tabLst>
            </a:pPr>
            <a:r>
              <a:rPr b="0" lang="it-IT" sz="1200" spc="-1" strike="noStrike">
                <a:latin typeface="Arial"/>
                <a:ea typeface="+mn-lt"/>
              </a:rPr>
              <a:t>The </a:t>
            </a:r>
            <a:r>
              <a:rPr b="0" i="1" lang="it-IT" sz="1200" spc="-1" strike="noStrike">
                <a:latin typeface="Arial"/>
                <a:ea typeface="+mn-lt"/>
              </a:rPr>
              <a:t>mfence </a:t>
            </a:r>
            <a:r>
              <a:rPr b="0" lang="it-IT" sz="1200" spc="-1" strike="noStrike">
                <a:latin typeface="Arial"/>
                <a:ea typeface="+mn-lt"/>
              </a:rPr>
              <a:t>instruction forms a point of synchronization that allows us to observe the last few loads and stores before the buffers are completely drained</a:t>
            </a:r>
            <a:endParaRPr b="0" lang="it-IT" sz="1200" spc="-1" strike="noStrike">
              <a:latin typeface="Arial"/>
            </a:endParaRPr>
          </a:p>
          <a:p>
            <a:pPr marL="216000" indent="-215280">
              <a:lnSpc>
                <a:spcPct val="150000"/>
              </a:lnSpc>
              <a:tabLst>
                <a:tab algn="l" pos="0"/>
              </a:tabLst>
            </a:pPr>
            <a:r>
              <a:rPr b="0" lang="it-IT" sz="1200" spc="-1" strike="noStrike">
                <a:latin typeface="Arial"/>
                <a:ea typeface="+mn-lt"/>
              </a:rPr>
              <a:t>Eviction: </a:t>
            </a:r>
            <a:r>
              <a:rPr b="1" lang="it-IT" sz="2000" spc="-1" strike="noStrike">
                <a:latin typeface="Arial"/>
                <a:ea typeface="+mn-lt"/>
              </a:rPr>
              <a:t> Eviction</a:t>
            </a:r>
            <a:endParaRPr b="0" lang="it-IT" sz="2000" spc="-1" strike="noStrike">
              <a:latin typeface="Arial"/>
            </a:endParaRPr>
          </a:p>
          <a:p>
            <a:pPr marL="216000" indent="-215280">
              <a:lnSpc>
                <a:spcPct val="100000"/>
              </a:lnSpc>
              <a:tabLst>
                <a:tab algn="l" pos="0"/>
              </a:tabLst>
            </a:pPr>
            <a:r>
              <a:rPr b="0" lang="it-IT" sz="1200" spc="-1" strike="noStrike">
                <a:latin typeface="Arial"/>
                <a:ea typeface="+mn-lt"/>
              </a:rPr>
              <a:t>We can control the values that we leak from the victim by evicting cache entries from the cache set in which we are interested. If these cache lines were dirty, the processor has to write them back through the memory hierarchy and will do this through the LFB.</a:t>
            </a:r>
            <a:endParaRPr b="0" lang="it-IT" sz="1200" spc="-1" strike="noStrike">
              <a:latin typeface="Arial"/>
            </a:endParaRPr>
          </a:p>
        </p:txBody>
      </p:sp>
      <p:sp>
        <p:nvSpPr>
          <p:cNvPr id="198" name="CustomShape 3"/>
          <p:cNvSpPr/>
          <p:nvPr/>
        </p:nvSpPr>
        <p:spPr>
          <a:xfrm>
            <a:off x="4402080" y="9553680"/>
            <a:ext cx="3367440" cy="5036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BBAA9ACA-BFB9-4BC9-BC26-B4D0D78E15D5}" type="slidenum">
              <a:rPr b="0" lang="it-IT" sz="1200" spc="-1" strike="noStrike">
                <a:solidFill>
                  <a:srgbClr val="000000"/>
                </a:solidFill>
                <a:latin typeface="Times New Roman"/>
              </a:rPr>
              <a:t>&lt;number&gt;</a:t>
            </a:fld>
            <a:endParaRPr b="0" lang="it-IT"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it-IT"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Click to edit the title text format</a:t>
            </a:r>
            <a:endParaRPr b="0" lang="it-IT"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Click to edit the outline text format</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 Outline Level</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Third Outline Level</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Fourth Outline Level</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Fifth Outline Level</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Sixth Outline Level</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Seventh Outline Level</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Click to edit the title text format</a:t>
            </a:r>
            <a:endParaRPr b="0" lang="it-IT"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Click to edit the outline text format</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 Outline Level</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Third Outline Level</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Fourth Outline Level</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Fifth Outline Level</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Sixth Outline Level</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Seventh Outline Level</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0560" cy="945360"/>
          </a:xfrm>
          <a:prstGeom prst="rect">
            <a:avLst/>
          </a:prstGeom>
        </p:spPr>
        <p:txBody>
          <a:bodyPr lIns="0" rIns="0" tIns="0" bIns="0" anchor="ctr">
            <a:noAutofit/>
          </a:bodyPr>
          <a:p>
            <a:r>
              <a:rPr b="0" lang="it-IT" sz="1800" spc="-1" strike="noStrike">
                <a:latin typeface="Arial"/>
              </a:rPr>
              <a:t>Click to edit the title text format</a:t>
            </a:r>
            <a:endParaRPr b="0" lang="it-IT" sz="18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Click to edit the outline text format</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 Outline Level</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Third Outline Level</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Fourth Outline Level</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Fifth Outline Level</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Sixth Outline Level</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Seventh Outline Level</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bibbase.org/network/publication/ragab-milburn-razavi-bos-giuffrida-crosstalkspeculativedataleaksacrosscoresarereal-2021" TargetMode="External"/><Relationship Id="rId3" Type="http://schemas.openxmlformats.org/officeDocument/2006/relationships/hyperlink" Target="https://comsec.ethz.ch/" TargetMode="External"/><Relationship Id="rId4" Type="http://schemas.openxmlformats.org/officeDocument/2006/relationships/hyperlink" Target="https://www.vusec.net/people/herbert-bos/" TargetMode="External"/><Relationship Id="rId5" Type="http://schemas.openxmlformats.org/officeDocument/2006/relationships/hyperlink" Target="https://www.vusec.net/" TargetMode="External"/><Relationship Id="rId6"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29.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bibbase.org/network/publication/ragab-milburn-razavi-bos-giuffrida-crosstalkspeculativedataleaksacrosscoresarereal-2021" TargetMode="External"/><Relationship Id="rId3" Type="http://schemas.openxmlformats.org/officeDocument/2006/relationships/hyperlink" Target="https://comsec.ethz.ch/" TargetMode="External"/><Relationship Id="rId4" Type="http://schemas.openxmlformats.org/officeDocument/2006/relationships/hyperlink" Target="https://www.vusec.net/people/herbert-bos/" TargetMode="External"/><Relationship Id="rId5" Type="http://schemas.openxmlformats.org/officeDocument/2006/relationships/hyperlink" Target="https://www.vusec.net/" TargetMode="External"/><Relationship Id="rId6" Type="http://schemas.openxmlformats.org/officeDocument/2006/relationships/slideLayout" Target="../slideLayouts/slideLayout29.xml"/><Relationship Id="rId7"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6.gif"/><Relationship Id="rId3"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s://bibbase.org/network/publication/ragab-milburn-razavi-bos-giuffrida-crosstalkspeculativedataleaksacrosscoresarereal-2021" TargetMode="External"/><Relationship Id="rId3" Type="http://schemas.openxmlformats.org/officeDocument/2006/relationships/hyperlink" Target="https://comsec.ethz.ch/" TargetMode="External"/><Relationship Id="rId4" Type="http://schemas.openxmlformats.org/officeDocument/2006/relationships/hyperlink" Target="https://www.vusec.net/people/herbert-bos/" TargetMode="External"/><Relationship Id="rId5" Type="http://schemas.openxmlformats.org/officeDocument/2006/relationships/hyperlink" Target="https://www.vusec.net/" TargetMode="External"/><Relationship Id="rId6"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bibbase.org/network/publication/ragab-milburn-razavi-bos-giuffrida-crosstalkspeculativedataleaksacrosscoresarereal-2021" TargetMode="External"/><Relationship Id="rId3" Type="http://schemas.openxmlformats.org/officeDocument/2006/relationships/hyperlink" Target="https://comsec.ethz.ch/" TargetMode="External"/><Relationship Id="rId4" Type="http://schemas.openxmlformats.org/officeDocument/2006/relationships/hyperlink" Target="https://www.vusec.net/people/herbert-bos/" TargetMode="External"/><Relationship Id="rId5" Type="http://schemas.openxmlformats.org/officeDocument/2006/relationships/hyperlink" Target="https://www.vusec.net/" TargetMode="External"/><Relationship Id="rId6"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bibbase.org/network/publication/ragab-milburn-razavi-bos-giuffrida-crosstalkspeculativedataleaksacrosscoresarereal-2021" TargetMode="External"/><Relationship Id="rId3" Type="http://schemas.openxmlformats.org/officeDocument/2006/relationships/hyperlink" Target="https://comsec.ethz.ch/" TargetMode="External"/><Relationship Id="rId4" Type="http://schemas.openxmlformats.org/officeDocument/2006/relationships/hyperlink" Target="https://www.vusec.net/people/herbert-bos/" TargetMode="External"/><Relationship Id="rId5" Type="http://schemas.openxmlformats.org/officeDocument/2006/relationships/hyperlink" Target="https://www.vusec.net/" TargetMode="External"/><Relationship Id="rId6"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mds.svg" descr=""/>
          <p:cNvPicPr/>
          <p:nvPr/>
        </p:nvPicPr>
        <p:blipFill>
          <a:blip r:embed="rId1"/>
          <a:stretch/>
        </p:blipFill>
        <p:spPr>
          <a:xfrm>
            <a:off x="532080" y="595440"/>
            <a:ext cx="3151440" cy="2932560"/>
          </a:xfrm>
          <a:prstGeom prst="rect">
            <a:avLst/>
          </a:prstGeom>
          <a:ln w="0">
            <a:noFill/>
          </a:ln>
        </p:spPr>
      </p:pic>
      <p:sp>
        <p:nvSpPr>
          <p:cNvPr id="121" name="CustomShape 1"/>
          <p:cNvSpPr/>
          <p:nvPr/>
        </p:nvSpPr>
        <p:spPr>
          <a:xfrm>
            <a:off x="6811920" y="3688560"/>
            <a:ext cx="2629080" cy="429120"/>
          </a:xfrm>
          <a:prstGeom prst="rect">
            <a:avLst/>
          </a:prstGeom>
          <a:noFill/>
          <a:ln w="0">
            <a:noFill/>
          </a:ln>
        </p:spPr>
        <p:style>
          <a:lnRef idx="0"/>
          <a:fillRef idx="0"/>
          <a:effectRef idx="0"/>
          <a:fontRef idx="minor"/>
        </p:style>
        <p:txBody>
          <a:bodyPr lIns="90000" rIns="90000" tIns="45000" bIns="45000">
            <a:noAutofit/>
          </a:bodyPr>
          <a:p>
            <a:pPr marL="457200" algn="just">
              <a:lnSpc>
                <a:spcPct val="100000"/>
              </a:lnSpc>
            </a:pPr>
            <a:r>
              <a:rPr b="0" lang="it-IT" sz="3200" spc="-1" strike="noStrike">
                <a:solidFill>
                  <a:srgbClr val="3465a4"/>
                </a:solidFill>
                <a:latin typeface="Arial"/>
                <a:ea typeface="DejaVu Sans"/>
              </a:rPr>
              <a:t>Mitigations</a:t>
            </a:r>
            <a:endParaRPr b="0" lang="it-IT" sz="3200" spc="-1" strike="noStrike">
              <a:latin typeface="Arial"/>
            </a:endParaRPr>
          </a:p>
        </p:txBody>
      </p:sp>
      <p:sp>
        <p:nvSpPr>
          <p:cNvPr id="122" name="CustomShape 2"/>
          <p:cNvSpPr/>
          <p:nvPr/>
        </p:nvSpPr>
        <p:spPr>
          <a:xfrm>
            <a:off x="3060000" y="540000"/>
            <a:ext cx="6478920" cy="2518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it-IT" sz="6600" spc="-1" strike="noStrike">
                <a:solidFill>
                  <a:srgbClr val="000000"/>
                </a:solidFill>
                <a:latin typeface="Arial"/>
                <a:ea typeface="Noto Sans CJK SC"/>
              </a:rPr>
              <a:t>RIDL</a:t>
            </a:r>
            <a:br/>
            <a:r>
              <a:rPr b="0" i="1" lang="it-IT" sz="3600" spc="-1" strike="noStrike">
                <a:solidFill>
                  <a:srgbClr val="000000"/>
                </a:solidFill>
                <a:latin typeface="Arial"/>
                <a:ea typeface="Noto Sans CJK SC"/>
              </a:rPr>
              <a:t>Rogue In-Flight Data Load</a:t>
            </a:r>
            <a:endParaRPr b="0" lang="it-IT" sz="3600" spc="-1" strike="noStrike">
              <a:latin typeface="Arial"/>
            </a:endParaRPr>
          </a:p>
        </p:txBody>
      </p:sp>
      <p:sp>
        <p:nvSpPr>
          <p:cNvPr id="123" name="CustomShape 3"/>
          <p:cNvSpPr/>
          <p:nvPr/>
        </p:nvSpPr>
        <p:spPr>
          <a:xfrm>
            <a:off x="4043520" y="3688560"/>
            <a:ext cx="2340360" cy="429120"/>
          </a:xfrm>
          <a:prstGeom prst="rect">
            <a:avLst/>
          </a:prstGeom>
          <a:noFill/>
          <a:ln w="0">
            <a:noFill/>
          </a:ln>
        </p:spPr>
        <p:style>
          <a:lnRef idx="0"/>
          <a:fillRef idx="0"/>
          <a:effectRef idx="0"/>
          <a:fontRef idx="minor"/>
        </p:style>
        <p:txBody>
          <a:bodyPr lIns="90000" rIns="90000" tIns="45000" bIns="45000">
            <a:noAutofit/>
          </a:bodyPr>
          <a:p>
            <a:pPr marL="457200" algn="just">
              <a:lnSpc>
                <a:spcPct val="100000"/>
              </a:lnSpc>
            </a:pPr>
            <a:r>
              <a:rPr b="0" lang="it-IT" sz="3200" spc="-1" strike="noStrike">
                <a:solidFill>
                  <a:srgbClr val="3465a4"/>
                </a:solidFill>
                <a:latin typeface="Arial"/>
                <a:ea typeface="DejaVu Sans"/>
              </a:rPr>
              <a:t>Attacks </a:t>
            </a:r>
            <a:endParaRPr b="0" lang="it-IT" sz="3200" spc="-1" strike="noStrike">
              <a:latin typeface="Arial"/>
            </a:endParaRPr>
          </a:p>
        </p:txBody>
      </p:sp>
      <p:sp>
        <p:nvSpPr>
          <p:cNvPr id="124" name="CustomShape 4"/>
          <p:cNvSpPr/>
          <p:nvPr/>
        </p:nvSpPr>
        <p:spPr>
          <a:xfrm>
            <a:off x="635760" y="3688560"/>
            <a:ext cx="2746080" cy="429120"/>
          </a:xfrm>
          <a:prstGeom prst="rect">
            <a:avLst/>
          </a:prstGeom>
          <a:noFill/>
          <a:ln w="0">
            <a:noFill/>
          </a:ln>
        </p:spPr>
        <p:style>
          <a:lnRef idx="0"/>
          <a:fillRef idx="0"/>
          <a:effectRef idx="0"/>
          <a:fontRef idx="minor"/>
        </p:style>
        <p:txBody>
          <a:bodyPr lIns="90000" rIns="90000" tIns="45000" bIns="45000">
            <a:noAutofit/>
          </a:bodyPr>
          <a:p>
            <a:pPr marL="457200" algn="just">
              <a:lnSpc>
                <a:spcPct val="100000"/>
              </a:lnSpc>
            </a:pPr>
            <a:r>
              <a:rPr b="0" lang="it-IT" sz="3200" spc="-1" strike="noStrike">
                <a:solidFill>
                  <a:srgbClr val="3465a4"/>
                </a:solidFill>
                <a:latin typeface="Arial"/>
                <a:ea typeface="DejaVu Sans"/>
              </a:rPr>
              <a:t>Behaviour </a:t>
            </a:r>
            <a:endParaRPr b="0" lang="it-IT" sz="3200" spc="-1" strike="noStrike">
              <a:latin typeface="Arial"/>
            </a:endParaRPr>
          </a:p>
        </p:txBody>
      </p:sp>
      <p:sp>
        <p:nvSpPr>
          <p:cNvPr id="125" name="CustomShape 5"/>
          <p:cNvSpPr/>
          <p:nvPr/>
        </p:nvSpPr>
        <p:spPr>
          <a:xfrm>
            <a:off x="495000" y="4875120"/>
            <a:ext cx="2742120" cy="364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https://mdsattacks.com/</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 descr=""/>
          <p:cNvPicPr/>
          <p:nvPr/>
        </p:nvPicPr>
        <p:blipFill>
          <a:blip r:embed="rId1"/>
          <a:stretch/>
        </p:blipFill>
        <p:spPr>
          <a:xfrm rot="21595200">
            <a:off x="362520" y="726480"/>
            <a:ext cx="9439200" cy="3766680"/>
          </a:xfrm>
          <a:prstGeom prst="rect">
            <a:avLst/>
          </a:prstGeom>
          <a:ln w="0">
            <a:noFill/>
          </a:ln>
        </p:spPr>
      </p:pic>
      <p:sp>
        <p:nvSpPr>
          <p:cNvPr id="168" name="CustomShape 1"/>
          <p:cNvSpPr/>
          <p:nvPr/>
        </p:nvSpPr>
        <p:spPr>
          <a:xfrm>
            <a:off x="471600" y="5116680"/>
            <a:ext cx="9498960" cy="227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it-IT" sz="900" spc="-1" strike="noStrike" u="sng">
                <a:solidFill>
                  <a:srgbClr val="0000ff"/>
                </a:solidFill>
                <a:uFillTx/>
                <a:latin typeface="Arial"/>
                <a:ea typeface="Arial"/>
                <a:hlinkClick r:id="rId2"/>
              </a:rPr>
              <a:t>CrossTalk: Speculative Data Leaks Across Cores Are Real. </a:t>
            </a:r>
            <a:r>
              <a:rPr b="0" lang="it-IT" sz="900" spc="-1" strike="noStrike">
                <a:solidFill>
                  <a:srgbClr val="000000"/>
                </a:solidFill>
                <a:latin typeface="Arial"/>
                <a:ea typeface="Arial"/>
              </a:rPr>
              <a:t>Ragab, H.; Milburn, A.; </a:t>
            </a:r>
            <a:r>
              <a:rPr b="0" lang="it-IT" sz="900" spc="-1" strike="noStrike" u="sng">
                <a:solidFill>
                  <a:srgbClr val="0000ff"/>
                </a:solidFill>
                <a:uFillTx/>
                <a:latin typeface="Arial"/>
                <a:ea typeface="Arial"/>
                <a:hlinkClick r:id="rId3"/>
              </a:rPr>
              <a:t>Razavi, K.</a:t>
            </a:r>
            <a:r>
              <a:rPr b="0" lang="it-IT" sz="900" spc="-1" strike="noStrike">
                <a:solidFill>
                  <a:srgbClr val="000000"/>
                </a:solidFill>
                <a:latin typeface="Arial"/>
                <a:ea typeface="Arial"/>
              </a:rPr>
              <a:t>; </a:t>
            </a:r>
            <a:r>
              <a:rPr b="0" lang="it-IT" sz="900" spc="-1" strike="noStrike" u="sng">
                <a:solidFill>
                  <a:srgbClr val="0000ff"/>
                </a:solidFill>
                <a:uFillTx/>
                <a:latin typeface="Arial"/>
                <a:ea typeface="Arial"/>
                <a:hlinkClick r:id="rId4"/>
              </a:rPr>
              <a:t>Bos, H.</a:t>
            </a:r>
            <a:r>
              <a:rPr b="0" lang="it-IT" sz="900" spc="-1" strike="noStrike">
                <a:solidFill>
                  <a:srgbClr val="000000"/>
                </a:solidFill>
                <a:latin typeface="Arial"/>
                <a:ea typeface="Arial"/>
              </a:rPr>
              <a:t>; and </a:t>
            </a:r>
            <a:r>
              <a:rPr b="0" lang="it-IT" sz="900" spc="-1" strike="noStrike" u="sng">
                <a:solidFill>
                  <a:srgbClr val="0000ff"/>
                </a:solidFill>
                <a:uFillTx/>
                <a:latin typeface="Arial"/>
                <a:ea typeface="Arial"/>
                <a:hlinkClick r:id="rId5"/>
              </a:rPr>
              <a:t>Giuffrida, C.</a:t>
            </a:r>
            <a:r>
              <a:rPr b="0" lang="it-IT" sz="900" spc="-1" strike="noStrike">
                <a:solidFill>
                  <a:srgbClr val="000000"/>
                </a:solidFill>
                <a:latin typeface="Arial"/>
                <a:ea typeface="Arial"/>
              </a:rPr>
              <a:t> In </a:t>
            </a:r>
            <a:r>
              <a:rPr b="0" i="1" lang="it-IT" sz="900" spc="-1" strike="noStrike">
                <a:solidFill>
                  <a:srgbClr val="000000"/>
                </a:solidFill>
                <a:latin typeface="Arial"/>
                <a:ea typeface="Arial"/>
              </a:rPr>
              <a:t>S&amp;P</a:t>
            </a:r>
            <a:r>
              <a:rPr b="0" lang="it-IT" sz="900" spc="-1" strike="noStrike">
                <a:solidFill>
                  <a:srgbClr val="000000"/>
                </a:solidFill>
                <a:latin typeface="Arial"/>
                <a:ea typeface="Arial"/>
              </a:rPr>
              <a:t>, May 2021. </a:t>
            </a:r>
            <a:r>
              <a:rPr b="0" i="1" lang="it-IT" sz="900" spc="-1" strike="noStrike">
                <a:solidFill>
                  <a:srgbClr val="000000"/>
                </a:solidFill>
                <a:latin typeface="Arial"/>
                <a:ea typeface="Arial"/>
              </a:rPr>
              <a:t>Intel Bounty Reward</a:t>
            </a:r>
            <a:endParaRPr b="0" lang="it-IT" sz="9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04000" y="226080"/>
            <a:ext cx="9070560" cy="71856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Existing mitigations for old attacks</a:t>
            </a:r>
            <a:endParaRPr b="0" lang="it-IT" sz="4400" spc="-1" strike="noStrike">
              <a:latin typeface="Arial"/>
            </a:endParaRPr>
          </a:p>
        </p:txBody>
      </p:sp>
      <p:sp>
        <p:nvSpPr>
          <p:cNvPr id="170" name="CustomShape 2"/>
          <p:cNvSpPr/>
          <p:nvPr/>
        </p:nvSpPr>
        <p:spPr>
          <a:xfrm>
            <a:off x="504000" y="1109880"/>
            <a:ext cx="9070560" cy="3870720"/>
          </a:xfrm>
          <a:prstGeom prst="rect">
            <a:avLst/>
          </a:prstGeom>
          <a:noFill/>
          <a:ln w="0">
            <a:noFill/>
          </a:ln>
        </p:spPr>
        <p:style>
          <a:lnRef idx="0"/>
          <a:fillRef idx="0"/>
          <a:effectRef idx="0"/>
          <a:fontRef idx="minor"/>
        </p:style>
        <p:txBody>
          <a:bodyPr lIns="0" rIns="0" tIns="0" bIns="0" anchor="ctr">
            <a:noAutofit/>
          </a:bodyPr>
          <a:p>
            <a:pPr>
              <a:lnSpc>
                <a:spcPct val="200000"/>
              </a:lnSpc>
              <a:spcBef>
                <a:spcPts val="1001"/>
              </a:spcBef>
              <a:tabLst>
                <a:tab algn="l" pos="0"/>
              </a:tabLst>
            </a:pPr>
            <a:r>
              <a:rPr b="0" lang="it-IT" sz="2400" spc="-1" strike="noStrike">
                <a:solidFill>
                  <a:srgbClr val="000000"/>
                </a:solidFill>
                <a:latin typeface="Arial"/>
                <a:ea typeface="DejaVu Sans"/>
              </a:rPr>
              <a:t>Older speculative execution attacks have been mitigated in 3 ways:</a:t>
            </a:r>
            <a:endParaRPr b="0" lang="it-IT" sz="2400" spc="-1" strike="noStrike">
              <a:latin typeface="Arial"/>
            </a:endParaRPr>
          </a:p>
          <a:p>
            <a:pPr marL="457200" indent="-456120">
              <a:lnSpc>
                <a:spcPct val="200000"/>
              </a:lnSpc>
              <a:spcBef>
                <a:spcPts val="1001"/>
              </a:spcBef>
              <a:buClr>
                <a:srgbClr val="000000"/>
              </a:buClr>
              <a:buFont typeface="Arial"/>
              <a:buAutoNum type="arabicPeriod"/>
              <a:tabLst>
                <a:tab algn="l" pos="0"/>
              </a:tabLst>
            </a:pPr>
            <a:r>
              <a:rPr b="0" lang="it-IT" sz="2400" spc="-1" strike="noStrike">
                <a:solidFill>
                  <a:srgbClr val="000000"/>
                </a:solidFill>
                <a:latin typeface="Arial"/>
                <a:ea typeface="DejaVu Sans"/>
              </a:rPr>
              <a:t>Inhibit the trigger of the speculation (</a:t>
            </a:r>
            <a:r>
              <a:rPr b="0" lang="en-US" sz="2400" spc="-1" strike="noStrike">
                <a:solidFill>
                  <a:srgbClr val="000000"/>
                </a:solidFill>
                <a:latin typeface="Arial"/>
                <a:ea typeface="DejaVu Sans"/>
              </a:rPr>
              <a:t>µ-code updates)</a:t>
            </a:r>
            <a:endParaRPr b="0" lang="it-IT" sz="2400" spc="-1" strike="noStrike">
              <a:latin typeface="Arial"/>
            </a:endParaRPr>
          </a:p>
          <a:p>
            <a:pPr marL="457200" indent="-456120">
              <a:lnSpc>
                <a:spcPct val="200000"/>
              </a:lnSpc>
              <a:spcBef>
                <a:spcPts val="1001"/>
              </a:spcBef>
              <a:buClr>
                <a:srgbClr val="000000"/>
              </a:buClr>
              <a:buFont typeface="Arial"/>
              <a:buAutoNum type="arabicPeriod"/>
              <a:tabLst>
                <a:tab algn="l" pos="0"/>
              </a:tabLst>
            </a:pPr>
            <a:r>
              <a:rPr b="0" lang="it-IT" sz="2400" spc="-1" strike="noStrike">
                <a:solidFill>
                  <a:srgbClr val="000000"/>
                </a:solidFill>
                <a:latin typeface="Arial"/>
                <a:ea typeface="DejaVu Sans"/>
              </a:rPr>
              <a:t>Protect the secret (KPTI for Meltdown, multi-process isolation)</a:t>
            </a:r>
            <a:endParaRPr b="0" lang="it-IT" sz="2400" spc="-1" strike="noStrike">
              <a:latin typeface="Arial"/>
            </a:endParaRPr>
          </a:p>
          <a:p>
            <a:pPr marL="457200" indent="-456120">
              <a:lnSpc>
                <a:spcPct val="200000"/>
              </a:lnSpc>
              <a:spcBef>
                <a:spcPts val="1001"/>
              </a:spcBef>
              <a:buClr>
                <a:srgbClr val="000000"/>
              </a:buClr>
              <a:buFont typeface="Arial"/>
              <a:buAutoNum type="arabicPeriod"/>
              <a:tabLst>
                <a:tab algn="l" pos="0"/>
              </a:tabLst>
            </a:pPr>
            <a:r>
              <a:rPr b="0" lang="it-IT" sz="2400" spc="-1" strike="noStrike">
                <a:solidFill>
                  <a:srgbClr val="000000"/>
                </a:solidFill>
                <a:latin typeface="Arial"/>
                <a:ea typeface="DejaVu Sans"/>
              </a:rPr>
              <a:t>Disrupt the channel of the leakage</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04000" y="226080"/>
            <a:ext cx="9070560" cy="94536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Existing mitigations for old attacks</a:t>
            </a:r>
            <a:endParaRPr b="0" lang="it-IT" sz="4400" spc="-1" strike="noStrike">
              <a:latin typeface="Arial"/>
            </a:endParaRPr>
          </a:p>
        </p:txBody>
      </p:sp>
      <p:sp>
        <p:nvSpPr>
          <p:cNvPr id="172" name="CustomShape 2"/>
          <p:cNvSpPr/>
          <p:nvPr/>
        </p:nvSpPr>
        <p:spPr>
          <a:xfrm>
            <a:off x="504000" y="1717200"/>
            <a:ext cx="9070560" cy="3287160"/>
          </a:xfrm>
          <a:prstGeom prst="rect">
            <a:avLst/>
          </a:prstGeom>
          <a:noFill/>
          <a:ln w="0">
            <a:noFill/>
          </a:ln>
        </p:spPr>
        <p:style>
          <a:lnRef idx="0"/>
          <a:fillRef idx="0"/>
          <a:effectRef idx="0"/>
          <a:fontRef idx="minor"/>
        </p:style>
        <p:txBody>
          <a:bodyPr lIns="0" rIns="0" tIns="0" bIns="0" anchor="ctr">
            <a:noAutofit/>
          </a:bodyPr>
          <a:p>
            <a:pPr marL="228600" indent="-227520">
              <a:lnSpc>
                <a:spcPct val="150000"/>
              </a:lnSpc>
              <a:spcBef>
                <a:spcPts val="1001"/>
              </a:spcBef>
              <a:buClr>
                <a:srgbClr val="000000"/>
              </a:buClr>
              <a:buFont typeface="Arial"/>
              <a:buChar char="•"/>
            </a:pPr>
            <a:r>
              <a:rPr b="0" lang="it-IT" sz="2800" spc="-1" strike="noStrike">
                <a:solidFill>
                  <a:srgbClr val="000000"/>
                </a:solidFill>
                <a:latin typeface="Arial"/>
                <a:ea typeface="DejaVu Sans"/>
              </a:rPr>
              <a:t>RIDL is not impacted:</a:t>
            </a:r>
            <a:endParaRPr b="0" lang="it-IT" sz="2800" spc="-1" strike="noStrike">
              <a:latin typeface="Arial"/>
            </a:endParaRPr>
          </a:p>
          <a:p>
            <a:pPr marL="343080" indent="-342000">
              <a:lnSpc>
                <a:spcPct val="150000"/>
              </a:lnSpc>
              <a:spcBef>
                <a:spcPts val="1001"/>
              </a:spcBef>
              <a:buClr>
                <a:srgbClr val="000000"/>
              </a:buClr>
              <a:buFont typeface="Arial"/>
              <a:buAutoNum type="arabicPeriod"/>
            </a:pPr>
            <a:r>
              <a:rPr b="0" lang="en-US" sz="2800" spc="-1" strike="noStrike">
                <a:solidFill>
                  <a:srgbClr val="000000"/>
                </a:solidFill>
                <a:latin typeface="Arial"/>
                <a:ea typeface="DejaVu Sans"/>
              </a:rPr>
              <a:t>µ-code updates</a:t>
            </a:r>
            <a:r>
              <a:rPr b="0" lang="it-IT" sz="2800" spc="-1" strike="noStrike">
                <a:solidFill>
                  <a:srgbClr val="000000"/>
                </a:solidFill>
                <a:latin typeface="Arial"/>
                <a:ea typeface="DejaVu Sans"/>
              </a:rPr>
              <a:t> do not account for the LFB </a:t>
            </a:r>
            <a:endParaRPr b="0" lang="it-IT" sz="2800" spc="-1" strike="noStrike">
              <a:latin typeface="Arial"/>
            </a:endParaRPr>
          </a:p>
          <a:p>
            <a:pPr marL="343080" indent="-342000">
              <a:lnSpc>
                <a:spcPct val="150000"/>
              </a:lnSpc>
              <a:spcBef>
                <a:spcPts val="1001"/>
              </a:spcBef>
              <a:buClr>
                <a:srgbClr val="000000"/>
              </a:buClr>
              <a:buFont typeface="Arial"/>
              <a:buAutoNum type="arabicPeriod"/>
            </a:pPr>
            <a:r>
              <a:rPr b="0" lang="it-IT" sz="2800" spc="-1" strike="noStrike">
                <a:solidFill>
                  <a:srgbClr val="000000"/>
                </a:solidFill>
                <a:latin typeface="Arial"/>
                <a:ea typeface="DejaVu Sans"/>
              </a:rPr>
              <a:t>Consider a valid address a strict requirement (not necessary for RIDL)</a:t>
            </a:r>
            <a:endParaRPr b="0" lang="it-IT" sz="2800" spc="-1" strike="noStrike">
              <a:latin typeface="Arial"/>
            </a:endParaRPr>
          </a:p>
          <a:p>
            <a:pPr>
              <a:lnSpc>
                <a:spcPct val="90000"/>
              </a:lnSpc>
              <a:spcBef>
                <a:spcPts val="1001"/>
              </a:spcBef>
            </a:pPr>
            <a:endParaRPr b="0" lang="it-IT"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it-IT" sz="2800" spc="-1" strike="noStrike">
                <a:solidFill>
                  <a:srgbClr val="000000"/>
                </a:solidFill>
                <a:latin typeface="Arial"/>
                <a:ea typeface="DejaVu Sans"/>
              </a:rPr>
              <a:t>Locks the entire memory bus before updating the staging buffer and only unlocks it after clearing its content</a:t>
            </a:r>
            <a:endParaRPr b="0" lang="it-IT" sz="2800" spc="-1" strike="noStrike">
              <a:latin typeface="Arial"/>
            </a:endParaRPr>
          </a:p>
          <a:p>
            <a:pPr marL="432000" indent="-323280">
              <a:lnSpc>
                <a:spcPct val="100000"/>
              </a:lnSpc>
              <a:spcBef>
                <a:spcPts val="1417"/>
              </a:spcBef>
              <a:buClr>
                <a:srgbClr val="000000"/>
              </a:buClr>
              <a:buSzPct val="45000"/>
              <a:buFont typeface="Wingdings" charset="2"/>
              <a:buChar char=""/>
            </a:pPr>
            <a:r>
              <a:rPr b="0" lang="it-IT" sz="2800" spc="-1" strike="noStrike">
                <a:solidFill>
                  <a:srgbClr val="000000"/>
                </a:solidFill>
                <a:latin typeface="Arial"/>
                <a:ea typeface="DejaVu Sans"/>
              </a:rPr>
              <a:t>Implemented only in RDRAND, RDSEED, and EGETKEY instructions due to performance overhead</a:t>
            </a:r>
            <a:endParaRPr b="0" lang="it-IT" sz="2800" spc="-1" strike="noStrike">
              <a:latin typeface="Arial"/>
            </a:endParaRPr>
          </a:p>
          <a:p>
            <a:pPr marL="432000" indent="-323280">
              <a:lnSpc>
                <a:spcPct val="100000"/>
              </a:lnSpc>
              <a:spcBef>
                <a:spcPts val="1417"/>
              </a:spcBef>
              <a:buClr>
                <a:srgbClr val="000000"/>
              </a:buClr>
              <a:buSzPct val="45000"/>
              <a:buFont typeface="Wingdings" charset="2"/>
              <a:buChar char=""/>
            </a:pPr>
            <a:r>
              <a:rPr b="0" lang="it-IT" sz="2800" spc="-1" strike="noStrike">
                <a:solidFill>
                  <a:srgbClr val="000000"/>
                </a:solidFill>
                <a:latin typeface="Arial"/>
                <a:ea typeface="DejaVu Sans"/>
              </a:rPr>
              <a:t>output from any other instruction that issues offcore requests </a:t>
            </a:r>
            <a:r>
              <a:rPr b="1" lang="it-IT" sz="2800" spc="-1" strike="noStrike">
                <a:solidFill>
                  <a:srgbClr val="000000"/>
                </a:solidFill>
                <a:latin typeface="Arial"/>
                <a:ea typeface="DejaVu Sans"/>
              </a:rPr>
              <a:t>can be still leaked</a:t>
            </a:r>
            <a:r>
              <a:rPr b="0" lang="it-IT" sz="2800" spc="-1" strike="noStrike">
                <a:solidFill>
                  <a:srgbClr val="000000"/>
                </a:solidFill>
                <a:latin typeface="Arial"/>
                <a:ea typeface="DejaVu Sans"/>
              </a:rPr>
              <a:t> across CPU cores.</a:t>
            </a:r>
            <a:endParaRPr b="0" lang="it-IT" sz="2800" spc="-1" strike="noStrike">
              <a:latin typeface="Arial"/>
            </a:endParaRPr>
          </a:p>
        </p:txBody>
      </p:sp>
      <p:sp>
        <p:nvSpPr>
          <p:cNvPr id="174" name="CustomShape 2"/>
          <p:cNvSpPr/>
          <p:nvPr/>
        </p:nvSpPr>
        <p:spPr>
          <a:xfrm>
            <a:off x="504000" y="226080"/>
            <a:ext cx="9070560" cy="94536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Intel mitigation for CrossTalk</a:t>
            </a:r>
            <a:endParaRPr b="0" lang="it-IT" sz="4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226080"/>
            <a:ext cx="9070560" cy="71856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New mitigations for RIDL</a:t>
            </a:r>
            <a:endParaRPr b="0" lang="it-IT" sz="4400" spc="-1" strike="noStrike">
              <a:latin typeface="Arial"/>
            </a:endParaRPr>
          </a:p>
        </p:txBody>
      </p:sp>
      <p:sp>
        <p:nvSpPr>
          <p:cNvPr id="176" name="CustomShape 2"/>
          <p:cNvSpPr/>
          <p:nvPr/>
        </p:nvSpPr>
        <p:spPr>
          <a:xfrm>
            <a:off x="504000" y="1335960"/>
            <a:ext cx="9070560" cy="1873080"/>
          </a:xfrm>
          <a:prstGeom prst="rect">
            <a:avLst/>
          </a:prstGeom>
          <a:noFill/>
          <a:ln w="0">
            <a:noFill/>
          </a:ln>
        </p:spPr>
        <p:style>
          <a:lnRef idx="0"/>
          <a:fillRef idx="0"/>
          <a:effectRef idx="0"/>
          <a:fontRef idx="minor"/>
        </p:style>
        <p:txBody>
          <a:bodyPr lIns="0" rIns="0" tIns="0" bIns="0" anchor="ctr">
            <a:noAutofit/>
          </a:bodyPr>
          <a:p>
            <a:pPr marL="457200" indent="-456120">
              <a:lnSpc>
                <a:spcPct val="150000"/>
              </a:lnSpc>
              <a:spcBef>
                <a:spcPts val="1001"/>
              </a:spcBef>
              <a:buClr>
                <a:srgbClr val="000000"/>
              </a:buClr>
              <a:buFont typeface="Arial"/>
              <a:buAutoNum type="arabicPeriod"/>
            </a:pPr>
            <a:r>
              <a:rPr b="0" lang="it-IT" sz="2400" spc="-1" strike="noStrike">
                <a:solidFill>
                  <a:srgbClr val="000000"/>
                </a:solidFill>
                <a:latin typeface="Arial"/>
                <a:ea typeface="DejaVu Sans"/>
              </a:rPr>
              <a:t>Disable SMT (however RIDL still possible in single-thread)</a:t>
            </a:r>
            <a:endParaRPr b="0" lang="it-IT" sz="2400" spc="-1" strike="noStrike">
              <a:latin typeface="Arial"/>
            </a:endParaRPr>
          </a:p>
          <a:p>
            <a:pPr marL="457200" indent="-456120">
              <a:lnSpc>
                <a:spcPct val="150000"/>
              </a:lnSpc>
              <a:spcBef>
                <a:spcPts val="1001"/>
              </a:spcBef>
              <a:buClr>
                <a:srgbClr val="000000"/>
              </a:buClr>
              <a:buFont typeface="Arial"/>
              <a:buAutoNum type="arabicPeriod"/>
            </a:pPr>
            <a:r>
              <a:rPr b="0" lang="it-IT" sz="2400" spc="-1" strike="noStrike">
                <a:solidFill>
                  <a:srgbClr val="000000"/>
                </a:solidFill>
                <a:latin typeface="Arial"/>
                <a:ea typeface="DejaVu Sans"/>
              </a:rPr>
              <a:t>Flush the LFB when returing to less privileged environment (not easiliy done in SW for HW-based components such as SGX and MMU)</a:t>
            </a:r>
            <a:endParaRPr b="0" lang="it-IT" sz="2400" spc="-1" strike="noStrike">
              <a:latin typeface="Arial"/>
            </a:endParaRPr>
          </a:p>
          <a:p>
            <a:pPr>
              <a:lnSpc>
                <a:spcPct val="150000"/>
              </a:lnSpc>
              <a:spcBef>
                <a:spcPts val="1001"/>
              </a:spcBef>
            </a:pPr>
            <a:endParaRPr b="0" lang="it-IT" sz="2400" spc="-1" strike="noStrike">
              <a:latin typeface="Arial"/>
            </a:endParaRPr>
          </a:p>
        </p:txBody>
      </p:sp>
      <p:sp>
        <p:nvSpPr>
          <p:cNvPr id="177" name="CustomShape 3"/>
          <p:cNvSpPr/>
          <p:nvPr/>
        </p:nvSpPr>
        <p:spPr>
          <a:xfrm>
            <a:off x="504000" y="3400560"/>
            <a:ext cx="9070560" cy="2161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it-IT" sz="2400" spc="-1" strike="noStrike">
                <a:solidFill>
                  <a:srgbClr val="000000"/>
                </a:solidFill>
                <a:latin typeface="Arial"/>
                <a:ea typeface="DejaVu Sans"/>
              </a:rPr>
              <a:t>Foreshadow mitigation </a:t>
            </a:r>
            <a:r>
              <a:rPr b="0" lang="it-IT" sz="2400" spc="-1" strike="noStrike">
                <a:solidFill>
                  <a:srgbClr val="000000"/>
                </a:solidFill>
                <a:latin typeface="Wingdings"/>
                <a:ea typeface="DejaVu Sans"/>
              </a:rPr>
              <a:t>→ </a:t>
            </a:r>
            <a:r>
              <a:rPr b="0" lang="it-IT" sz="2400" spc="-1" strike="noStrike">
                <a:solidFill>
                  <a:srgbClr val="000000"/>
                </a:solidFill>
                <a:latin typeface="Arial"/>
                <a:ea typeface="DejaVu Sans"/>
              </a:rPr>
              <a:t>L1 cache flushing (expensive)</a:t>
            </a:r>
            <a:endParaRPr b="0" lang="it-IT" sz="2400" spc="-1" strike="noStrike">
              <a:latin typeface="Arial"/>
            </a:endParaRPr>
          </a:p>
          <a:p>
            <a:pPr>
              <a:lnSpc>
                <a:spcPct val="100000"/>
              </a:lnSpc>
            </a:pPr>
            <a:r>
              <a:rPr b="0" lang="it-IT" sz="2400" spc="-1" strike="noStrike">
                <a:solidFill>
                  <a:srgbClr val="000000"/>
                </a:solidFill>
                <a:latin typeface="Arial"/>
                <a:ea typeface="DejaVu Sans"/>
              </a:rPr>
              <a:t>RIDL mitigation </a:t>
            </a:r>
            <a:r>
              <a:rPr b="0" lang="it-IT" sz="2400" spc="-1" strike="noStrike">
                <a:solidFill>
                  <a:srgbClr val="000000"/>
                </a:solidFill>
                <a:latin typeface="Wingdings"/>
                <a:ea typeface="DejaVu Sans"/>
              </a:rPr>
              <a:t>→</a:t>
            </a:r>
            <a:r>
              <a:rPr b="0" lang="it-IT" sz="2400" spc="-1" strike="noStrike">
                <a:solidFill>
                  <a:srgbClr val="000000"/>
                </a:solidFill>
                <a:latin typeface="Arial"/>
                <a:ea typeface="DejaVu Sans"/>
              </a:rPr>
              <a:t> L1 cache flushing + LFB flushing on every context switch (even more expensive)</a:t>
            </a:r>
            <a:endParaRPr b="0" lang="it-IT" sz="2400" spc="-1" strike="noStrike">
              <a:latin typeface="Arial"/>
            </a:endParaRPr>
          </a:p>
          <a:p>
            <a:pPr>
              <a:lnSpc>
                <a:spcPct val="100000"/>
              </a:lnSpc>
            </a:pPr>
            <a:endParaRPr b="0" lang="it-IT" sz="2400" spc="-1" strike="noStrike">
              <a:latin typeface="Arial"/>
            </a:endParaRPr>
          </a:p>
          <a:p>
            <a:pPr>
              <a:lnSpc>
                <a:spcPct val="100000"/>
              </a:lnSpc>
            </a:pPr>
            <a:r>
              <a:rPr b="0" lang="it-IT" sz="2400" spc="-1" strike="noStrike">
                <a:solidFill>
                  <a:srgbClr val="000000"/>
                </a:solidFill>
                <a:latin typeface="Arial"/>
                <a:ea typeface="DejaVu Sans"/>
              </a:rPr>
              <a:t>Probably too expensive to be useful in practice</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04000" y="226080"/>
            <a:ext cx="9070560" cy="71856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Future directions for RIDL mitigation</a:t>
            </a:r>
            <a:endParaRPr b="0" lang="it-IT" sz="4400" spc="-1" strike="noStrike">
              <a:latin typeface="Arial"/>
            </a:endParaRPr>
          </a:p>
        </p:txBody>
      </p:sp>
      <p:sp>
        <p:nvSpPr>
          <p:cNvPr id="179" name="CustomShape 2"/>
          <p:cNvSpPr/>
          <p:nvPr/>
        </p:nvSpPr>
        <p:spPr>
          <a:xfrm>
            <a:off x="504000" y="1121040"/>
            <a:ext cx="9070560" cy="2430720"/>
          </a:xfrm>
          <a:prstGeom prst="rect">
            <a:avLst/>
          </a:prstGeom>
          <a:noFill/>
          <a:ln w="0">
            <a:noFill/>
          </a:ln>
        </p:spPr>
        <p:style>
          <a:lnRef idx="0"/>
          <a:fillRef idx="0"/>
          <a:effectRef idx="0"/>
          <a:fontRef idx="minor"/>
        </p:style>
        <p:txBody>
          <a:bodyPr lIns="0" rIns="0" tIns="0" bIns="0" anchor="ctr">
            <a:noAutofit/>
          </a:bodyPr>
          <a:p>
            <a:pPr marL="457200" indent="-456120">
              <a:lnSpc>
                <a:spcPct val="150000"/>
              </a:lnSpc>
              <a:spcBef>
                <a:spcPts val="1001"/>
              </a:spcBef>
              <a:buClr>
                <a:srgbClr val="000000"/>
              </a:buClr>
              <a:buFont typeface="Arial"/>
              <a:buChar char="•"/>
            </a:pPr>
            <a:r>
              <a:rPr b="0" lang="en-US" sz="2400" spc="-1" strike="noStrike">
                <a:solidFill>
                  <a:srgbClr val="000000"/>
                </a:solidFill>
                <a:latin typeface="Arial"/>
                <a:ea typeface="DejaVu Sans"/>
              </a:rPr>
              <a:t>µ-</a:t>
            </a:r>
            <a:r>
              <a:rPr b="0" lang="it-IT" sz="2400" spc="-1" strike="noStrike">
                <a:solidFill>
                  <a:srgbClr val="000000"/>
                </a:solidFill>
                <a:latin typeface="Arial"/>
                <a:ea typeface="DejaVu Sans"/>
              </a:rPr>
              <a:t>code update to remove all possible sources of speculation when applying  </a:t>
            </a:r>
            <a:r>
              <a:rPr b="0" lang="en-US" sz="2400" spc="-1" strike="noStrike">
                <a:solidFill>
                  <a:srgbClr val="000000"/>
                </a:solidFill>
                <a:latin typeface="Arial"/>
                <a:ea typeface="DejaVu Sans"/>
              </a:rPr>
              <a:t>µ-optimizations</a:t>
            </a:r>
            <a:endParaRPr b="0" lang="it-IT" sz="2400" spc="-1" strike="noStrike">
              <a:latin typeface="Arial"/>
            </a:endParaRPr>
          </a:p>
          <a:p>
            <a:pPr>
              <a:lnSpc>
                <a:spcPct val="150000"/>
              </a:lnSpc>
              <a:spcBef>
                <a:spcPts val="1001"/>
              </a:spcBef>
            </a:pPr>
            <a:r>
              <a:rPr b="0" lang="it-IT" sz="2400" spc="-1" strike="noStrike">
                <a:solidFill>
                  <a:srgbClr val="000000"/>
                </a:solidFill>
                <a:latin typeface="Arial"/>
                <a:ea typeface="DejaVu Sans"/>
              </a:rPr>
              <a:t>RIDL is a </a:t>
            </a:r>
            <a:r>
              <a:rPr b="1" lang="it-IT" sz="2400" spc="-1" strike="noStrike">
                <a:solidFill>
                  <a:srgbClr val="000000"/>
                </a:solidFill>
                <a:latin typeface="Arial"/>
                <a:ea typeface="DejaVu Sans"/>
              </a:rPr>
              <a:t>whole family</a:t>
            </a:r>
            <a:r>
              <a:rPr b="0" lang="it-IT" sz="2400" spc="-1" strike="noStrike">
                <a:solidFill>
                  <a:srgbClr val="000000"/>
                </a:solidFill>
                <a:latin typeface="Arial"/>
                <a:ea typeface="DejaVu Sans"/>
              </a:rPr>
              <a:t> of attacks </a:t>
            </a:r>
            <a:r>
              <a:rPr b="0" lang="it-IT" sz="2400" spc="-1" strike="noStrike">
                <a:solidFill>
                  <a:srgbClr val="000000"/>
                </a:solidFill>
                <a:latin typeface="Wingdings"/>
                <a:ea typeface="DejaVu Sans"/>
              </a:rPr>
              <a:t>→</a:t>
            </a:r>
            <a:r>
              <a:rPr b="0" lang="it-IT" sz="2400" spc="-1" strike="noStrike">
                <a:solidFill>
                  <a:srgbClr val="000000"/>
                </a:solidFill>
                <a:latin typeface="Arial"/>
                <a:ea typeface="DejaVu Sans"/>
              </a:rPr>
              <a:t> long time to find all instances</a:t>
            </a:r>
            <a:endParaRPr b="0" lang="it-IT" sz="2400" spc="-1" strike="noStrike">
              <a:latin typeface="Arial"/>
            </a:endParaRPr>
          </a:p>
        </p:txBody>
      </p:sp>
      <p:sp>
        <p:nvSpPr>
          <p:cNvPr id="180" name="CustomShape 3"/>
          <p:cNvSpPr/>
          <p:nvPr/>
        </p:nvSpPr>
        <p:spPr>
          <a:xfrm>
            <a:off x="504000" y="3225960"/>
            <a:ext cx="9070560" cy="2217240"/>
          </a:xfrm>
          <a:prstGeom prst="rect">
            <a:avLst/>
          </a:prstGeom>
          <a:noFill/>
          <a:ln w="0">
            <a:noFill/>
          </a:ln>
        </p:spPr>
        <p:style>
          <a:lnRef idx="0"/>
          <a:fillRef idx="0"/>
          <a:effectRef idx="0"/>
          <a:fontRef idx="minor"/>
        </p:style>
        <p:txBody>
          <a:bodyPr lIns="0" rIns="0" tIns="0" bIns="0" anchor="ctr">
            <a:noAutofit/>
          </a:bodyPr>
          <a:p>
            <a:pPr marL="457200" indent="-456120">
              <a:lnSpc>
                <a:spcPct val="90000"/>
              </a:lnSpc>
              <a:spcBef>
                <a:spcPts val="1001"/>
              </a:spcBef>
              <a:buClr>
                <a:srgbClr val="000000"/>
              </a:buClr>
              <a:buFont typeface="Arial"/>
              <a:buChar char="•"/>
            </a:pPr>
            <a:r>
              <a:rPr b="0" lang="it-IT" sz="2400" spc="-1" strike="noStrike">
                <a:solidFill>
                  <a:srgbClr val="000000"/>
                </a:solidFill>
                <a:latin typeface="Arial"/>
                <a:ea typeface="DejaVu Sans"/>
              </a:rPr>
              <a:t>Rather than spot mitigations, developement and deployment of more fundamental ones</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04000" y="226080"/>
            <a:ext cx="9070560" cy="9453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it-IT" sz="4400" spc="-1" strike="noStrike">
                <a:latin typeface="Arial"/>
              </a:rPr>
              <a:t>Secure design tips </a:t>
            </a:r>
            <a:endParaRPr b="0" lang="it-IT" sz="4400" spc="-1" strike="noStrike">
              <a:latin typeface="Arial"/>
            </a:endParaRPr>
          </a:p>
        </p:txBody>
      </p:sp>
      <p:sp>
        <p:nvSpPr>
          <p:cNvPr id="182" name="TextShape 2"/>
          <p:cNvSpPr txBox="1"/>
          <p:nvPr/>
        </p:nvSpPr>
        <p:spPr>
          <a:xfrm>
            <a:off x="4860000" y="1260000"/>
            <a:ext cx="5040000" cy="2608560"/>
          </a:xfrm>
          <a:prstGeom prst="rect">
            <a:avLst/>
          </a:prstGeom>
          <a:noFill/>
          <a:ln w="0">
            <a:noFill/>
          </a:ln>
        </p:spPr>
        <p:txBody>
          <a:bodyPr lIns="90000" rIns="90000" tIns="45000" bIns="45000">
            <a:noAutofit/>
          </a:bodyPr>
          <a:p>
            <a:pPr>
              <a:lnSpc>
                <a:spcPct val="150000"/>
              </a:lnSpc>
              <a:spcBef>
                <a:spcPts val="1001"/>
              </a:spcBef>
            </a:pPr>
            <a:r>
              <a:rPr b="0" lang="it-IT" sz="1800" spc="-1" strike="noStrike">
                <a:solidFill>
                  <a:srgbClr val="000000"/>
                </a:solidFill>
                <a:latin typeface="Arial"/>
                <a:ea typeface="DejaVu Sans"/>
              </a:rPr>
              <a:t>The shared buffer communication technique is by design unsecure and should be avoided for every security critical task </a:t>
            </a:r>
            <a:r>
              <a:rPr b="0" lang="it-IT" sz="2400" spc="-1" strike="noStrike">
                <a:solidFill>
                  <a:srgbClr val="000000"/>
                </a:solidFill>
                <a:latin typeface="Wingdings"/>
                <a:ea typeface="DejaVu Sans"/>
              </a:rPr>
              <a:t>→ </a:t>
            </a:r>
            <a:endParaRPr b="0" lang="it-IT" sz="2400" spc="-1" strike="noStrike">
              <a:latin typeface="Arial"/>
            </a:endParaRPr>
          </a:p>
          <a:p>
            <a:pPr>
              <a:lnSpc>
                <a:spcPct val="150000"/>
              </a:lnSpc>
              <a:spcBef>
                <a:spcPts val="1001"/>
              </a:spcBef>
            </a:pPr>
            <a:r>
              <a:rPr b="0" lang="it-IT" sz="1800" spc="-1" strike="noStrike">
                <a:solidFill>
                  <a:srgbClr val="000000"/>
                </a:solidFill>
                <a:latin typeface="Arial"/>
                <a:ea typeface="DejaVu Sans"/>
              </a:rPr>
              <a:t>A dedicated communication interface for the access to shared resources has to be adopted when possible;</a:t>
            </a:r>
            <a:endParaRPr b="0" lang="it-IT" sz="1800" spc="-1" strike="noStrike">
              <a:latin typeface="Arial"/>
            </a:endParaRPr>
          </a:p>
        </p:txBody>
      </p:sp>
      <p:sp>
        <p:nvSpPr>
          <p:cNvPr id="183" name="CustomShape 3"/>
          <p:cNvSpPr/>
          <p:nvPr/>
        </p:nvSpPr>
        <p:spPr>
          <a:xfrm rot="1800">
            <a:off x="-110880" y="1617840"/>
            <a:ext cx="9645480" cy="2080080"/>
          </a:xfrm>
          <a:prstGeom prst="rect">
            <a:avLst/>
          </a:prstGeom>
          <a:noFill/>
          <a:ln w="0">
            <a:noFill/>
          </a:ln>
        </p:spPr>
        <p:style>
          <a:lnRef idx="0"/>
          <a:fillRef idx="0"/>
          <a:effectRef idx="0"/>
          <a:fontRef idx="minor"/>
        </p:style>
      </p:sp>
      <p:sp>
        <p:nvSpPr>
          <p:cNvPr id="184" name="CustomShape 4"/>
          <p:cNvSpPr/>
          <p:nvPr/>
        </p:nvSpPr>
        <p:spPr>
          <a:xfrm>
            <a:off x="360000" y="1249200"/>
            <a:ext cx="9359640" cy="4150440"/>
          </a:xfrm>
          <a:prstGeom prst="rect">
            <a:avLst/>
          </a:prstGeom>
          <a:noFill/>
          <a:ln w="0">
            <a:noFill/>
          </a:ln>
        </p:spPr>
        <p:style>
          <a:lnRef idx="0"/>
          <a:fillRef idx="0"/>
          <a:effectRef idx="0"/>
          <a:fontRef idx="minor"/>
        </p:style>
      </p:sp>
      <p:pic>
        <p:nvPicPr>
          <p:cNvPr id="185" name="Immagine 3_0" descr="Immagine che contiene testo, segnale, screenshot&#10;&#10;Descrizione generata automaticamente"/>
          <p:cNvPicPr/>
          <p:nvPr/>
        </p:nvPicPr>
        <p:blipFill>
          <a:blip r:embed="rId1"/>
          <a:stretch/>
        </p:blipFill>
        <p:spPr>
          <a:xfrm>
            <a:off x="431280" y="1440000"/>
            <a:ext cx="4248720" cy="2465640"/>
          </a:xfrm>
          <a:prstGeom prst="rect">
            <a:avLst/>
          </a:prstGeom>
          <a:ln w="0">
            <a:noFill/>
          </a:ln>
        </p:spPr>
      </p:pic>
      <p:sp>
        <p:nvSpPr>
          <p:cNvPr id="186" name="TextShape 5"/>
          <p:cNvSpPr txBox="1"/>
          <p:nvPr/>
        </p:nvSpPr>
        <p:spPr>
          <a:xfrm>
            <a:off x="360000" y="4140000"/>
            <a:ext cx="9359640" cy="1259640"/>
          </a:xfrm>
          <a:prstGeom prst="rect">
            <a:avLst/>
          </a:prstGeom>
          <a:noFill/>
          <a:ln w="0">
            <a:noFill/>
          </a:ln>
        </p:spPr>
        <p:txBody>
          <a:bodyPr lIns="90000" rIns="90000" tIns="45000" bIns="45000">
            <a:noAutofit/>
          </a:bodyPr>
          <a:p>
            <a:pPr>
              <a:lnSpc>
                <a:spcPct val="150000"/>
              </a:lnSpc>
              <a:spcBef>
                <a:spcPts val="1001"/>
              </a:spcBef>
            </a:pPr>
            <a:r>
              <a:rPr b="1" lang="it-IT" sz="2000" spc="-1" strike="noStrike">
                <a:solidFill>
                  <a:srgbClr val="000000"/>
                </a:solidFill>
                <a:latin typeface="Arial"/>
                <a:ea typeface="DejaVu Sans"/>
              </a:rPr>
              <a:t>Drawback</a:t>
            </a:r>
            <a:r>
              <a:rPr b="0" lang="it-IT" sz="2000" spc="-1" strike="noStrike">
                <a:solidFill>
                  <a:srgbClr val="000000"/>
                </a:solidFill>
                <a:latin typeface="Arial"/>
                <a:ea typeface="DejaVu Sans"/>
              </a:rPr>
              <a:t> </a:t>
            </a:r>
            <a:r>
              <a:rPr b="0" lang="it-IT" sz="2400" spc="-1" strike="noStrike">
                <a:solidFill>
                  <a:srgbClr val="000000"/>
                </a:solidFill>
                <a:latin typeface="Wingdings"/>
                <a:ea typeface="DejaVu Sans"/>
              </a:rPr>
              <a:t>→ </a:t>
            </a:r>
            <a:r>
              <a:rPr b="0" lang="it-IT" sz="2000" spc="-1" strike="noStrike">
                <a:solidFill>
                  <a:srgbClr val="000000"/>
                </a:solidFill>
                <a:latin typeface="Arial"/>
                <a:ea typeface="DejaVu Sans"/>
              </a:rPr>
              <a:t>Dedicated lines are more complex to implement, involving more hadware components, causing higher powe consumption of the chip.</a:t>
            </a: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504000" y="226080"/>
            <a:ext cx="9070560" cy="9453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it-IT" sz="4400" spc="-1" strike="noStrike">
                <a:latin typeface="Arial"/>
              </a:rPr>
              <a:t>Secure design tips</a:t>
            </a:r>
            <a:endParaRPr b="0" lang="it-IT" sz="4400" spc="-1" strike="noStrike">
              <a:latin typeface="Arial"/>
            </a:endParaRPr>
          </a:p>
        </p:txBody>
      </p:sp>
      <p:sp>
        <p:nvSpPr>
          <p:cNvPr id="188" name="CustomShape 2"/>
          <p:cNvSpPr/>
          <p:nvPr/>
        </p:nvSpPr>
        <p:spPr>
          <a:xfrm rot="1800">
            <a:off x="-110880" y="1617840"/>
            <a:ext cx="9645480" cy="2080080"/>
          </a:xfrm>
          <a:prstGeom prst="rect">
            <a:avLst/>
          </a:prstGeom>
          <a:noFill/>
          <a:ln w="0">
            <a:noFill/>
          </a:ln>
        </p:spPr>
        <p:style>
          <a:lnRef idx="0"/>
          <a:fillRef idx="0"/>
          <a:effectRef idx="0"/>
          <a:fontRef idx="minor"/>
        </p:style>
      </p:sp>
      <p:sp>
        <p:nvSpPr>
          <p:cNvPr id="189" name="CustomShape 3"/>
          <p:cNvSpPr/>
          <p:nvPr/>
        </p:nvSpPr>
        <p:spPr>
          <a:xfrm>
            <a:off x="360000" y="1249200"/>
            <a:ext cx="9359640" cy="4150440"/>
          </a:xfrm>
          <a:prstGeom prst="rect">
            <a:avLst/>
          </a:prstGeom>
          <a:noFill/>
          <a:ln w="0">
            <a:noFill/>
          </a:ln>
        </p:spPr>
        <p:style>
          <a:lnRef idx="0"/>
          <a:fillRef idx="0"/>
          <a:effectRef idx="0"/>
          <a:fontRef idx="minor"/>
        </p:style>
        <p:txBody>
          <a:bodyPr lIns="90000" rIns="90000" tIns="45000" bIns="45000">
            <a:noAutofit/>
          </a:bodyPr>
          <a:p>
            <a:pPr>
              <a:lnSpc>
                <a:spcPct val="150000"/>
              </a:lnSpc>
              <a:spcBef>
                <a:spcPts val="1001"/>
              </a:spcBef>
            </a:pPr>
            <a:r>
              <a:rPr b="0" lang="it-IT" sz="2000" spc="-1" strike="noStrike">
                <a:solidFill>
                  <a:srgbClr val="000000"/>
                </a:solidFill>
                <a:latin typeface="Arial"/>
                <a:ea typeface="DejaVu Sans"/>
              </a:rPr>
              <a:t>In order to prevent data leakage through FLUSH+RELOAD cache side channel, we have to invalidate cache loads executed during a speculative window.  This implies keeping track of which instruction requested every load. Then, in commit phase, </a:t>
            </a:r>
            <a:r>
              <a:rPr b="0" lang="it-IT" sz="2000" spc="-1" strike="noStrike">
                <a:solidFill>
                  <a:srgbClr val="000000"/>
                </a:solidFill>
                <a:latin typeface="Arial"/>
                <a:ea typeface="DejaVu Sans"/>
              </a:rPr>
              <a:t>speculatively loaded cache lines have to be invalidated.  </a:t>
            </a:r>
            <a:endParaRPr b="0" lang="it-IT" sz="2000" spc="-1" strike="noStrike">
              <a:latin typeface="Arial"/>
            </a:endParaRPr>
          </a:p>
          <a:p>
            <a:pPr>
              <a:lnSpc>
                <a:spcPct val="150000"/>
              </a:lnSpc>
              <a:spcBef>
                <a:spcPts val="1001"/>
              </a:spcBef>
            </a:pPr>
            <a:r>
              <a:rPr b="0" lang="it-IT" sz="2000" spc="-1" strike="noStrike">
                <a:solidFill>
                  <a:srgbClr val="000000"/>
                </a:solidFill>
                <a:latin typeface="Arial"/>
                <a:ea typeface="DejaVu Sans"/>
              </a:rPr>
              <a:t>This solution comes with two high performance drawbacks:</a:t>
            </a:r>
            <a:endParaRPr b="0" lang="it-IT" sz="2000" spc="-1" strike="noStrike">
              <a:latin typeface="Arial"/>
            </a:endParaRPr>
          </a:p>
          <a:p>
            <a:pPr>
              <a:lnSpc>
                <a:spcPct val="150000"/>
              </a:lnSpc>
              <a:spcBef>
                <a:spcPts val="1001"/>
              </a:spcBef>
            </a:pPr>
            <a:r>
              <a:rPr b="0" lang="it-IT" sz="2000" spc="-1" strike="noStrike">
                <a:solidFill>
                  <a:srgbClr val="000000"/>
                </a:solidFill>
                <a:latin typeface="Arial"/>
                <a:ea typeface="DejaVu Sans"/>
              </a:rPr>
              <a:t>- A lot of hardware has to be added just to implement security checks</a:t>
            </a:r>
            <a:endParaRPr b="0" lang="it-IT" sz="2000" spc="-1" strike="noStrike">
              <a:latin typeface="Arial"/>
            </a:endParaRPr>
          </a:p>
          <a:p>
            <a:pPr>
              <a:lnSpc>
                <a:spcPct val="150000"/>
              </a:lnSpc>
              <a:spcBef>
                <a:spcPts val="1001"/>
              </a:spcBef>
            </a:pPr>
            <a:r>
              <a:rPr b="0" lang="it-IT" sz="2000" spc="-1" strike="noStrike">
                <a:solidFill>
                  <a:srgbClr val="000000"/>
                </a:solidFill>
                <a:latin typeface="Arial"/>
                <a:ea typeface="DejaVu Sans"/>
              </a:rPr>
              <a:t>- Even not malicious loads have to be flushed, causing sub-optimal cache management  (can be mitigated by compilers optimizations)</a:t>
            </a:r>
            <a:endParaRPr b="0" lang="it-IT"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720000" y="360000"/>
            <a:ext cx="8674560" cy="12492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Microarchitectural Data Sampling</a:t>
            </a:r>
            <a:endParaRPr b="0" lang="it-IT" sz="4400" spc="-1" strike="noStrike">
              <a:latin typeface="Arial"/>
            </a:endParaRPr>
          </a:p>
        </p:txBody>
      </p:sp>
      <p:pic>
        <p:nvPicPr>
          <p:cNvPr id="127" name="mds.svg_0" descr=""/>
          <p:cNvPicPr/>
          <p:nvPr/>
        </p:nvPicPr>
        <p:blipFill>
          <a:blip r:embed="rId1"/>
          <a:stretch/>
        </p:blipFill>
        <p:spPr>
          <a:xfrm>
            <a:off x="297360" y="1713600"/>
            <a:ext cx="3065760" cy="2737440"/>
          </a:xfrm>
          <a:prstGeom prst="rect">
            <a:avLst/>
          </a:prstGeom>
          <a:ln w="0">
            <a:noFill/>
          </a:ln>
        </p:spPr>
      </p:pic>
      <p:sp>
        <p:nvSpPr>
          <p:cNvPr id="128" name="CustomShape 2"/>
          <p:cNvSpPr/>
          <p:nvPr/>
        </p:nvSpPr>
        <p:spPr>
          <a:xfrm>
            <a:off x="3236400" y="1861920"/>
            <a:ext cx="5347800" cy="601200"/>
          </a:xfrm>
          <a:prstGeom prst="rect">
            <a:avLst/>
          </a:prstGeom>
          <a:noFill/>
          <a:ln w="0">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1" lang="it-IT" sz="2000" spc="-1" strike="noStrike">
                <a:solidFill>
                  <a:srgbClr val="000000"/>
                </a:solidFill>
                <a:latin typeface="Arial"/>
                <a:ea typeface="DejaVu Sans"/>
              </a:rPr>
              <a:t>Side-channel</a:t>
            </a:r>
            <a:r>
              <a:rPr b="0" lang="it-IT" sz="2000" spc="-1" strike="noStrike">
                <a:solidFill>
                  <a:srgbClr val="000000"/>
                </a:solidFill>
                <a:latin typeface="Arial"/>
                <a:ea typeface="DejaVu Sans"/>
              </a:rPr>
              <a:t> vulnerabilities in Intel CPUs </a:t>
            </a:r>
            <a:endParaRPr b="0" lang="it-IT" sz="2000" spc="-1" strike="noStrike">
              <a:latin typeface="Arial"/>
            </a:endParaRPr>
          </a:p>
        </p:txBody>
      </p:sp>
      <p:sp>
        <p:nvSpPr>
          <p:cNvPr id="129" name="CustomShape 3"/>
          <p:cNvSpPr/>
          <p:nvPr/>
        </p:nvSpPr>
        <p:spPr>
          <a:xfrm>
            <a:off x="3265200" y="3633840"/>
            <a:ext cx="5345280" cy="655920"/>
          </a:xfrm>
          <a:prstGeom prst="rect">
            <a:avLst/>
          </a:prstGeom>
          <a:noFill/>
          <a:ln w="0">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1" lang="it-IT" sz="2000" spc="-1" strike="noStrike">
                <a:solidFill>
                  <a:srgbClr val="000000"/>
                </a:solidFill>
                <a:latin typeface="Arial"/>
                <a:ea typeface="DejaVu Sans"/>
              </a:rPr>
              <a:t>Private data</a:t>
            </a:r>
            <a:r>
              <a:rPr b="0" lang="it-IT" sz="2000" spc="-1" strike="noStrike">
                <a:solidFill>
                  <a:srgbClr val="000000"/>
                </a:solidFill>
                <a:latin typeface="Arial"/>
                <a:ea typeface="DejaVu Sans"/>
              </a:rPr>
              <a:t> can </a:t>
            </a:r>
            <a:r>
              <a:rPr b="1" lang="it-IT" sz="2000" spc="-1" strike="noStrike">
                <a:solidFill>
                  <a:srgbClr val="000000"/>
                </a:solidFill>
                <a:latin typeface="Arial"/>
                <a:ea typeface="DejaVu Sans"/>
              </a:rPr>
              <a:t>leak</a:t>
            </a:r>
            <a:r>
              <a:rPr b="0" lang="it-IT" sz="2000" spc="-1" strike="noStrike">
                <a:solidFill>
                  <a:srgbClr val="000000"/>
                </a:solidFill>
                <a:latin typeface="Arial"/>
                <a:ea typeface="DejaVu Sans"/>
              </a:rPr>
              <a:t> across arbitrary security boundaries</a:t>
            </a:r>
            <a:endParaRPr b="0" lang="it-IT" sz="2000" spc="-1" strike="noStrike">
              <a:latin typeface="Arial"/>
            </a:endParaRPr>
          </a:p>
        </p:txBody>
      </p:sp>
      <p:sp>
        <p:nvSpPr>
          <p:cNvPr id="130" name="CustomShape 4"/>
          <p:cNvSpPr/>
          <p:nvPr/>
        </p:nvSpPr>
        <p:spPr>
          <a:xfrm>
            <a:off x="3240000" y="2833920"/>
            <a:ext cx="5938920" cy="655920"/>
          </a:xfrm>
          <a:prstGeom prst="rect">
            <a:avLst/>
          </a:prstGeom>
          <a:noFill/>
          <a:ln w="0">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0" lang="it-IT" sz="2000" spc="-1" strike="noStrike">
                <a:solidFill>
                  <a:srgbClr val="000000"/>
                </a:solidFill>
                <a:latin typeface="Arial"/>
                <a:ea typeface="DejaVu Sans"/>
              </a:rPr>
              <a:t>Attackers can inspect </a:t>
            </a:r>
            <a:r>
              <a:rPr b="1" lang="it-IT" sz="2000" spc="-1" strike="noStrike">
                <a:solidFill>
                  <a:srgbClr val="000000"/>
                </a:solidFill>
                <a:latin typeface="Arial"/>
                <a:ea typeface="Arial"/>
              </a:rPr>
              <a:t>µ-architectural buffers</a:t>
            </a:r>
            <a:r>
              <a:rPr b="0" lang="it-IT" sz="2000" spc="-1" strike="noStrike">
                <a:solidFill>
                  <a:srgbClr val="000000"/>
                </a:solidFill>
                <a:latin typeface="Arial"/>
                <a:ea typeface="DejaVu Sans"/>
              </a:rPr>
              <a:t> </a:t>
            </a:r>
            <a:endParaRPr b="0" lang="it-IT" sz="2000" spc="-1" strike="noStrike">
              <a:latin typeface="Arial"/>
            </a:endParaRPr>
          </a:p>
        </p:txBody>
      </p:sp>
      <p:sp>
        <p:nvSpPr>
          <p:cNvPr id="131" name="CustomShape 5"/>
          <p:cNvSpPr/>
          <p:nvPr/>
        </p:nvSpPr>
        <p:spPr>
          <a:xfrm>
            <a:off x="518400" y="5038920"/>
            <a:ext cx="2742120" cy="364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Arial"/>
              </a:rPr>
              <a:t>https://mdsattacks.com/</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4000" y="226080"/>
            <a:ext cx="9070560" cy="94536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Line Fill Buffer (LFB)</a:t>
            </a:r>
            <a:endParaRPr b="0" lang="it-IT" sz="4400" spc="-1" strike="noStrike">
              <a:latin typeface="Arial"/>
            </a:endParaRPr>
          </a:p>
        </p:txBody>
      </p:sp>
      <p:pic>
        <p:nvPicPr>
          <p:cNvPr id="133" name="Immagine 3" descr=""/>
          <p:cNvPicPr/>
          <p:nvPr/>
        </p:nvPicPr>
        <p:blipFill>
          <a:blip r:embed="rId1"/>
          <a:stretch/>
        </p:blipFill>
        <p:spPr>
          <a:xfrm>
            <a:off x="502560" y="1113840"/>
            <a:ext cx="4716000" cy="3535920"/>
          </a:xfrm>
          <a:prstGeom prst="rect">
            <a:avLst/>
          </a:prstGeom>
          <a:ln w="0">
            <a:noFill/>
          </a:ln>
        </p:spPr>
      </p:pic>
      <p:sp>
        <p:nvSpPr>
          <p:cNvPr id="134" name="CustomShape 2"/>
          <p:cNvSpPr/>
          <p:nvPr/>
        </p:nvSpPr>
        <p:spPr>
          <a:xfrm>
            <a:off x="354600" y="5132520"/>
            <a:ext cx="9498960" cy="364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900" spc="-1" strike="noStrike">
                <a:solidFill>
                  <a:srgbClr val="000000"/>
                </a:solidFill>
                <a:latin typeface="Arial"/>
                <a:ea typeface="Arial"/>
              </a:rPr>
              <a:t>S. van Schaik </a:t>
            </a:r>
            <a:r>
              <a:rPr b="0" i="1" lang="it-IT" sz="900" spc="-1" strike="noStrike">
                <a:solidFill>
                  <a:srgbClr val="000000"/>
                </a:solidFill>
                <a:latin typeface="Arial"/>
                <a:ea typeface="Arial"/>
              </a:rPr>
              <a:t>et al</a:t>
            </a:r>
            <a:r>
              <a:rPr b="0" lang="it-IT" sz="900" spc="-1" strike="noStrike">
                <a:solidFill>
                  <a:srgbClr val="000000"/>
                </a:solidFill>
                <a:latin typeface="Arial"/>
                <a:ea typeface="Arial"/>
              </a:rPr>
              <a:t>., "RIDL: Rogue In-Flight Data Load," </a:t>
            </a:r>
            <a:r>
              <a:rPr b="0" i="1" lang="it-IT" sz="900" spc="-1" strike="noStrike">
                <a:solidFill>
                  <a:srgbClr val="000000"/>
                </a:solidFill>
                <a:latin typeface="Arial"/>
                <a:ea typeface="Arial"/>
              </a:rPr>
              <a:t>2019 IEEE Symposium on Security and Privacy (SP)</a:t>
            </a:r>
            <a:r>
              <a:rPr b="0" lang="it-IT" sz="900" spc="-1" strike="noStrike">
                <a:solidFill>
                  <a:srgbClr val="000000"/>
                </a:solidFill>
                <a:latin typeface="Arial"/>
                <a:ea typeface="Arial"/>
              </a:rPr>
              <a:t>, San Francisco, CA, USA, 2019, pp. 88-105, doi: 10.1109/SP.2019.00087.</a:t>
            </a:r>
            <a:endParaRPr b="0" lang="it-IT" sz="900" spc="-1" strike="noStrike">
              <a:latin typeface="Arial"/>
            </a:endParaRPr>
          </a:p>
        </p:txBody>
      </p:sp>
      <p:sp>
        <p:nvSpPr>
          <p:cNvPr id="135" name="CustomShape 3"/>
          <p:cNvSpPr/>
          <p:nvPr/>
        </p:nvSpPr>
        <p:spPr>
          <a:xfrm>
            <a:off x="5735160" y="1063080"/>
            <a:ext cx="3623760" cy="2007360"/>
          </a:xfrm>
          <a:prstGeom prst="rect">
            <a:avLst/>
          </a:prstGeom>
          <a:noFill/>
          <a:ln w="0">
            <a:noFill/>
          </a:ln>
        </p:spPr>
        <p:style>
          <a:lnRef idx="0"/>
          <a:fillRef idx="0"/>
          <a:effectRef idx="0"/>
          <a:fontRef idx="minor"/>
        </p:style>
        <p:txBody>
          <a:bodyPr lIns="90000" rIns="90000" tIns="45000" bIns="45000">
            <a:spAutoFit/>
          </a:bodyPr>
          <a:p>
            <a:pPr>
              <a:lnSpc>
                <a:spcPct val="150000"/>
              </a:lnSpc>
            </a:pPr>
            <a:r>
              <a:rPr b="1" lang="en-US" sz="2000" spc="-1" strike="noStrike">
                <a:solidFill>
                  <a:srgbClr val="000000"/>
                </a:solidFill>
                <a:latin typeface="Arial"/>
                <a:ea typeface="Arial"/>
              </a:rPr>
              <a:t>µ-optimization:</a:t>
            </a:r>
            <a:endParaRPr b="0" lang="it-IT" sz="2000" spc="-1" strike="noStrike">
              <a:latin typeface="Arial"/>
            </a:endParaRPr>
          </a:p>
          <a:p>
            <a:pPr marL="285840" indent="-284760">
              <a:lnSpc>
                <a:spcPct val="150000"/>
              </a:lnSpc>
              <a:buClr>
                <a:srgbClr val="000000"/>
              </a:buClr>
              <a:buFont typeface="Arial"/>
              <a:buChar char="•"/>
            </a:pPr>
            <a:r>
              <a:rPr b="0" lang="en-US" sz="1600" spc="-1" strike="noStrike">
                <a:solidFill>
                  <a:srgbClr val="000000"/>
                </a:solidFill>
                <a:latin typeface="Arial"/>
                <a:ea typeface="Arial"/>
              </a:rPr>
              <a:t>Non-blocking cache</a:t>
            </a:r>
            <a:endParaRPr b="0" lang="it-IT" sz="1600" spc="-1" strike="noStrike">
              <a:latin typeface="Arial"/>
            </a:endParaRPr>
          </a:p>
          <a:p>
            <a:pPr marL="285840" indent="-284760">
              <a:lnSpc>
                <a:spcPct val="150000"/>
              </a:lnSpc>
              <a:buClr>
                <a:srgbClr val="000000"/>
              </a:buClr>
              <a:buFont typeface="Arial"/>
              <a:buChar char="•"/>
            </a:pPr>
            <a:r>
              <a:rPr b="0" lang="it-IT" sz="1600" spc="-1" strike="noStrike">
                <a:solidFill>
                  <a:srgbClr val="000000"/>
                </a:solidFill>
                <a:latin typeface="Arial"/>
                <a:ea typeface="Arial"/>
              </a:rPr>
              <a:t>Load squashing</a:t>
            </a:r>
            <a:endParaRPr b="0" lang="it-IT" sz="1600" spc="-1" strike="noStrike">
              <a:latin typeface="Arial"/>
            </a:endParaRPr>
          </a:p>
          <a:p>
            <a:pPr marL="285840" indent="-284760">
              <a:lnSpc>
                <a:spcPct val="150000"/>
              </a:lnSpc>
              <a:buClr>
                <a:srgbClr val="000000"/>
              </a:buClr>
              <a:buFont typeface="Arial"/>
              <a:buChar char="•"/>
            </a:pPr>
            <a:r>
              <a:rPr b="0" lang="it-IT" sz="1600" spc="-1" strike="noStrike">
                <a:solidFill>
                  <a:srgbClr val="000000"/>
                </a:solidFill>
                <a:latin typeface="Arial"/>
                <a:ea typeface="Arial"/>
              </a:rPr>
              <a:t>Write combining</a:t>
            </a:r>
            <a:endParaRPr b="0" lang="it-IT" sz="1600" spc="-1" strike="noStrike">
              <a:latin typeface="Arial"/>
            </a:endParaRPr>
          </a:p>
          <a:p>
            <a:pPr marL="285840" indent="-284760">
              <a:lnSpc>
                <a:spcPct val="150000"/>
              </a:lnSpc>
              <a:buClr>
                <a:srgbClr val="000000"/>
              </a:buClr>
              <a:buFont typeface="Arial"/>
              <a:buChar char="•"/>
            </a:pPr>
            <a:r>
              <a:rPr b="0" lang="it-IT" sz="1600" spc="-1" strike="noStrike">
                <a:solidFill>
                  <a:srgbClr val="000000"/>
                </a:solidFill>
                <a:latin typeface="Arial"/>
                <a:ea typeface="Arial"/>
              </a:rPr>
              <a:t>Non-temporal requests</a:t>
            </a:r>
            <a:endParaRPr b="0" lang="it-IT" sz="1600" spc="-1" strike="noStrike">
              <a:latin typeface="Arial"/>
            </a:endParaRPr>
          </a:p>
        </p:txBody>
      </p:sp>
      <p:sp>
        <p:nvSpPr>
          <p:cNvPr id="136" name="CustomShape 4"/>
          <p:cNvSpPr/>
          <p:nvPr/>
        </p:nvSpPr>
        <p:spPr>
          <a:xfrm>
            <a:off x="5460480" y="3269160"/>
            <a:ext cx="4279320" cy="1185120"/>
          </a:xfrm>
          <a:prstGeom prst="rect">
            <a:avLst/>
          </a:prstGeom>
          <a:noFill/>
          <a:ln w="0">
            <a:solidFill>
              <a:schemeClr val="tx1"/>
            </a:solidFill>
          </a:ln>
        </p:spPr>
        <p:style>
          <a:lnRef idx="0"/>
          <a:fillRef idx="0"/>
          <a:effectRef idx="0"/>
          <a:fontRef idx="minor"/>
        </p:style>
        <p:txBody>
          <a:bodyPr lIns="90000" rIns="90000" tIns="45000" bIns="45000">
            <a:spAutoFit/>
          </a:bodyPr>
          <a:p>
            <a:pPr>
              <a:lnSpc>
                <a:spcPct val="150000"/>
              </a:lnSpc>
            </a:pPr>
            <a:r>
              <a:rPr b="0" lang="en-US" sz="1600" spc="-1" strike="noStrike">
                <a:solidFill>
                  <a:srgbClr val="000000"/>
                </a:solidFill>
                <a:latin typeface="Arial"/>
                <a:ea typeface="Arial"/>
              </a:rPr>
              <a:t>Reads that are </a:t>
            </a:r>
            <a:r>
              <a:rPr b="0" lang="en-US" sz="1600" spc="-1" strike="noStrike">
                <a:solidFill>
                  <a:srgbClr val="ff0000"/>
                </a:solidFill>
                <a:latin typeface="Arial"/>
                <a:ea typeface="Arial"/>
              </a:rPr>
              <a:t>not served from L1d</a:t>
            </a:r>
            <a:r>
              <a:rPr b="0" lang="en-US" sz="1600" spc="-1" strike="noStrike">
                <a:solidFill>
                  <a:srgbClr val="000000"/>
                </a:solidFill>
                <a:latin typeface="Arial"/>
                <a:ea typeface="Arial"/>
              </a:rPr>
              <a:t> pull data through the LFB, while writes push data through the LFB to either L1d or memory</a:t>
            </a:r>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Immagine 2" descr=""/>
          <p:cNvPicPr/>
          <p:nvPr/>
        </p:nvPicPr>
        <p:blipFill>
          <a:blip r:embed="rId1"/>
          <a:stretch/>
        </p:blipFill>
        <p:spPr>
          <a:xfrm>
            <a:off x="892080" y="2383560"/>
            <a:ext cx="3492000" cy="2333880"/>
          </a:xfrm>
          <a:prstGeom prst="rect">
            <a:avLst/>
          </a:prstGeom>
          <a:ln w="0">
            <a:noFill/>
          </a:ln>
        </p:spPr>
      </p:pic>
      <p:sp>
        <p:nvSpPr>
          <p:cNvPr id="138" name="CustomShape 1"/>
          <p:cNvSpPr/>
          <p:nvPr/>
        </p:nvSpPr>
        <p:spPr>
          <a:xfrm>
            <a:off x="433800" y="280800"/>
            <a:ext cx="9070560" cy="94536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000" spc="-1" strike="noStrike">
                <a:solidFill>
                  <a:srgbClr val="000000"/>
                </a:solidFill>
                <a:latin typeface="Arial"/>
                <a:ea typeface="Arial"/>
              </a:rPr>
              <a:t>µ-architectural</a:t>
            </a:r>
            <a:r>
              <a:rPr b="0" lang="it-IT" sz="4000" spc="-1" strike="noStrike">
                <a:solidFill>
                  <a:srgbClr val="000000"/>
                </a:solidFill>
                <a:latin typeface="Arial"/>
                <a:ea typeface="DejaVu Sans"/>
              </a:rPr>
              <a:t> (shared) buffers</a:t>
            </a:r>
            <a:endParaRPr b="0" lang="it-IT" sz="4000" spc="-1" strike="noStrike">
              <a:latin typeface="Arial"/>
            </a:endParaRPr>
          </a:p>
        </p:txBody>
      </p:sp>
      <p:sp>
        <p:nvSpPr>
          <p:cNvPr id="139" name="CustomShape 2"/>
          <p:cNvSpPr/>
          <p:nvPr/>
        </p:nvSpPr>
        <p:spPr>
          <a:xfrm>
            <a:off x="619920" y="1382760"/>
            <a:ext cx="8515800" cy="638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It is possible to discover and analyze the behaviour of µ-architectural buffers via </a:t>
            </a:r>
            <a:r>
              <a:rPr b="1" lang="it-IT" sz="1800" spc="-1" strike="noStrike">
                <a:solidFill>
                  <a:srgbClr val="000000"/>
                </a:solidFill>
                <a:latin typeface="Arial"/>
                <a:ea typeface="DejaVu Sans"/>
              </a:rPr>
              <a:t>reverse </a:t>
            </a:r>
            <a:r>
              <a:rPr b="1" lang="it-IT" sz="1800" spc="-1" strike="noStrike">
                <a:solidFill>
                  <a:srgbClr val="000000"/>
                </a:solidFill>
                <a:latin typeface="Arial"/>
                <a:ea typeface="Arial"/>
              </a:rPr>
              <a:t>engineering</a:t>
            </a:r>
            <a:endParaRPr b="0" lang="it-IT" sz="1800" spc="-1" strike="noStrike">
              <a:latin typeface="Arial"/>
            </a:endParaRPr>
          </a:p>
        </p:txBody>
      </p:sp>
      <p:sp>
        <p:nvSpPr>
          <p:cNvPr id="140" name="CustomShape 3"/>
          <p:cNvSpPr/>
          <p:nvPr/>
        </p:nvSpPr>
        <p:spPr>
          <a:xfrm>
            <a:off x="5220360" y="2271600"/>
            <a:ext cx="3623760" cy="912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Performance counters</a:t>
            </a:r>
            <a:r>
              <a:rPr b="0" lang="en-US" sz="1800" spc="-1" strike="noStrike">
                <a:solidFill>
                  <a:srgbClr val="000000"/>
                </a:solidFill>
                <a:latin typeface="Arial"/>
                <a:ea typeface="DejaVu Sans"/>
              </a:rPr>
              <a:t>:</a:t>
            </a:r>
            <a:endParaRPr b="0" lang="it-IT" sz="1800" spc="-1" strike="noStrike">
              <a:latin typeface="Arial"/>
            </a:endParaRPr>
          </a:p>
          <a:p>
            <a:pPr marL="285840" indent="-284760">
              <a:lnSpc>
                <a:spcPct val="100000"/>
              </a:lnSpc>
              <a:buClr>
                <a:srgbClr val="000000"/>
              </a:buClr>
              <a:buFont typeface="Arial"/>
              <a:buChar char="•"/>
            </a:pPr>
            <a:r>
              <a:rPr b="0" lang="en-US" sz="1800" spc="-1" strike="noStrike">
                <a:solidFill>
                  <a:srgbClr val="000000"/>
                </a:solidFill>
                <a:latin typeface="Arial"/>
                <a:ea typeface="DejaVu Sans"/>
              </a:rPr>
              <a:t>Cache and buffers hits</a:t>
            </a:r>
            <a:endParaRPr b="0" lang="it-IT" sz="1800" spc="-1" strike="noStrike">
              <a:latin typeface="Arial"/>
            </a:endParaRPr>
          </a:p>
          <a:p>
            <a:pPr marL="285840" indent="-284760">
              <a:lnSpc>
                <a:spcPct val="100000"/>
              </a:lnSpc>
              <a:buClr>
                <a:srgbClr val="000000"/>
              </a:buClr>
              <a:buFont typeface="Arial"/>
              <a:buChar char="•"/>
            </a:pPr>
            <a:r>
              <a:rPr b="0" lang="it-IT" sz="1800" spc="-1" strike="noStrike">
                <a:solidFill>
                  <a:srgbClr val="000000"/>
                </a:solidFill>
                <a:latin typeface="Arial"/>
                <a:ea typeface="Arial"/>
              </a:rPr>
              <a:t>µ-architectural requests</a:t>
            </a:r>
            <a:endParaRPr b="0" lang="it-IT" sz="1800" spc="-1" strike="noStrike">
              <a:latin typeface="Arial"/>
            </a:endParaRPr>
          </a:p>
        </p:txBody>
      </p:sp>
      <p:sp>
        <p:nvSpPr>
          <p:cNvPr id="141" name="CustomShape 4"/>
          <p:cNvSpPr/>
          <p:nvPr/>
        </p:nvSpPr>
        <p:spPr>
          <a:xfrm>
            <a:off x="5218920" y="3604680"/>
            <a:ext cx="3623760" cy="912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ea typeface="DejaVu Sans"/>
              </a:rPr>
              <a:t>Speculative loads</a:t>
            </a:r>
            <a:r>
              <a:rPr b="0" lang="en-US" sz="1800" spc="-1" strike="noStrike">
                <a:solidFill>
                  <a:srgbClr val="000000"/>
                </a:solidFill>
                <a:latin typeface="Arial"/>
                <a:ea typeface="DejaVu Sans"/>
              </a:rPr>
              <a:t> (S</a:t>
            </a:r>
            <a:r>
              <a:rPr b="0" i="1" lang="en-US" sz="1800" spc="-1" strike="noStrike">
                <a:solidFill>
                  <a:srgbClr val="000000"/>
                </a:solidFill>
                <a:latin typeface="Arial"/>
                <a:ea typeface="DejaVu Sans"/>
              </a:rPr>
              <a:t>pectre</a:t>
            </a:r>
            <a:r>
              <a:rPr b="0" lang="en-US" sz="1800" spc="-1" strike="noStrike">
                <a:solidFill>
                  <a:srgbClr val="000000"/>
                </a:solidFill>
                <a:latin typeface="Arial"/>
                <a:ea typeface="DejaVu Sans"/>
              </a:rPr>
              <a:t>):</a:t>
            </a:r>
            <a:endParaRPr b="0" lang="it-IT" sz="1800" spc="-1" strike="noStrike">
              <a:latin typeface="Arial"/>
            </a:endParaRPr>
          </a:p>
          <a:p>
            <a:pPr marL="285840" indent="-284760">
              <a:lnSpc>
                <a:spcPct val="100000"/>
              </a:lnSpc>
              <a:buClr>
                <a:srgbClr val="000000"/>
              </a:buClr>
              <a:buFont typeface="Arial"/>
              <a:buChar char="•"/>
            </a:pPr>
            <a:r>
              <a:rPr b="0" lang="en-US" sz="1800" spc="-1" strike="noStrike">
                <a:solidFill>
                  <a:srgbClr val="000000"/>
                </a:solidFill>
                <a:latin typeface="Arial"/>
                <a:ea typeface="DejaVu Sans"/>
              </a:rPr>
              <a:t>FLUSH + RELOAD</a:t>
            </a:r>
            <a:endParaRPr b="0" lang="it-IT" sz="1800" spc="-1" strike="noStrike">
              <a:latin typeface="Arial"/>
            </a:endParaRPr>
          </a:p>
          <a:p>
            <a:pPr marL="285840" indent="-284760">
              <a:lnSpc>
                <a:spcPct val="100000"/>
              </a:lnSpc>
              <a:buClr>
                <a:srgbClr val="000000"/>
              </a:buClr>
              <a:buFont typeface="Arial"/>
              <a:buChar char="•"/>
            </a:pPr>
            <a:r>
              <a:rPr b="0" lang="it-IT" sz="1800" spc="-1" strike="noStrike">
                <a:solidFill>
                  <a:srgbClr val="000000"/>
                </a:solidFill>
                <a:latin typeface="Arial"/>
                <a:ea typeface="Arial"/>
              </a:rPr>
              <a:t>PRIME + PROBE</a:t>
            </a:r>
            <a:endParaRPr b="0" lang="it-IT" sz="1800" spc="-1" strike="noStrike">
              <a:latin typeface="Arial"/>
            </a:endParaRPr>
          </a:p>
        </p:txBody>
      </p:sp>
      <p:sp>
        <p:nvSpPr>
          <p:cNvPr id="142" name="CustomShape 5"/>
          <p:cNvSpPr/>
          <p:nvPr/>
        </p:nvSpPr>
        <p:spPr>
          <a:xfrm>
            <a:off x="471600" y="5116680"/>
            <a:ext cx="9498960" cy="227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it-IT" sz="900" spc="-1" strike="noStrike" u="sng">
                <a:solidFill>
                  <a:srgbClr val="0000ff"/>
                </a:solidFill>
                <a:uFillTx/>
                <a:latin typeface="Arial"/>
                <a:ea typeface="Arial"/>
                <a:hlinkClick r:id="rId2"/>
              </a:rPr>
              <a:t>CrossTalk: Speculative Data Leaks Across Cores Are Real. </a:t>
            </a:r>
            <a:r>
              <a:rPr b="0" lang="it-IT" sz="900" spc="-1" strike="noStrike">
                <a:solidFill>
                  <a:srgbClr val="000000"/>
                </a:solidFill>
                <a:latin typeface="Arial"/>
                <a:ea typeface="Arial"/>
              </a:rPr>
              <a:t>Ragab, H.; Milburn, A.; </a:t>
            </a:r>
            <a:r>
              <a:rPr b="0" lang="it-IT" sz="900" spc="-1" strike="noStrike" u="sng">
                <a:solidFill>
                  <a:srgbClr val="0000ff"/>
                </a:solidFill>
                <a:uFillTx/>
                <a:latin typeface="Arial"/>
                <a:ea typeface="Arial"/>
                <a:hlinkClick r:id="rId3"/>
              </a:rPr>
              <a:t>Razavi, K.</a:t>
            </a:r>
            <a:r>
              <a:rPr b="0" lang="it-IT" sz="900" spc="-1" strike="noStrike">
                <a:solidFill>
                  <a:srgbClr val="000000"/>
                </a:solidFill>
                <a:latin typeface="Arial"/>
                <a:ea typeface="Arial"/>
              </a:rPr>
              <a:t>; </a:t>
            </a:r>
            <a:r>
              <a:rPr b="0" lang="it-IT" sz="900" spc="-1" strike="noStrike" u="sng">
                <a:solidFill>
                  <a:srgbClr val="0000ff"/>
                </a:solidFill>
                <a:uFillTx/>
                <a:latin typeface="Arial"/>
                <a:ea typeface="Arial"/>
                <a:hlinkClick r:id="rId4"/>
              </a:rPr>
              <a:t>Bos, H.</a:t>
            </a:r>
            <a:r>
              <a:rPr b="0" lang="it-IT" sz="900" spc="-1" strike="noStrike">
                <a:solidFill>
                  <a:srgbClr val="000000"/>
                </a:solidFill>
                <a:latin typeface="Arial"/>
                <a:ea typeface="Arial"/>
              </a:rPr>
              <a:t>; and </a:t>
            </a:r>
            <a:r>
              <a:rPr b="0" lang="it-IT" sz="900" spc="-1" strike="noStrike" u="sng">
                <a:solidFill>
                  <a:srgbClr val="0000ff"/>
                </a:solidFill>
                <a:uFillTx/>
                <a:latin typeface="Arial"/>
                <a:ea typeface="Arial"/>
                <a:hlinkClick r:id="rId5"/>
              </a:rPr>
              <a:t>Giuffrida, C.</a:t>
            </a:r>
            <a:r>
              <a:rPr b="0" lang="it-IT" sz="900" spc="-1" strike="noStrike">
                <a:solidFill>
                  <a:srgbClr val="000000"/>
                </a:solidFill>
                <a:latin typeface="Arial"/>
                <a:ea typeface="Arial"/>
              </a:rPr>
              <a:t> In </a:t>
            </a:r>
            <a:r>
              <a:rPr b="0" i="1" lang="it-IT" sz="900" spc="-1" strike="noStrike">
                <a:solidFill>
                  <a:srgbClr val="000000"/>
                </a:solidFill>
                <a:latin typeface="Arial"/>
                <a:ea typeface="Arial"/>
              </a:rPr>
              <a:t>S&amp;P</a:t>
            </a:r>
            <a:r>
              <a:rPr b="0" lang="it-IT" sz="900" spc="-1" strike="noStrike">
                <a:solidFill>
                  <a:srgbClr val="000000"/>
                </a:solidFill>
                <a:latin typeface="Arial"/>
                <a:ea typeface="Arial"/>
              </a:rPr>
              <a:t>, May 2021. </a:t>
            </a:r>
            <a:r>
              <a:rPr b="0" i="1" lang="it-IT" sz="900" spc="-1" strike="noStrike">
                <a:solidFill>
                  <a:srgbClr val="000000"/>
                </a:solidFill>
                <a:latin typeface="Arial"/>
                <a:ea typeface="Arial"/>
              </a:rPr>
              <a:t>Intel Bounty Reward</a:t>
            </a:r>
            <a:endParaRPr b="0" lang="it-IT" sz="9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04000" y="226080"/>
            <a:ext cx="9070560" cy="945360"/>
          </a:xfrm>
          <a:prstGeom prst="rect">
            <a:avLst/>
          </a:prstGeom>
          <a:noFill/>
          <a:ln w="0">
            <a:noFill/>
          </a:ln>
        </p:spPr>
        <p:style>
          <a:lnRef idx="0"/>
          <a:fillRef idx="0"/>
          <a:effectRef idx="0"/>
          <a:fontRef idx="minor"/>
        </p:style>
        <p:txBody>
          <a:bodyPr lIns="0" rIns="0" tIns="0" bIns="0" anchor="ctr">
            <a:noAutofit/>
          </a:bodyPr>
          <a:p>
            <a:pPr>
              <a:lnSpc>
                <a:spcPct val="90000"/>
              </a:lnSpc>
            </a:pPr>
            <a:r>
              <a:rPr b="0" lang="it-IT" sz="3900" spc="-1" strike="noStrike">
                <a:solidFill>
                  <a:srgbClr val="000000"/>
                </a:solidFill>
                <a:latin typeface="Arial"/>
                <a:ea typeface="DejaVu Sans"/>
              </a:rPr>
              <a:t>Listen to the "noise" from another thread</a:t>
            </a:r>
            <a:endParaRPr b="0" lang="it-IT" sz="3900" spc="-1" strike="noStrike">
              <a:latin typeface="Arial"/>
            </a:endParaRPr>
          </a:p>
        </p:txBody>
      </p:sp>
      <p:pic>
        <p:nvPicPr>
          <p:cNvPr id="144" name="Immagine 3" descr=""/>
          <p:cNvPicPr/>
          <p:nvPr/>
        </p:nvPicPr>
        <p:blipFill>
          <a:blip r:embed="rId1"/>
          <a:stretch/>
        </p:blipFill>
        <p:spPr>
          <a:xfrm>
            <a:off x="502560" y="1510920"/>
            <a:ext cx="4497480" cy="3256200"/>
          </a:xfrm>
          <a:prstGeom prst="rect">
            <a:avLst/>
          </a:prstGeom>
          <a:ln w="0">
            <a:noFill/>
          </a:ln>
        </p:spPr>
      </p:pic>
      <p:pic>
        <p:nvPicPr>
          <p:cNvPr id="145" name="Immagine 4" descr="Immagine che contiene testo&#10;&#10;Descrizione generata automaticamente"/>
          <p:cNvPicPr/>
          <p:nvPr/>
        </p:nvPicPr>
        <p:blipFill>
          <a:blip r:embed="rId2"/>
          <a:stretch/>
        </p:blipFill>
        <p:spPr>
          <a:xfrm>
            <a:off x="5267160" y="1171440"/>
            <a:ext cx="3787560" cy="3598920"/>
          </a:xfrm>
          <a:prstGeom prst="rect">
            <a:avLst/>
          </a:prstGeom>
          <a:ln w="0">
            <a:noFill/>
          </a:ln>
        </p:spPr>
      </p:pic>
      <p:sp>
        <p:nvSpPr>
          <p:cNvPr id="146" name="CustomShape 2"/>
          <p:cNvSpPr/>
          <p:nvPr/>
        </p:nvSpPr>
        <p:spPr>
          <a:xfrm>
            <a:off x="354600" y="5132520"/>
            <a:ext cx="9498960" cy="364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900" spc="-1" strike="noStrike">
                <a:solidFill>
                  <a:srgbClr val="000000"/>
                </a:solidFill>
                <a:latin typeface="Arial"/>
                <a:ea typeface="Arial"/>
              </a:rPr>
              <a:t>S. van Schaik </a:t>
            </a:r>
            <a:r>
              <a:rPr b="0" i="1" lang="it-IT" sz="900" spc="-1" strike="noStrike">
                <a:solidFill>
                  <a:srgbClr val="000000"/>
                </a:solidFill>
                <a:latin typeface="Arial"/>
                <a:ea typeface="Arial"/>
              </a:rPr>
              <a:t>et al</a:t>
            </a:r>
            <a:r>
              <a:rPr b="0" lang="it-IT" sz="900" spc="-1" strike="noStrike">
                <a:solidFill>
                  <a:srgbClr val="000000"/>
                </a:solidFill>
                <a:latin typeface="Arial"/>
                <a:ea typeface="Arial"/>
              </a:rPr>
              <a:t>., "RIDL: Rogue In-Flight Data Load," </a:t>
            </a:r>
            <a:r>
              <a:rPr b="0" i="1" lang="it-IT" sz="900" spc="-1" strike="noStrike">
                <a:solidFill>
                  <a:srgbClr val="000000"/>
                </a:solidFill>
                <a:latin typeface="Arial"/>
                <a:ea typeface="Arial"/>
              </a:rPr>
              <a:t>2019 IEEE Symposium on Security and Privacy (SP)</a:t>
            </a:r>
            <a:r>
              <a:rPr b="0" lang="it-IT" sz="900" spc="-1" strike="noStrike">
                <a:solidFill>
                  <a:srgbClr val="000000"/>
                </a:solidFill>
                <a:latin typeface="Arial"/>
                <a:ea typeface="Arial"/>
              </a:rPr>
              <a:t>, San Francisco, CA, USA, 2019, pp. 88-105, doi: 10.1109/SP.2019.00087.</a:t>
            </a:r>
            <a:endParaRPr b="0" lang="it-IT" sz="9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04000" y="226080"/>
            <a:ext cx="9070560" cy="94536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Arial"/>
              </a:rPr>
              <a:t>Synchronization</a:t>
            </a:r>
            <a:endParaRPr b="0" lang="it-IT" sz="4400" spc="-1" strike="noStrike">
              <a:latin typeface="Arial"/>
            </a:endParaRPr>
          </a:p>
        </p:txBody>
      </p:sp>
      <p:sp>
        <p:nvSpPr>
          <p:cNvPr id="148" name="CustomShape 2"/>
          <p:cNvSpPr/>
          <p:nvPr/>
        </p:nvSpPr>
        <p:spPr>
          <a:xfrm>
            <a:off x="362520" y="1094400"/>
            <a:ext cx="9319320" cy="638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Arial"/>
              </a:rPr>
              <a:t>To leak information, the attacker must make sure that the right data is visible in the LFB at the right time, by synchronizing with the victim. This can be done in 3 different ways:</a:t>
            </a:r>
            <a:endParaRPr b="0" lang="it-IT" sz="1800" spc="-1" strike="noStrike">
              <a:latin typeface="Arial"/>
            </a:endParaRPr>
          </a:p>
        </p:txBody>
      </p:sp>
      <p:sp>
        <p:nvSpPr>
          <p:cNvPr id="149" name="CustomShape 3"/>
          <p:cNvSpPr/>
          <p:nvPr/>
        </p:nvSpPr>
        <p:spPr>
          <a:xfrm>
            <a:off x="279000" y="2165040"/>
            <a:ext cx="3038760" cy="2968920"/>
          </a:xfrm>
          <a:prstGeom prst="rect">
            <a:avLst/>
          </a:prstGeom>
          <a:noFill/>
          <a:ln w="0">
            <a:noFill/>
          </a:ln>
        </p:spPr>
        <p:style>
          <a:lnRef idx="0"/>
          <a:fillRef idx="0"/>
          <a:effectRef idx="0"/>
          <a:fontRef idx="minor"/>
        </p:style>
        <p:txBody>
          <a:bodyPr lIns="90000" rIns="90000" tIns="45000" bIns="45000">
            <a:noAutofit/>
          </a:bodyPr>
          <a:p>
            <a:pPr algn="ctr">
              <a:lnSpc>
                <a:spcPct val="150000"/>
              </a:lnSpc>
            </a:pPr>
            <a:r>
              <a:rPr b="1" lang="it-IT" sz="1800" spc="-1" strike="noStrike">
                <a:solidFill>
                  <a:srgbClr val="000000"/>
                </a:solidFill>
                <a:latin typeface="Arial"/>
                <a:ea typeface="Arial"/>
              </a:rPr>
              <a:t>Serialization</a:t>
            </a:r>
            <a:endParaRPr b="0" lang="it-IT" sz="1800" spc="-1" strike="noStrike">
              <a:latin typeface="Arial"/>
            </a:endParaRPr>
          </a:p>
          <a:p>
            <a:pPr algn="ctr">
              <a:lnSpc>
                <a:spcPct val="150000"/>
              </a:lnSpc>
            </a:pPr>
            <a:r>
              <a:rPr b="0" lang="it-IT" sz="1600" spc="-1" strike="noStrike">
                <a:solidFill>
                  <a:srgbClr val="000000"/>
                </a:solidFill>
                <a:latin typeface="Arial"/>
                <a:ea typeface="Arial"/>
              </a:rPr>
              <a:t>Instructions to create a point of synchronization that allows the attacker to observe the last few loads and stores before the buffers are completely drained.</a:t>
            </a:r>
            <a:endParaRPr b="0" lang="it-IT" sz="1600" spc="-1" strike="noStrike">
              <a:latin typeface="Arial"/>
            </a:endParaRPr>
          </a:p>
        </p:txBody>
      </p:sp>
      <p:sp>
        <p:nvSpPr>
          <p:cNvPr id="150" name="CustomShape 4"/>
          <p:cNvSpPr/>
          <p:nvPr/>
        </p:nvSpPr>
        <p:spPr>
          <a:xfrm>
            <a:off x="3678840" y="2165040"/>
            <a:ext cx="2843640" cy="2968920"/>
          </a:xfrm>
          <a:prstGeom prst="rect">
            <a:avLst/>
          </a:prstGeom>
          <a:noFill/>
          <a:ln w="0">
            <a:noFill/>
          </a:ln>
        </p:spPr>
        <p:style>
          <a:lnRef idx="0"/>
          <a:fillRef idx="0"/>
          <a:effectRef idx="0"/>
          <a:fontRef idx="minor"/>
        </p:style>
        <p:txBody>
          <a:bodyPr lIns="90000" rIns="90000" tIns="45000" bIns="45000">
            <a:noAutofit/>
          </a:bodyPr>
          <a:p>
            <a:pPr algn="ctr">
              <a:lnSpc>
                <a:spcPct val="150000"/>
              </a:lnSpc>
            </a:pPr>
            <a:r>
              <a:rPr b="1" lang="it-IT" sz="1800" spc="-1" strike="noStrike">
                <a:solidFill>
                  <a:srgbClr val="000000"/>
                </a:solidFill>
                <a:latin typeface="Arial"/>
                <a:ea typeface="Arial"/>
              </a:rPr>
              <a:t>Contention</a:t>
            </a:r>
            <a:endParaRPr b="0" lang="it-IT" sz="1800" spc="-1" strike="noStrike">
              <a:latin typeface="Arial"/>
            </a:endParaRPr>
          </a:p>
          <a:p>
            <a:pPr algn="ctr">
              <a:lnSpc>
                <a:spcPct val="150000"/>
              </a:lnSpc>
            </a:pPr>
            <a:r>
              <a:rPr b="0" lang="it-IT" sz="1600" spc="-1" strike="noStrike">
                <a:solidFill>
                  <a:srgbClr val="000000"/>
                </a:solidFill>
                <a:latin typeface="Arial"/>
                <a:ea typeface="Arial"/>
              </a:rPr>
              <a:t>With victim and attacker running in the same hardware thread (e.g., in a sandbox, without SMT), we can create contention forcing entries to be evicted from the LFB.</a:t>
            </a:r>
            <a:endParaRPr b="0" lang="it-IT" sz="1600" spc="-1" strike="noStrike">
              <a:latin typeface="Arial"/>
            </a:endParaRPr>
          </a:p>
        </p:txBody>
      </p:sp>
      <p:sp>
        <p:nvSpPr>
          <p:cNvPr id="151" name="CustomShape 5"/>
          <p:cNvSpPr/>
          <p:nvPr/>
        </p:nvSpPr>
        <p:spPr>
          <a:xfrm>
            <a:off x="6719040" y="2165040"/>
            <a:ext cx="2843640" cy="2691720"/>
          </a:xfrm>
          <a:prstGeom prst="rect">
            <a:avLst/>
          </a:prstGeom>
          <a:noFill/>
          <a:ln w="0">
            <a:noFill/>
          </a:ln>
        </p:spPr>
        <p:style>
          <a:lnRef idx="0"/>
          <a:fillRef idx="0"/>
          <a:effectRef idx="0"/>
          <a:fontRef idx="minor"/>
        </p:style>
        <p:txBody>
          <a:bodyPr lIns="90000" rIns="90000" tIns="45000" bIns="45000">
            <a:spAutoFit/>
          </a:bodyPr>
          <a:p>
            <a:pPr algn="ctr">
              <a:lnSpc>
                <a:spcPct val="150000"/>
              </a:lnSpc>
            </a:pPr>
            <a:r>
              <a:rPr b="1" lang="it-IT" sz="1800" spc="-1" strike="noStrike">
                <a:solidFill>
                  <a:srgbClr val="000000"/>
                </a:solidFill>
                <a:latin typeface="Arial"/>
                <a:ea typeface="Arial"/>
              </a:rPr>
              <a:t>    </a:t>
            </a:r>
            <a:r>
              <a:rPr b="1" lang="it-IT" sz="1800" spc="-1" strike="noStrike">
                <a:solidFill>
                  <a:srgbClr val="000000"/>
                </a:solidFill>
                <a:latin typeface="Arial"/>
                <a:ea typeface="Arial"/>
              </a:rPr>
              <a:t>Eviction</a:t>
            </a:r>
            <a:endParaRPr b="0" lang="it-IT" sz="1800" spc="-1" strike="noStrike">
              <a:latin typeface="Arial"/>
            </a:endParaRPr>
          </a:p>
          <a:p>
            <a:pPr algn="ctr">
              <a:lnSpc>
                <a:spcPct val="150000"/>
              </a:lnSpc>
            </a:pPr>
            <a:r>
              <a:rPr b="0" lang="it-IT" sz="1600" spc="-1" strike="noStrike">
                <a:solidFill>
                  <a:srgbClr val="000000"/>
                </a:solidFill>
                <a:latin typeface="Arial"/>
                <a:ea typeface="Arial"/>
              </a:rPr>
              <a:t>Evicting cache entries from the cache set in which we are interested. If these cache lines were dirty, CPU has to write them back through the LFB.</a:t>
            </a:r>
            <a:endParaRPr b="0" lang="it-IT"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04000" y="226080"/>
            <a:ext cx="9070560" cy="94536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CrossTalk</a:t>
            </a:r>
            <a:endParaRPr b="0" lang="it-IT" sz="4400" spc="-1" strike="noStrike">
              <a:latin typeface="Arial"/>
            </a:endParaRPr>
          </a:p>
        </p:txBody>
      </p:sp>
      <p:pic>
        <p:nvPicPr>
          <p:cNvPr id="153" name="Immagine 4" descr=""/>
          <p:cNvPicPr/>
          <p:nvPr/>
        </p:nvPicPr>
        <p:blipFill>
          <a:blip r:embed="rId1"/>
          <a:stretch/>
        </p:blipFill>
        <p:spPr>
          <a:xfrm>
            <a:off x="338400" y="1093320"/>
            <a:ext cx="4857480" cy="3901680"/>
          </a:xfrm>
          <a:prstGeom prst="rect">
            <a:avLst/>
          </a:prstGeom>
          <a:ln w="0">
            <a:noFill/>
          </a:ln>
        </p:spPr>
      </p:pic>
      <p:sp>
        <p:nvSpPr>
          <p:cNvPr id="154" name="CustomShape 2"/>
          <p:cNvSpPr/>
          <p:nvPr/>
        </p:nvSpPr>
        <p:spPr>
          <a:xfrm>
            <a:off x="471600" y="5116680"/>
            <a:ext cx="9498960" cy="227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it-IT" sz="900" spc="-1" strike="noStrike" u="sng">
                <a:solidFill>
                  <a:srgbClr val="0000ff"/>
                </a:solidFill>
                <a:uFillTx/>
                <a:latin typeface="Arial"/>
                <a:ea typeface="Arial"/>
                <a:hlinkClick r:id="rId2"/>
              </a:rPr>
              <a:t>CrossTalk: Speculative Data Leaks Across Cores Are Real. </a:t>
            </a:r>
            <a:r>
              <a:rPr b="0" lang="it-IT" sz="900" spc="-1" strike="noStrike">
                <a:solidFill>
                  <a:srgbClr val="000000"/>
                </a:solidFill>
                <a:latin typeface="Arial"/>
                <a:ea typeface="Arial"/>
              </a:rPr>
              <a:t>Ragab, H.; Milburn, A.; </a:t>
            </a:r>
            <a:r>
              <a:rPr b="0" lang="it-IT" sz="900" spc="-1" strike="noStrike" u="sng">
                <a:solidFill>
                  <a:srgbClr val="0000ff"/>
                </a:solidFill>
                <a:uFillTx/>
                <a:latin typeface="Arial"/>
                <a:ea typeface="Arial"/>
                <a:hlinkClick r:id="rId3"/>
              </a:rPr>
              <a:t>Razavi, K.</a:t>
            </a:r>
            <a:r>
              <a:rPr b="0" lang="it-IT" sz="900" spc="-1" strike="noStrike">
                <a:solidFill>
                  <a:srgbClr val="000000"/>
                </a:solidFill>
                <a:latin typeface="Arial"/>
                <a:ea typeface="Arial"/>
              </a:rPr>
              <a:t>; </a:t>
            </a:r>
            <a:r>
              <a:rPr b="0" lang="it-IT" sz="900" spc="-1" strike="noStrike" u="sng">
                <a:solidFill>
                  <a:srgbClr val="0000ff"/>
                </a:solidFill>
                <a:uFillTx/>
                <a:latin typeface="Arial"/>
                <a:ea typeface="Arial"/>
                <a:hlinkClick r:id="rId4"/>
              </a:rPr>
              <a:t>Bos, H.</a:t>
            </a:r>
            <a:r>
              <a:rPr b="0" lang="it-IT" sz="900" spc="-1" strike="noStrike">
                <a:solidFill>
                  <a:srgbClr val="000000"/>
                </a:solidFill>
                <a:latin typeface="Arial"/>
                <a:ea typeface="Arial"/>
              </a:rPr>
              <a:t>; and </a:t>
            </a:r>
            <a:r>
              <a:rPr b="0" lang="it-IT" sz="900" spc="-1" strike="noStrike" u="sng">
                <a:solidFill>
                  <a:srgbClr val="0000ff"/>
                </a:solidFill>
                <a:uFillTx/>
                <a:latin typeface="Arial"/>
                <a:ea typeface="Arial"/>
                <a:hlinkClick r:id="rId5"/>
              </a:rPr>
              <a:t>Giuffrida, C.</a:t>
            </a:r>
            <a:r>
              <a:rPr b="0" lang="it-IT" sz="900" spc="-1" strike="noStrike">
                <a:solidFill>
                  <a:srgbClr val="000000"/>
                </a:solidFill>
                <a:latin typeface="Arial"/>
                <a:ea typeface="Arial"/>
              </a:rPr>
              <a:t> In </a:t>
            </a:r>
            <a:r>
              <a:rPr b="0" i="1" lang="it-IT" sz="900" spc="-1" strike="noStrike">
                <a:solidFill>
                  <a:srgbClr val="000000"/>
                </a:solidFill>
                <a:latin typeface="Arial"/>
                <a:ea typeface="Arial"/>
              </a:rPr>
              <a:t>S&amp;P</a:t>
            </a:r>
            <a:r>
              <a:rPr b="0" lang="it-IT" sz="900" spc="-1" strike="noStrike">
                <a:solidFill>
                  <a:srgbClr val="000000"/>
                </a:solidFill>
                <a:latin typeface="Arial"/>
                <a:ea typeface="Arial"/>
              </a:rPr>
              <a:t>, May 2021. </a:t>
            </a:r>
            <a:r>
              <a:rPr b="0" i="1" lang="it-IT" sz="900" spc="-1" strike="noStrike">
                <a:solidFill>
                  <a:srgbClr val="000000"/>
                </a:solidFill>
                <a:latin typeface="Arial"/>
                <a:ea typeface="Arial"/>
              </a:rPr>
              <a:t>Intel Bounty Reward</a:t>
            </a:r>
            <a:endParaRPr b="0" lang="it-IT" sz="900" spc="-1" strike="noStrike">
              <a:latin typeface="Arial"/>
            </a:endParaRPr>
          </a:p>
        </p:txBody>
      </p:sp>
      <p:sp>
        <p:nvSpPr>
          <p:cNvPr id="155" name="CustomShape 3"/>
          <p:cNvSpPr/>
          <p:nvPr/>
        </p:nvSpPr>
        <p:spPr>
          <a:xfrm>
            <a:off x="5485680" y="1203480"/>
            <a:ext cx="3826800" cy="1187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Exploiting RIDL capabilities of reading </a:t>
            </a:r>
            <a:r>
              <a:rPr b="0" lang="en-US" sz="1800" spc="-1" strike="noStrike">
                <a:solidFill>
                  <a:srgbClr val="000000"/>
                </a:solidFill>
                <a:latin typeface="Arial"/>
                <a:ea typeface="DejaVu Sans"/>
              </a:rPr>
              <a:t>µ-</a:t>
            </a:r>
            <a:r>
              <a:rPr b="0" lang="it-IT" sz="1800" spc="-1" strike="noStrike">
                <a:solidFill>
                  <a:srgbClr val="000000"/>
                </a:solidFill>
                <a:latin typeface="Arial"/>
                <a:ea typeface="DejaVu Sans"/>
              </a:rPr>
              <a:t>architectural buffers it is possible to leak the deep implementation of instructions</a:t>
            </a:r>
            <a:endParaRPr b="0" lang="it-IT" sz="1800" spc="-1" strike="noStrike">
              <a:latin typeface="Arial"/>
            </a:endParaRPr>
          </a:p>
        </p:txBody>
      </p:sp>
      <p:sp>
        <p:nvSpPr>
          <p:cNvPr id="156" name="CustomShape 4"/>
          <p:cNvSpPr/>
          <p:nvPr/>
        </p:nvSpPr>
        <p:spPr>
          <a:xfrm>
            <a:off x="5618160" y="2559960"/>
            <a:ext cx="3826800" cy="6386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70c0"/>
                </a:solidFill>
                <a:latin typeface="Courier New"/>
                <a:ea typeface="DejaVu Sans"/>
              </a:rPr>
              <a:t>CPUID RDRANDR RDSEED CLFLUSH RDMSR</a:t>
            </a:r>
            <a:endParaRPr b="0" lang="it-IT" sz="1800" spc="-1" strike="noStrike">
              <a:latin typeface="Arial"/>
            </a:endParaRPr>
          </a:p>
        </p:txBody>
      </p:sp>
      <p:sp>
        <p:nvSpPr>
          <p:cNvPr id="157" name="CustomShape 5"/>
          <p:cNvSpPr/>
          <p:nvPr/>
        </p:nvSpPr>
        <p:spPr>
          <a:xfrm>
            <a:off x="5488200" y="3396600"/>
            <a:ext cx="3725280" cy="1187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We are intrested in:</a:t>
            </a:r>
            <a:endParaRPr b="0" lang="it-IT" sz="1800" spc="-1" strike="noStrike">
              <a:latin typeface="Arial"/>
            </a:endParaRPr>
          </a:p>
          <a:p>
            <a:pPr marL="285840" indent="-284760">
              <a:lnSpc>
                <a:spcPct val="100000"/>
              </a:lnSpc>
              <a:buClr>
                <a:srgbClr val="000000"/>
              </a:buClr>
              <a:buFont typeface="Arial"/>
              <a:buChar char="•"/>
            </a:pPr>
            <a:r>
              <a:rPr b="0" lang="it-IT" sz="1800" spc="-1" strike="noStrike">
                <a:solidFill>
                  <a:srgbClr val="000000"/>
                </a:solidFill>
                <a:latin typeface="Arial"/>
                <a:ea typeface="DejaVu Sans"/>
              </a:rPr>
              <a:t>OFFCORE_REQUESTS</a:t>
            </a:r>
            <a:endParaRPr b="0" lang="it-IT" sz="1800" spc="-1" strike="noStrike">
              <a:latin typeface="Arial"/>
            </a:endParaRPr>
          </a:p>
          <a:p>
            <a:pPr marL="285840" indent="-284760">
              <a:lnSpc>
                <a:spcPct val="100000"/>
              </a:lnSpc>
              <a:buClr>
                <a:srgbClr val="000000"/>
              </a:buClr>
              <a:buFont typeface="Arial"/>
              <a:buChar char="•"/>
            </a:pPr>
            <a:r>
              <a:rPr b="0" lang="it-IT" sz="1800" spc="-1" strike="noStrike">
                <a:solidFill>
                  <a:srgbClr val="000000"/>
                </a:solidFill>
                <a:latin typeface="Arial"/>
                <a:ea typeface="DejaVu Sans"/>
              </a:rPr>
              <a:t>OFFCORE_RESPONSE</a:t>
            </a:r>
            <a:endParaRPr b="0" lang="it-IT" sz="1800" spc="-1" strike="noStrike">
              <a:latin typeface="Arial"/>
            </a:endParaRPr>
          </a:p>
          <a:p>
            <a:pPr marL="285840" indent="-284760">
              <a:lnSpc>
                <a:spcPct val="100000"/>
              </a:lnSpc>
              <a:buClr>
                <a:srgbClr val="000000"/>
              </a:buClr>
              <a:buFont typeface="Arial"/>
              <a:buChar char="•"/>
            </a:pPr>
            <a:r>
              <a:rPr b="0" lang="it-IT" sz="1800" spc="-1" strike="noStrike">
                <a:solidFill>
                  <a:srgbClr val="000000"/>
                </a:solidFill>
                <a:latin typeface="Arial"/>
                <a:ea typeface="DejaVu Sans"/>
              </a:rPr>
              <a:t>buffers flush</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04000" y="226080"/>
            <a:ext cx="9070560" cy="94536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CrossTalk: The shared buffer</a:t>
            </a:r>
            <a:endParaRPr b="0" lang="it-IT" sz="4400" spc="-1" strike="noStrike">
              <a:latin typeface="Arial"/>
            </a:endParaRPr>
          </a:p>
        </p:txBody>
      </p:sp>
      <p:pic>
        <p:nvPicPr>
          <p:cNvPr id="159" name="Immagine 3" descr="Immagine che contiene testo, segnale, screenshot&#10;&#10;Descrizione generata automaticamente"/>
          <p:cNvPicPr/>
          <p:nvPr/>
        </p:nvPicPr>
        <p:blipFill>
          <a:blip r:embed="rId1"/>
          <a:stretch/>
        </p:blipFill>
        <p:spPr>
          <a:xfrm>
            <a:off x="915480" y="1857960"/>
            <a:ext cx="4248720" cy="2465640"/>
          </a:xfrm>
          <a:prstGeom prst="rect">
            <a:avLst/>
          </a:prstGeom>
          <a:ln w="0">
            <a:noFill/>
          </a:ln>
        </p:spPr>
      </p:pic>
      <p:sp>
        <p:nvSpPr>
          <p:cNvPr id="160" name="CustomShape 2"/>
          <p:cNvSpPr/>
          <p:nvPr/>
        </p:nvSpPr>
        <p:spPr>
          <a:xfrm>
            <a:off x="502560" y="5023440"/>
            <a:ext cx="9498960" cy="227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it-IT" sz="900" spc="-1" strike="noStrike" u="sng">
                <a:solidFill>
                  <a:srgbClr val="0000ff"/>
                </a:solidFill>
                <a:uFillTx/>
                <a:latin typeface="Arial"/>
                <a:ea typeface="Arial"/>
                <a:hlinkClick r:id="rId2"/>
              </a:rPr>
              <a:t>CrossTalk: Speculative Data Leaks Across Cores Are Real. </a:t>
            </a:r>
            <a:r>
              <a:rPr b="0" lang="it-IT" sz="900" spc="-1" strike="noStrike">
                <a:solidFill>
                  <a:srgbClr val="000000"/>
                </a:solidFill>
                <a:latin typeface="Arial"/>
                <a:ea typeface="Arial"/>
              </a:rPr>
              <a:t>Ragab, H.; Milburn, A.; </a:t>
            </a:r>
            <a:r>
              <a:rPr b="0" lang="it-IT" sz="900" spc="-1" strike="noStrike" u="sng">
                <a:solidFill>
                  <a:srgbClr val="0000ff"/>
                </a:solidFill>
                <a:uFillTx/>
                <a:latin typeface="Arial"/>
                <a:ea typeface="Arial"/>
                <a:hlinkClick r:id="rId3"/>
              </a:rPr>
              <a:t>Razavi, K.</a:t>
            </a:r>
            <a:r>
              <a:rPr b="0" lang="it-IT" sz="900" spc="-1" strike="noStrike">
                <a:solidFill>
                  <a:srgbClr val="000000"/>
                </a:solidFill>
                <a:latin typeface="Arial"/>
                <a:ea typeface="Arial"/>
              </a:rPr>
              <a:t>; </a:t>
            </a:r>
            <a:r>
              <a:rPr b="0" lang="it-IT" sz="900" spc="-1" strike="noStrike" u="sng">
                <a:solidFill>
                  <a:srgbClr val="0000ff"/>
                </a:solidFill>
                <a:uFillTx/>
                <a:latin typeface="Arial"/>
                <a:ea typeface="Arial"/>
                <a:hlinkClick r:id="rId4"/>
              </a:rPr>
              <a:t>Bos, H.</a:t>
            </a:r>
            <a:r>
              <a:rPr b="0" lang="it-IT" sz="900" spc="-1" strike="noStrike">
                <a:solidFill>
                  <a:srgbClr val="000000"/>
                </a:solidFill>
                <a:latin typeface="Arial"/>
                <a:ea typeface="Arial"/>
              </a:rPr>
              <a:t>; and </a:t>
            </a:r>
            <a:r>
              <a:rPr b="0" lang="it-IT" sz="900" spc="-1" strike="noStrike" u="sng">
                <a:solidFill>
                  <a:srgbClr val="0000ff"/>
                </a:solidFill>
                <a:uFillTx/>
                <a:latin typeface="Arial"/>
                <a:ea typeface="Arial"/>
                <a:hlinkClick r:id="rId5"/>
              </a:rPr>
              <a:t>Giuffrida, C.</a:t>
            </a:r>
            <a:r>
              <a:rPr b="0" lang="it-IT" sz="900" spc="-1" strike="noStrike">
                <a:solidFill>
                  <a:srgbClr val="000000"/>
                </a:solidFill>
                <a:latin typeface="Arial"/>
                <a:ea typeface="Arial"/>
              </a:rPr>
              <a:t> In </a:t>
            </a:r>
            <a:r>
              <a:rPr b="0" i="1" lang="it-IT" sz="900" spc="-1" strike="noStrike">
                <a:solidFill>
                  <a:srgbClr val="000000"/>
                </a:solidFill>
                <a:latin typeface="Arial"/>
                <a:ea typeface="Arial"/>
              </a:rPr>
              <a:t>S&amp;P</a:t>
            </a:r>
            <a:r>
              <a:rPr b="0" lang="it-IT" sz="900" spc="-1" strike="noStrike">
                <a:solidFill>
                  <a:srgbClr val="000000"/>
                </a:solidFill>
                <a:latin typeface="Arial"/>
                <a:ea typeface="Arial"/>
              </a:rPr>
              <a:t>, May 2021. </a:t>
            </a:r>
            <a:r>
              <a:rPr b="0" i="1" lang="it-IT" sz="900" spc="-1" strike="noStrike">
                <a:solidFill>
                  <a:srgbClr val="000000"/>
                </a:solidFill>
                <a:latin typeface="Arial"/>
                <a:ea typeface="Arial"/>
              </a:rPr>
              <a:t>Intel Bounty Reward</a:t>
            </a:r>
            <a:endParaRPr b="0" lang="it-IT" sz="900" spc="-1" strike="noStrike">
              <a:latin typeface="Arial"/>
            </a:endParaRPr>
          </a:p>
        </p:txBody>
      </p:sp>
      <p:sp>
        <p:nvSpPr>
          <p:cNvPr id="161" name="CustomShape 3"/>
          <p:cNvSpPr/>
          <p:nvPr/>
        </p:nvSpPr>
        <p:spPr>
          <a:xfrm>
            <a:off x="502560" y="1195560"/>
            <a:ext cx="4973760" cy="364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The </a:t>
            </a:r>
            <a:r>
              <a:rPr b="1" lang="it-IT" sz="1800" spc="-1" strike="noStrike">
                <a:solidFill>
                  <a:srgbClr val="000000"/>
                </a:solidFill>
                <a:latin typeface="Arial"/>
                <a:ea typeface="DejaVu Sans"/>
              </a:rPr>
              <a:t>Staging Buffer</a:t>
            </a:r>
            <a:r>
              <a:rPr b="0" lang="it-IT" sz="1800" spc="-1" strike="noStrike">
                <a:solidFill>
                  <a:srgbClr val="000000"/>
                </a:solidFill>
                <a:latin typeface="Arial"/>
                <a:ea typeface="DejaVu Sans"/>
              </a:rPr>
              <a:t> is </a:t>
            </a:r>
            <a:r>
              <a:rPr b="1" lang="it-IT" sz="1800" spc="-1" strike="noStrike">
                <a:solidFill>
                  <a:srgbClr val="000000"/>
                </a:solidFill>
                <a:latin typeface="Arial"/>
                <a:ea typeface="DejaVu Sans"/>
              </a:rPr>
              <a:t>shared </a:t>
            </a:r>
            <a:r>
              <a:rPr b="0" lang="it-IT" sz="1800" spc="-1" strike="noStrike">
                <a:solidFill>
                  <a:srgbClr val="000000"/>
                </a:solidFill>
                <a:latin typeface="Arial"/>
                <a:ea typeface="DejaVu Sans"/>
              </a:rPr>
              <a:t>among all cores</a:t>
            </a:r>
            <a:endParaRPr b="0" lang="it-IT" sz="1800" spc="-1" strike="noStrike">
              <a:latin typeface="Arial"/>
            </a:endParaRPr>
          </a:p>
        </p:txBody>
      </p:sp>
      <p:sp>
        <p:nvSpPr>
          <p:cNvPr id="162" name="CustomShape 4"/>
          <p:cNvSpPr/>
          <p:nvPr/>
        </p:nvSpPr>
        <p:spPr>
          <a:xfrm>
            <a:off x="5698440" y="1307520"/>
            <a:ext cx="4123080" cy="2970360"/>
          </a:xfrm>
          <a:prstGeom prst="rect">
            <a:avLst/>
          </a:prstGeom>
          <a:noFill/>
          <a:ln w="0">
            <a:solidFill>
              <a:schemeClr val="tx1"/>
            </a:solidFill>
          </a:ln>
        </p:spPr>
        <p:style>
          <a:lnRef idx="0"/>
          <a:fillRef idx="0"/>
          <a:effectRef idx="0"/>
          <a:fontRef idx="minor"/>
        </p:style>
        <p:txBody>
          <a:bodyPr lIns="90000" rIns="90000" tIns="45000" bIns="45000">
            <a:spAutoFit/>
          </a:bodyPr>
          <a:p>
            <a:pPr>
              <a:lnSpc>
                <a:spcPct val="150000"/>
              </a:lnSpc>
            </a:pPr>
            <a:r>
              <a:rPr b="0" lang="it-IT" sz="1800" spc="-1" strike="noStrike">
                <a:solidFill>
                  <a:srgbClr val="000000"/>
                </a:solidFill>
                <a:latin typeface="Arial"/>
                <a:ea typeface="DejaVu Sans"/>
              </a:rPr>
              <a:t>The Staging Buffer is used to store pending request to unique (shared) resources like the </a:t>
            </a:r>
            <a:r>
              <a:rPr b="0" lang="it-IT" sz="1800" spc="-1" strike="noStrike" u="sng">
                <a:solidFill>
                  <a:srgbClr val="000000"/>
                </a:solidFill>
                <a:uFillTx/>
                <a:latin typeface="Arial"/>
                <a:ea typeface="DejaVu Sans"/>
              </a:rPr>
              <a:t>Random Number Generator</a:t>
            </a:r>
            <a:r>
              <a:rPr b="0" lang="it-IT" sz="1800" spc="-1" strike="noStrike">
                <a:solidFill>
                  <a:srgbClr val="000000"/>
                </a:solidFill>
                <a:latin typeface="Arial"/>
                <a:ea typeface="DejaVu Sans"/>
              </a:rPr>
              <a:t>; for optimization purpose this buffer is able to aggregate</a:t>
            </a:r>
            <a:endParaRPr b="0" lang="it-IT" sz="1800" spc="-1" strike="noStrike">
              <a:latin typeface="Arial"/>
            </a:endParaRPr>
          </a:p>
          <a:p>
            <a:pPr>
              <a:lnSpc>
                <a:spcPct val="150000"/>
              </a:lnSpc>
            </a:pPr>
            <a:r>
              <a:rPr b="0" lang="en-US" sz="1800" spc="-1" strike="noStrike">
                <a:solidFill>
                  <a:srgbClr val="000000"/>
                </a:solidFill>
                <a:latin typeface="Arial"/>
                <a:ea typeface="Arial"/>
              </a:rPr>
              <a:t>µ-operations </a:t>
            </a:r>
            <a:r>
              <a:rPr b="1" lang="en-US" sz="1800" spc="-1" strike="noStrike">
                <a:solidFill>
                  <a:srgbClr val="000000"/>
                </a:solidFill>
                <a:latin typeface="Arial"/>
                <a:ea typeface="Arial"/>
              </a:rPr>
              <a:t>delivering unrequested data to ALL cores LFB</a:t>
            </a:r>
            <a:endParaRPr b="0" lang="it-IT" sz="1800" spc="-1" strike="noStrike">
              <a:latin typeface="Arial"/>
            </a:endParaRPr>
          </a:p>
        </p:txBody>
      </p:sp>
      <p:sp>
        <p:nvSpPr>
          <p:cNvPr id="163" name="CustomShape 5"/>
          <p:cNvSpPr/>
          <p:nvPr/>
        </p:nvSpPr>
        <p:spPr>
          <a:xfrm>
            <a:off x="502560" y="4532040"/>
            <a:ext cx="6978960" cy="364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it-IT" sz="1800" spc="-1" strike="noStrike">
                <a:solidFill>
                  <a:srgbClr val="000000"/>
                </a:solidFill>
                <a:latin typeface="Arial"/>
                <a:ea typeface="DejaVu Sans"/>
              </a:rPr>
              <a:t>Note that the interconnection mechanism is (probably) asincronous</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04000" y="226080"/>
            <a:ext cx="9070560" cy="945360"/>
          </a:xfrm>
          <a:prstGeom prst="rect">
            <a:avLst/>
          </a:prstGeom>
          <a:noFill/>
          <a:ln w="0">
            <a:noFill/>
          </a:ln>
        </p:spPr>
        <p:style>
          <a:lnRef idx="0"/>
          <a:fillRef idx="0"/>
          <a:effectRef idx="0"/>
          <a:fontRef idx="minor"/>
        </p:style>
        <p:txBody>
          <a:bodyPr lIns="0" rIns="0" tIns="0" bIns="0" anchor="ctr">
            <a:noAutofit/>
          </a:bodyPr>
          <a:p>
            <a:pPr algn="ctr">
              <a:lnSpc>
                <a:spcPct val="90000"/>
              </a:lnSpc>
            </a:pPr>
            <a:r>
              <a:rPr b="0" lang="it-IT" sz="4400" spc="-1" strike="noStrike">
                <a:solidFill>
                  <a:srgbClr val="000000"/>
                </a:solidFill>
                <a:latin typeface="Arial"/>
                <a:ea typeface="DejaVu Sans"/>
              </a:rPr>
              <a:t>CrossTalk (in action)</a:t>
            </a:r>
            <a:endParaRPr b="0" lang="it-IT" sz="4400" spc="-1" strike="noStrike">
              <a:latin typeface="Arial"/>
            </a:endParaRPr>
          </a:p>
        </p:txBody>
      </p:sp>
      <p:pic>
        <p:nvPicPr>
          <p:cNvPr id="165" name="Immagine 3" descr=""/>
          <p:cNvPicPr/>
          <p:nvPr/>
        </p:nvPicPr>
        <p:blipFill>
          <a:blip r:embed="rId1"/>
          <a:stretch/>
        </p:blipFill>
        <p:spPr>
          <a:xfrm>
            <a:off x="1336680" y="1168920"/>
            <a:ext cx="7174800" cy="3774240"/>
          </a:xfrm>
          <a:prstGeom prst="rect">
            <a:avLst/>
          </a:prstGeom>
          <a:ln w="0">
            <a:noFill/>
          </a:ln>
        </p:spPr>
      </p:pic>
      <p:sp>
        <p:nvSpPr>
          <p:cNvPr id="166" name="CustomShape 2"/>
          <p:cNvSpPr/>
          <p:nvPr/>
        </p:nvSpPr>
        <p:spPr>
          <a:xfrm>
            <a:off x="471600" y="5116680"/>
            <a:ext cx="9498960" cy="227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it-IT" sz="900" spc="-1" strike="noStrike" u="sng">
                <a:solidFill>
                  <a:srgbClr val="0000ff"/>
                </a:solidFill>
                <a:uFillTx/>
                <a:latin typeface="Arial"/>
                <a:ea typeface="Arial"/>
                <a:hlinkClick r:id="rId2"/>
              </a:rPr>
              <a:t>CrossTalk: Speculative Data Leaks Across Cores Are Real. </a:t>
            </a:r>
            <a:r>
              <a:rPr b="0" lang="it-IT" sz="900" spc="-1" strike="noStrike">
                <a:solidFill>
                  <a:srgbClr val="000000"/>
                </a:solidFill>
                <a:latin typeface="Arial"/>
                <a:ea typeface="Arial"/>
              </a:rPr>
              <a:t>Ragab, H.; Milburn, A.; </a:t>
            </a:r>
            <a:r>
              <a:rPr b="0" lang="it-IT" sz="900" spc="-1" strike="noStrike" u="sng">
                <a:solidFill>
                  <a:srgbClr val="0000ff"/>
                </a:solidFill>
                <a:uFillTx/>
                <a:latin typeface="Arial"/>
                <a:ea typeface="Arial"/>
                <a:hlinkClick r:id="rId3"/>
              </a:rPr>
              <a:t>Razavi, K.</a:t>
            </a:r>
            <a:r>
              <a:rPr b="0" lang="it-IT" sz="900" spc="-1" strike="noStrike">
                <a:solidFill>
                  <a:srgbClr val="000000"/>
                </a:solidFill>
                <a:latin typeface="Arial"/>
                <a:ea typeface="Arial"/>
              </a:rPr>
              <a:t>; </a:t>
            </a:r>
            <a:r>
              <a:rPr b="0" lang="it-IT" sz="900" spc="-1" strike="noStrike" u="sng">
                <a:solidFill>
                  <a:srgbClr val="0000ff"/>
                </a:solidFill>
                <a:uFillTx/>
                <a:latin typeface="Arial"/>
                <a:ea typeface="Arial"/>
                <a:hlinkClick r:id="rId4"/>
              </a:rPr>
              <a:t>Bos, H.</a:t>
            </a:r>
            <a:r>
              <a:rPr b="0" lang="it-IT" sz="900" spc="-1" strike="noStrike">
                <a:solidFill>
                  <a:srgbClr val="000000"/>
                </a:solidFill>
                <a:latin typeface="Arial"/>
                <a:ea typeface="Arial"/>
              </a:rPr>
              <a:t>; and </a:t>
            </a:r>
            <a:r>
              <a:rPr b="0" lang="it-IT" sz="900" spc="-1" strike="noStrike" u="sng">
                <a:solidFill>
                  <a:srgbClr val="0000ff"/>
                </a:solidFill>
                <a:uFillTx/>
                <a:latin typeface="Arial"/>
                <a:ea typeface="Arial"/>
                <a:hlinkClick r:id="rId5"/>
              </a:rPr>
              <a:t>Giuffrida, C.</a:t>
            </a:r>
            <a:r>
              <a:rPr b="0" lang="it-IT" sz="900" spc="-1" strike="noStrike">
                <a:solidFill>
                  <a:srgbClr val="000000"/>
                </a:solidFill>
                <a:latin typeface="Arial"/>
                <a:ea typeface="Arial"/>
              </a:rPr>
              <a:t> In </a:t>
            </a:r>
            <a:r>
              <a:rPr b="0" i="1" lang="it-IT" sz="900" spc="-1" strike="noStrike">
                <a:solidFill>
                  <a:srgbClr val="000000"/>
                </a:solidFill>
                <a:latin typeface="Arial"/>
                <a:ea typeface="Arial"/>
              </a:rPr>
              <a:t>S&amp;P</a:t>
            </a:r>
            <a:r>
              <a:rPr b="0" lang="it-IT" sz="900" spc="-1" strike="noStrike">
                <a:solidFill>
                  <a:srgbClr val="000000"/>
                </a:solidFill>
                <a:latin typeface="Arial"/>
                <a:ea typeface="Arial"/>
              </a:rPr>
              <a:t>, May 2021. </a:t>
            </a:r>
            <a:r>
              <a:rPr b="0" i="1" lang="it-IT" sz="900" spc="-1" strike="noStrike">
                <a:solidFill>
                  <a:srgbClr val="000000"/>
                </a:solidFill>
                <a:latin typeface="Arial"/>
                <a:ea typeface="Arial"/>
              </a:rPr>
              <a:t>Intel Bounty Reward</a:t>
            </a:r>
            <a:endParaRPr b="0" lang="it-IT" sz="9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413</TotalTime>
  <Application>LibreOffice/7.0.5.2$Linux_X86_64 LibreOffice_project/00$Build-2</Application>
  <AppVersion>15.0000</AppVersion>
  <Words>990</Words>
  <Paragraphs>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2021-03-16T11:08:12Z</dcterms:created>
  <dc:creator/>
  <dc:description/>
  <dc:language>it-IT</dc:language>
  <cp:lastModifiedBy/>
  <dcterms:modified xsi:type="dcterms:W3CDTF">2021-04-07T17:41:07Z</dcterms:modified>
  <cp:revision>418</cp:revision>
  <dc:subject/>
  <dc:title>Presentazione standard di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Personalizzato</vt:lpwstr>
  </property>
  <property fmtid="{D5CDD505-2E9C-101B-9397-08002B2CF9AE}" pid="4" name="Slides">
    <vt:i4>13</vt:i4>
  </property>
</Properties>
</file>