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Pinna" initials="MP" lastIdx="1" clrIdx="0">
    <p:extLst>
      <p:ext uri="{19B8F6BF-5375-455C-9EA6-DF929625EA0E}">
        <p15:presenceInfo xmlns:p15="http://schemas.microsoft.com/office/powerpoint/2012/main" userId="Marco Pi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941E3-D81C-A3AB-EF4A-97DFFC74C7DD}" v="1229" dt="2021-05-11T19:24:13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t-I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t-I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7A1869-D79A-41CD-AFE7-1057F9EA8B2C}" type="slidenum">
              <a:rPr lang="it-IT" sz="1400" b="0" strike="noStrike" spc="-1">
                <a:latin typeface="Times New Roman"/>
              </a:rPr>
              <a:t>‹#›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323082" y="1973484"/>
            <a:ext cx="7434461" cy="136093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142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448" y="3598909"/>
            <a:ext cx="5623729" cy="102520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78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4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4591" y="774975"/>
            <a:ext cx="1073719" cy="412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4755" y="774975"/>
            <a:ext cx="5125053" cy="41206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0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4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323082" y="1973484"/>
            <a:ext cx="7434461" cy="136093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142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448" y="3598844"/>
            <a:ext cx="5623729" cy="1046035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38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962" y="2181271"/>
            <a:ext cx="3531998" cy="25648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0665" y="2181271"/>
            <a:ext cx="3530738" cy="25648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221" y="1912867"/>
            <a:ext cx="3530739" cy="58217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1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013" indent="0">
              <a:buNone/>
              <a:defRPr sz="1571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221" y="2599002"/>
            <a:ext cx="3530739" cy="214714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0665" y="2599002"/>
            <a:ext cx="3516878" cy="21471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40665" y="1912867"/>
            <a:ext cx="3530739" cy="58217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571" b="0" cap="all" spc="8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78013" indent="0">
              <a:buNone/>
              <a:defRPr sz="1571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73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47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5040313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65321" y="1855314"/>
            <a:ext cx="3709670" cy="94384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819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545" y="665345"/>
            <a:ext cx="3981847" cy="4339861"/>
          </a:xfrm>
        </p:spPr>
        <p:txBody>
          <a:bodyPr>
            <a:normAutofit/>
          </a:bodyPr>
          <a:lstStyle>
            <a:lvl1pPr>
              <a:defRPr sz="1571">
                <a:solidFill>
                  <a:schemeClr val="tx1"/>
                </a:solidFill>
              </a:defRPr>
            </a:lvl1pPr>
            <a:lvl2pPr>
              <a:defRPr sz="1323">
                <a:solidFill>
                  <a:schemeClr val="tx1"/>
                </a:solidFill>
              </a:defRPr>
            </a:lvl2pPr>
            <a:lvl3pPr>
              <a:defRPr sz="1323">
                <a:solidFill>
                  <a:schemeClr val="tx1"/>
                </a:solidFill>
              </a:defRPr>
            </a:lvl3pPr>
            <a:lvl4pPr>
              <a:defRPr sz="1323">
                <a:solidFill>
                  <a:schemeClr val="tx1"/>
                </a:solidFill>
              </a:defRPr>
            </a:lvl4pPr>
            <a:lvl5pPr>
              <a:defRPr sz="1323">
                <a:solidFill>
                  <a:schemeClr val="tx1"/>
                </a:solidFill>
              </a:defRPr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377" y="2935256"/>
            <a:ext cx="3137595" cy="18141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65321" y="5156420"/>
            <a:ext cx="4237300" cy="264626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35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5040312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68506" y="1855313"/>
            <a:ext cx="3716567" cy="93817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819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0312" y="0"/>
            <a:ext cx="5045354" cy="56705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46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377" y="2935256"/>
            <a:ext cx="3137595" cy="18141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65321" y="5156420"/>
            <a:ext cx="4237300" cy="264626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844755" y="797658"/>
            <a:ext cx="6391116" cy="98289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4755" y="2181272"/>
            <a:ext cx="6391116" cy="256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66937" y="5158576"/>
            <a:ext cx="2276860" cy="267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8BA43F-1B5B-4828-8A11-99DEFF182BEF}" type="datetimeFigureOut">
              <a:rPr lang="it-IT" smtClean="0"/>
              <a:t>11/05/2021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3083" y="5156420"/>
            <a:ext cx="4879238" cy="2646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5723" y="5141299"/>
            <a:ext cx="302419" cy="302429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9" spc="0" baseline="0">
                <a:solidFill>
                  <a:srgbClr val="FFFFFF"/>
                </a:solidFill>
              </a:defRPr>
            </a:lvl1pPr>
          </a:lstStyle>
          <a:p>
            <a:fld id="{AD628A97-7813-4A98-AFEF-C23AEC2A31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0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defTabSz="756026" rtl="0" eaLnBrk="1" latinLnBrk="0" hangingPunct="1">
        <a:lnSpc>
          <a:spcPct val="90000"/>
        </a:lnSpc>
        <a:spcBef>
          <a:spcPct val="0"/>
        </a:spcBef>
        <a:buNone/>
        <a:defRPr sz="2315" kern="1200" cap="all" spc="165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48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78013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67019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6026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45032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085475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1227230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1370297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56678" indent="-189006" algn="l" defTabSz="756026" rtl="0" eaLnBrk="1" latinLnBrk="0" hangingPunct="1">
        <a:lnSpc>
          <a:spcPct val="100000"/>
        </a:lnSpc>
        <a:spcBef>
          <a:spcPts val="827"/>
        </a:spcBef>
        <a:buClr>
          <a:schemeClr val="accent2"/>
        </a:buClr>
        <a:buFont typeface="Arial" panose="020B0604020202020204" pitchFamily="34" charset="0"/>
        <a:buChar char="•"/>
        <a:defRPr sz="132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dsattacks.com/" TargetMode="External"/><Relationship Id="rId2" Type="http://schemas.openxmlformats.org/officeDocument/2006/relationships/hyperlink" Target="https://cpu.fail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ds.svg"/>
          <p:cNvPicPr/>
          <p:nvPr/>
        </p:nvPicPr>
        <p:blipFill>
          <a:blip r:embed="rId2"/>
          <a:stretch/>
        </p:blipFill>
        <p:spPr>
          <a:xfrm>
            <a:off x="532080" y="595440"/>
            <a:ext cx="3151080" cy="29322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78852" y="3527638"/>
            <a:ext cx="8122920" cy="7161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algn="ctr">
              <a:lnSpc>
                <a:spcPct val="100000"/>
              </a:lnSpc>
            </a:pPr>
            <a:r>
              <a:rPr lang="it-IT" sz="32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Exploit </a:t>
            </a:r>
            <a:r>
              <a:rPr lang="it-IT" sz="3200" b="0" strike="noStrike" spc="-1" dirty="0" err="1">
                <a:solidFill>
                  <a:srgbClr val="3465A4"/>
                </a:solidFill>
                <a:latin typeface="Arial"/>
                <a:ea typeface="DejaVu Sans"/>
              </a:rPr>
              <a:t>detection</a:t>
            </a:r>
            <a:r>
              <a:rPr lang="it-IT" sz="3200" b="0" strike="noStrike" spc="-1" dirty="0">
                <a:solidFill>
                  <a:srgbClr val="3465A4"/>
                </a:solidFill>
                <a:latin typeface="Arial"/>
                <a:ea typeface="DejaVu Sans"/>
              </a:rPr>
              <a:t> and </a:t>
            </a:r>
            <a:r>
              <a:rPr lang="it-IT" sz="3200" b="0" strike="noStrike" spc="-1" dirty="0" err="1">
                <a:solidFill>
                  <a:srgbClr val="3465A4"/>
                </a:solidFill>
                <a:latin typeface="Arial"/>
                <a:ea typeface="DejaVu Sans"/>
              </a:rPr>
              <a:t>prevention</a:t>
            </a:r>
            <a:endParaRPr lang="it-IT" sz="32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40480" y="595439"/>
            <a:ext cx="5698080" cy="29321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6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RIDL</a:t>
            </a:r>
            <a:br>
              <a:rPr dirty="0"/>
            </a:br>
            <a:r>
              <a:rPr lang="it-IT" sz="3600" b="0" i="1" strike="noStrike" spc="-1" dirty="0" err="1">
                <a:solidFill>
                  <a:srgbClr val="000000"/>
                </a:solidFill>
                <a:latin typeface="Arial"/>
                <a:ea typeface="Noto Sans CJK SC"/>
              </a:rPr>
              <a:t>Rogue</a:t>
            </a:r>
            <a:r>
              <a:rPr lang="it-IT" sz="3600" b="0" i="1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 In-Flight Data Load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532080" y="5130550"/>
            <a:ext cx="2741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https://mdsattacks.com/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7243F0-B1FB-4497-8C0E-34D814E14F98}"/>
              </a:ext>
            </a:extLst>
          </p:cNvPr>
          <p:cNvSpPr txBox="1"/>
          <p:nvPr/>
        </p:nvSpPr>
        <p:spPr>
          <a:xfrm>
            <a:off x="1920240" y="4447309"/>
            <a:ext cx="1762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Yuri Mazzuoli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BDAA75-C171-44E1-8413-A24B41BD4BFA}"/>
              </a:ext>
            </a:extLst>
          </p:cNvPr>
          <p:cNvSpPr txBox="1"/>
          <p:nvPr/>
        </p:nvSpPr>
        <p:spPr>
          <a:xfrm>
            <a:off x="6397465" y="4447308"/>
            <a:ext cx="167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Marco Pinna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"/>
          <p:cNvSpPr/>
          <p:nvPr/>
        </p:nvSpPr>
        <p:spPr>
          <a:xfrm>
            <a:off x="684600" y="1143897"/>
            <a:ext cx="8717308" cy="37405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pc="-1" dirty="0">
                <a:solidFill>
                  <a:srgbClr val="000000"/>
                </a:solidFill>
                <a:latin typeface="Arial"/>
                <a:ea typeface="Arial"/>
              </a:rPr>
              <a:t>µ-optimizations 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Intel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(Line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Fill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Buffer and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shared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000" spc="-1" dirty="0" err="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taging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Buffer)</a:t>
            </a: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leads to the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creation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</a:t>
            </a:r>
            <a:r>
              <a:rPr lang="it-IT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side </a:t>
            </a:r>
            <a:r>
              <a:rPr lang="it-IT" sz="20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channels</a:t>
            </a:r>
            <a:endParaRPr lang="it-IT" sz="2000" b="1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attacker</a:t>
            </a:r>
            <a:r>
              <a:rPr lang="it-IT" sz="2000" spc="-1" dirty="0" err="1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lang="it-IT" sz="2000" spc="-1" dirty="0">
                <a:solidFill>
                  <a:srgbClr val="000000"/>
                </a:solidFill>
                <a:latin typeface="Arial"/>
                <a:ea typeface="DejaVu Sans"/>
              </a:rPr>
              <a:t> can exploit MDS to </a:t>
            </a:r>
            <a:r>
              <a:rPr lang="it-IT" sz="2000" b="1" spc="-1" dirty="0">
                <a:solidFill>
                  <a:srgbClr val="000000"/>
                </a:solidFill>
                <a:latin typeface="Arial"/>
                <a:ea typeface="DejaVu Sans"/>
              </a:rPr>
              <a:t>leak p</a:t>
            </a:r>
            <a:r>
              <a:rPr lang="it-IT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rivate data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arbitrary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security</a:t>
            </a:r>
            <a:br>
              <a:rPr lang="it-IT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it-IT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boundaries</a:t>
            </a:r>
            <a:endParaRPr lang="it-IT" sz="20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latin typeface="Arial"/>
              </a:rPr>
              <a:t>RIDL </a:t>
            </a:r>
            <a:r>
              <a:rPr lang="it-IT" sz="2000" b="0" strike="noStrike" spc="-1" dirty="0" err="1">
                <a:latin typeface="Arial"/>
              </a:rPr>
              <a:t>is</a:t>
            </a:r>
            <a:r>
              <a:rPr lang="it-IT" sz="2000" b="0" strike="noStrike" spc="-1" dirty="0">
                <a:latin typeface="Arial"/>
              </a:rPr>
              <a:t> the </a:t>
            </a:r>
            <a:r>
              <a:rPr lang="it-IT" sz="2000" b="0" strike="noStrike" spc="-1" dirty="0" err="1">
                <a:latin typeface="Arial"/>
              </a:rPr>
              <a:t>resulting</a:t>
            </a:r>
            <a:r>
              <a:rPr lang="it-IT" sz="2000" b="0" strike="noStrike" spc="-1" dirty="0">
                <a:latin typeface="Arial"/>
              </a:rPr>
              <a:t> </a:t>
            </a:r>
            <a:r>
              <a:rPr lang="it-IT" sz="2000" b="1" strike="noStrike" spc="-1" dirty="0">
                <a:latin typeface="Arial"/>
              </a:rPr>
              <a:t>family of </a:t>
            </a:r>
            <a:r>
              <a:rPr lang="it-IT" sz="2000" b="1" strike="noStrike" spc="-1" dirty="0" err="1">
                <a:latin typeface="Arial"/>
              </a:rPr>
              <a:t>vulnerabilities</a:t>
            </a:r>
            <a:endParaRPr lang="it-IT" sz="2000" b="1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spc="-1" dirty="0" err="1">
                <a:latin typeface="Arial"/>
              </a:rPr>
              <a:t>Crosstalk</a:t>
            </a:r>
            <a:r>
              <a:rPr lang="it-IT" sz="2000" spc="-1" dirty="0">
                <a:latin typeface="Arial"/>
              </a:rPr>
              <a:t> (data leak </a:t>
            </a:r>
            <a:r>
              <a:rPr lang="it-IT" sz="2000" spc="-1" dirty="0" err="1">
                <a:latin typeface="Arial"/>
              </a:rPr>
              <a:t>across</a:t>
            </a:r>
            <a:r>
              <a:rPr lang="it-IT" sz="2000" spc="-1" dirty="0">
                <a:latin typeface="Arial"/>
              </a:rPr>
              <a:t> cores) </a:t>
            </a:r>
            <a:r>
              <a:rPr lang="it-IT" sz="2000" spc="-1" dirty="0" err="1">
                <a:latin typeface="Arial"/>
              </a:rPr>
              <a:t>is</a:t>
            </a:r>
            <a:r>
              <a:rPr lang="it-IT" sz="2000" spc="-1" dirty="0">
                <a:latin typeface="Arial"/>
              </a:rPr>
              <a:t> one of the RIDL-</a:t>
            </a:r>
            <a:r>
              <a:rPr lang="it-IT" sz="2000" spc="-1" dirty="0" err="1">
                <a:latin typeface="Arial"/>
              </a:rPr>
              <a:t>based</a:t>
            </a:r>
            <a:r>
              <a:rPr lang="it-IT" sz="2000" spc="-1" dirty="0">
                <a:latin typeface="Arial"/>
              </a:rPr>
              <a:t> exploits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518400" y="5038920"/>
            <a:ext cx="2741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https://mdsattacks.com/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6DC39-8754-453A-A14E-C02BDE82ABDE}"/>
              </a:ext>
            </a:extLst>
          </p:cNvPr>
          <p:cNvSpPr txBox="1"/>
          <p:nvPr/>
        </p:nvSpPr>
        <p:spPr>
          <a:xfrm>
            <a:off x="518400" y="211015"/>
            <a:ext cx="8883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Quick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recap</a:t>
            </a:r>
            <a:r>
              <a:rPr lang="it-IT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RIDL and </a:t>
            </a:r>
            <a:r>
              <a:rPr lang="it-IT" sz="4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Crosstalk</a:t>
            </a:r>
            <a:endParaRPr lang="it-IT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1">
            <a:extLst>
              <a:ext uri="{FF2B5EF4-FFF2-40B4-BE49-F238E27FC236}">
                <a16:creationId xmlns:a16="http://schemas.microsoft.com/office/drawing/2014/main" id="{CCC59727-64DE-4F48-8792-6323EFA57A2B}"/>
              </a:ext>
            </a:extLst>
          </p:cNvPr>
          <p:cNvSpPr txBox="1"/>
          <p:nvPr/>
        </p:nvSpPr>
        <p:spPr>
          <a:xfrm>
            <a:off x="518400" y="211015"/>
            <a:ext cx="88835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spc="-1" dirty="0" err="1">
                <a:latin typeface="Arial"/>
                <a:cs typeface="Arial"/>
              </a:rPr>
              <a:t>Detect</a:t>
            </a:r>
            <a:r>
              <a:rPr lang="it-IT" sz="4000" spc="-1" dirty="0">
                <a:latin typeface="Arial"/>
                <a:cs typeface="Arial"/>
              </a:rPr>
              <a:t> </a:t>
            </a:r>
            <a:r>
              <a:rPr lang="it-IT" sz="4000" spc="-1" dirty="0" err="1">
                <a:latin typeface="Arial"/>
                <a:cs typeface="Arial"/>
              </a:rPr>
              <a:t>maliciuos</a:t>
            </a:r>
            <a:r>
              <a:rPr lang="it-IT" sz="4000" spc="-1" dirty="0">
                <a:latin typeface="Arial"/>
                <a:cs typeface="Arial"/>
              </a:rPr>
              <a:t> </a:t>
            </a:r>
            <a:r>
              <a:rPr lang="it-IT" sz="4000" spc="-1" dirty="0" err="1">
                <a:latin typeface="Arial"/>
                <a:cs typeface="Arial"/>
              </a:rPr>
              <a:t>behaveours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A8545-DC41-4D04-8258-27405AFE8FD2}"/>
              </a:ext>
            </a:extLst>
          </p:cNvPr>
          <p:cNvSpPr txBox="1"/>
          <p:nvPr/>
        </p:nvSpPr>
        <p:spPr>
          <a:xfrm>
            <a:off x="1035616" y="1203274"/>
            <a:ext cx="842952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+mn-lt"/>
                <a:cs typeface="Arial"/>
              </a:rPr>
              <a:t>At execution time, it's almost impossible to detect the </a:t>
            </a:r>
            <a:r>
              <a:rPr lang="en-US" b="1" dirty="0">
                <a:latin typeface="Arial"/>
                <a:ea typeface="+mn-lt"/>
                <a:cs typeface="Arial"/>
              </a:rPr>
              <a:t>attack pattern</a:t>
            </a:r>
            <a:endParaRPr lang="en-US" b="1">
              <a:latin typeface="Arial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+mn-lt"/>
                <a:cs typeface="+mn-lt"/>
              </a:rPr>
              <a:t>Malware that exploit hardware vulnerabilities are </a:t>
            </a:r>
            <a:r>
              <a:rPr lang="en-US" b="1" dirty="0">
                <a:latin typeface="Arial"/>
                <a:ea typeface="+mn-lt"/>
                <a:cs typeface="+mn-lt"/>
              </a:rPr>
              <a:t>very hard to distinguish from benign software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/>
                <a:ea typeface="+mn-lt"/>
                <a:cs typeface="+mn-lt"/>
              </a:rPr>
              <a:t>"The exploitation [of RIDL] might </a:t>
            </a:r>
            <a:r>
              <a:rPr lang="en-US" b="1" dirty="0">
                <a:latin typeface="Abadi Extra Light"/>
                <a:ea typeface="+mn-lt"/>
                <a:cs typeface="+mn-lt"/>
              </a:rPr>
              <a:t>not leave any traces</a:t>
            </a:r>
            <a:r>
              <a:rPr lang="en-US" dirty="0">
                <a:latin typeface="Abadi Extra Light"/>
                <a:ea typeface="+mn-lt"/>
                <a:cs typeface="+mn-lt"/>
              </a:rPr>
              <a:t> in traditional log files."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Abadi Extra Light"/>
                <a:ea typeface="+mn-lt"/>
                <a:cs typeface="+mn-lt"/>
              </a:rPr>
              <a:t>(</a:t>
            </a:r>
            <a:r>
              <a:rPr lang="en-US" dirty="0">
                <a:latin typeface="Abadi Extra Light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https://cpu.fail/</a:t>
            </a:r>
            <a:r>
              <a:rPr lang="en-US" dirty="0">
                <a:latin typeface="Abadi Extra Light"/>
                <a:ea typeface="+mn-lt"/>
                <a:cs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ill Sans M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/>
                <a:ea typeface="+mn-lt"/>
                <a:cs typeface="+mn-lt"/>
              </a:rPr>
              <a:t>"While anti-virus software could </a:t>
            </a:r>
            <a:r>
              <a:rPr lang="en-US" b="1" i="1" dirty="0">
                <a:latin typeface="Abadi Extra Light"/>
                <a:ea typeface="+mn-lt"/>
                <a:cs typeface="+mn-lt"/>
              </a:rPr>
              <a:t>theoretically</a:t>
            </a:r>
            <a:r>
              <a:rPr lang="en-US" dirty="0">
                <a:latin typeface="Abadi Extra Light"/>
                <a:ea typeface="+mn-lt"/>
                <a:cs typeface="+mn-lt"/>
              </a:rPr>
              <a:t> detect MDS exploits, it is very unlikely to happen in practice." (</a:t>
            </a:r>
            <a:r>
              <a:rPr lang="en-US" dirty="0">
                <a:latin typeface="Abadi Extra Light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https://mdsattacks.com/</a:t>
            </a:r>
            <a:r>
              <a:rPr lang="en-US" dirty="0">
                <a:latin typeface="Abadi Extra Light"/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79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D402A68-44F2-4233-B51F-BC74BD1D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4" y="406104"/>
            <a:ext cx="4861426" cy="462151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677D4E-414E-402B-B20D-813A7DCB3791}"/>
              </a:ext>
            </a:extLst>
          </p:cNvPr>
          <p:cNvCxnSpPr/>
          <p:nvPr/>
        </p:nvCxnSpPr>
        <p:spPr>
          <a:xfrm flipH="1">
            <a:off x="3984381" y="575379"/>
            <a:ext cx="1863127" cy="2513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C94D0-7969-4224-BFCD-EDA4D42E17E5}"/>
              </a:ext>
            </a:extLst>
          </p:cNvPr>
          <p:cNvCxnSpPr>
            <a:cxnSpLocks/>
          </p:cNvCxnSpPr>
          <p:nvPr/>
        </p:nvCxnSpPr>
        <p:spPr>
          <a:xfrm flipH="1" flipV="1">
            <a:off x="4128060" y="4168052"/>
            <a:ext cx="2022040" cy="4462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3AFEF9-877E-4912-9CF7-25D32567B93C}"/>
              </a:ext>
            </a:extLst>
          </p:cNvPr>
          <p:cNvSpPr txBox="1"/>
          <p:nvPr/>
        </p:nvSpPr>
        <p:spPr>
          <a:xfrm>
            <a:off x="5800342" y="4094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Totally normal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58CD4-A5DE-49ED-B651-85BE95EFDEF6}"/>
              </a:ext>
            </a:extLst>
          </p:cNvPr>
          <p:cNvSpPr txBox="1"/>
          <p:nvPr/>
        </p:nvSpPr>
        <p:spPr>
          <a:xfrm>
            <a:off x="6157278" y="44476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Totally normal code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F849CFC-C166-4700-91B2-07F7C341AB41}"/>
              </a:ext>
            </a:extLst>
          </p:cNvPr>
          <p:cNvSpPr/>
          <p:nvPr/>
        </p:nvSpPr>
        <p:spPr>
          <a:xfrm>
            <a:off x="3736005" y="620574"/>
            <a:ext cx="241680" cy="489879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63925A5-6C1D-4EB6-8448-3B07392F7A65}"/>
              </a:ext>
            </a:extLst>
          </p:cNvPr>
          <p:cNvSpPr/>
          <p:nvPr/>
        </p:nvSpPr>
        <p:spPr>
          <a:xfrm>
            <a:off x="3810613" y="3292040"/>
            <a:ext cx="276226" cy="167786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7295D2-7AA6-45B8-8216-C25DFF81CBD4}"/>
              </a:ext>
            </a:extLst>
          </p:cNvPr>
          <p:cNvCxnSpPr>
            <a:cxnSpLocks/>
          </p:cNvCxnSpPr>
          <p:nvPr/>
        </p:nvCxnSpPr>
        <p:spPr>
          <a:xfrm flipH="1">
            <a:off x="3582444" y="1196530"/>
            <a:ext cx="2360594" cy="424011"/>
          </a:xfrm>
          <a:prstGeom prst="straightConnector1">
            <a:avLst/>
          </a:prstGeom>
          <a:ln w="28575">
            <a:solidFill>
              <a:srgbClr val="F0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CB7CE3-EFDB-44BA-9BB4-C84C7F7BB17E}"/>
              </a:ext>
            </a:extLst>
          </p:cNvPr>
          <p:cNvSpPr txBox="1"/>
          <p:nvPr/>
        </p:nvSpPr>
        <p:spPr>
          <a:xfrm>
            <a:off x="5881152" y="9754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08400"/>
                </a:solidFill>
              </a:rPr>
              <a:t>Only a page fault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43976F9-5FE7-4C43-B795-76F6B288FA72}"/>
              </a:ext>
            </a:extLst>
          </p:cNvPr>
          <p:cNvSpPr/>
          <p:nvPr/>
        </p:nvSpPr>
        <p:spPr>
          <a:xfrm>
            <a:off x="5302189" y="1849310"/>
            <a:ext cx="262407" cy="752340"/>
          </a:xfrm>
          <a:prstGeom prst="rightBrac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rgbClr val="F084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FE05F1-310A-4BDE-AA18-D59678B23646}"/>
              </a:ext>
            </a:extLst>
          </p:cNvPr>
          <p:cNvCxnSpPr>
            <a:cxnSpLocks/>
          </p:cNvCxnSpPr>
          <p:nvPr/>
        </p:nvCxnSpPr>
        <p:spPr>
          <a:xfrm flipH="1">
            <a:off x="5605467" y="2204791"/>
            <a:ext cx="343087" cy="26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A5A581F-DDB3-4F57-8FFF-20F8F262E252}"/>
              </a:ext>
            </a:extLst>
          </p:cNvPr>
          <p:cNvSpPr txBox="1"/>
          <p:nvPr/>
        </p:nvSpPr>
        <p:spPr>
          <a:xfrm>
            <a:off x="5879069" y="1658874"/>
            <a:ext cx="36483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attack consist in loading a (LEGAL!) memory location referred by an offset, from a base address:</a:t>
            </a:r>
          </a:p>
          <a:p>
            <a:r>
              <a:rPr lang="en-US" b="1" dirty="0">
                <a:solidFill>
                  <a:srgbClr val="00B050"/>
                </a:solidFill>
              </a:rPr>
              <a:t>It's an array lookup!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19E594-8EDF-4B22-9267-163F33A661CD}"/>
              </a:ext>
            </a:extLst>
          </p:cNvPr>
          <p:cNvSpPr/>
          <p:nvPr/>
        </p:nvSpPr>
        <p:spPr>
          <a:xfrm>
            <a:off x="1607344" y="3455818"/>
            <a:ext cx="966471" cy="303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B17AD5-5ED1-4E42-8875-9E3E01FFE9B0}"/>
              </a:ext>
            </a:extLst>
          </p:cNvPr>
          <p:cNvSpPr/>
          <p:nvPr/>
        </p:nvSpPr>
        <p:spPr>
          <a:xfrm>
            <a:off x="1606706" y="3911417"/>
            <a:ext cx="966471" cy="303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9427C-772B-4619-BE8D-DD79971A4E92}"/>
              </a:ext>
            </a:extLst>
          </p:cNvPr>
          <p:cNvCxnSpPr>
            <a:cxnSpLocks/>
          </p:cNvCxnSpPr>
          <p:nvPr/>
        </p:nvCxnSpPr>
        <p:spPr>
          <a:xfrm flipH="1" flipV="1">
            <a:off x="2549501" y="3602589"/>
            <a:ext cx="3272617" cy="732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0D8B30-4D67-4009-B609-46CD41C5EE72}"/>
              </a:ext>
            </a:extLst>
          </p:cNvPr>
          <p:cNvCxnSpPr>
            <a:cxnSpLocks/>
          </p:cNvCxnSpPr>
          <p:nvPr/>
        </p:nvCxnSpPr>
        <p:spPr>
          <a:xfrm flipH="1">
            <a:off x="2527758" y="3744862"/>
            <a:ext cx="3300253" cy="3065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242A5E-5F8F-44E6-817E-F578FD3B8D03}"/>
              </a:ext>
            </a:extLst>
          </p:cNvPr>
          <p:cNvSpPr txBox="1"/>
          <p:nvPr/>
        </p:nvSpPr>
        <p:spPr>
          <a:xfrm>
            <a:off x="5803109" y="3377724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Actually,  the only </a:t>
            </a:r>
            <a:r>
              <a:rPr lang="en" dirty="0">
                <a:solidFill>
                  <a:srgbClr val="FF0000"/>
                </a:solidFill>
              </a:rPr>
              <a:t>suspicious</a:t>
            </a:r>
            <a:r>
              <a:rPr lang="en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FF0000"/>
                </a:solidFill>
              </a:rPr>
              <a:t>thing, high precision timer usage</a:t>
            </a:r>
          </a:p>
        </p:txBody>
      </p:sp>
    </p:spTree>
    <p:extLst>
      <p:ext uri="{BB962C8B-B14F-4D97-AF65-F5344CB8AC3E}">
        <p14:creationId xmlns:p14="http://schemas.microsoft.com/office/powerpoint/2010/main" val="1560386303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cco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Words>86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Pacco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/>
  <dc:description/>
  <cp:lastModifiedBy>Marco Pinna</cp:lastModifiedBy>
  <cp:revision>659</cp:revision>
  <dcterms:created xsi:type="dcterms:W3CDTF">2021-03-16T11:08:12Z</dcterms:created>
  <dcterms:modified xsi:type="dcterms:W3CDTF">2021-05-11T19:24:55Z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Personalizzato</vt:lpwstr>
  </property>
  <property fmtid="{D5CDD505-2E9C-101B-9397-08002B2CF9AE}" pid="4" name="Slides">
    <vt:i4>18</vt:i4>
  </property>
</Properties>
</file>