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3.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4.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5.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6.xml" ContentType="application/vnd.openxmlformats-officedocument.drawingml.chartshapes+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7.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8" r:id="rId2"/>
    <p:sldId id="257" r:id="rId3"/>
    <p:sldId id="259" r:id="rId4"/>
    <p:sldId id="264" r:id="rId5"/>
    <p:sldId id="260" r:id="rId6"/>
    <p:sldId id="265" r:id="rId7"/>
    <p:sldId id="261" r:id="rId8"/>
    <p:sldId id="266" r:id="rId9"/>
    <p:sldId id="270" r:id="rId10"/>
    <p:sldId id="267" r:id="rId11"/>
    <p:sldId id="262" r:id="rId12"/>
    <p:sldId id="263" r:id="rId13"/>
    <p:sldId id="268" r:id="rId14"/>
    <p:sldId id="272" r:id="rId15"/>
    <p:sldId id="273" r:id="rId16"/>
    <p:sldId id="274" r:id="rId17"/>
    <p:sldId id="279" r:id="rId18"/>
    <p:sldId id="278" r:id="rId19"/>
    <p:sldId id="269"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4.xml"/></Relationships>
</file>

<file path=ppt/charts/_rels/chart11.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Project_qatar_airways_review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Project_qatar_airways_reviews.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Project_qatar_airways_review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Project_qatar_airways_reviews.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6.xml"/></Relationships>
</file>

<file path=ppt/charts/_rels/chart15.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Project_qatar_airways_reviews.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7.xml"/></Relationships>
</file>

<file path=ppt/charts/_rels/chart2.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3.xml"/></Relationships>
</file>

<file path=ppt/charts/_rels/chart9.xml.rels><?xml version="1.0" encoding="UTF-8" standalone="yes"?>
<Relationships xmlns="http://schemas.openxmlformats.org/package/2006/relationships"><Relationship Id="rId3" Type="http://schemas.openxmlformats.org/officeDocument/2006/relationships/oleObject" Target="file:///D:\Soumadeep\Ivy%20Professional\Excel%20Class\Research%20Project-%20Excel%20Ivy%20Pro\qatar_airways_reviews.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[qatar_airways_reviews.csv]Sheet1!PivotTable34</c:name>
    <c:fmtId val="9"/>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Rating</a:t>
            </a:r>
            <a:r>
              <a:rPr lang="en-IN" sz="1800" b="1" u="sng" baseline="0">
                <a:solidFill>
                  <a:schemeClr val="tx1"/>
                </a:solidFill>
              </a:rPr>
              <a:t> as per Fligh Seat Type</a:t>
            </a:r>
            <a:endParaRPr lang="en-IN" sz="1800" b="1" u="sng">
              <a:solidFill>
                <a:schemeClr val="tx1"/>
              </a:solidFill>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896448861942752E-2"/>
          <c:y val="8.309538925309394E-2"/>
          <c:w val="0.86245300196850394"/>
          <c:h val="0.88113496217248743"/>
        </c:manualLayout>
      </c:layout>
      <c:barChart>
        <c:barDir val="col"/>
        <c:grouping val="clustered"/>
        <c:varyColors val="0"/>
        <c:ser>
          <c:idx val="0"/>
          <c:order val="0"/>
          <c:tx>
            <c:strRef>
              <c:f>Sheet1!$B$3:$B$4</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4"/>
                <c:pt idx="0">
                  <c:v>Business Class</c:v>
                </c:pt>
                <c:pt idx="1">
                  <c:v>Economy Class</c:v>
                </c:pt>
                <c:pt idx="2">
                  <c:v>First Class</c:v>
                </c:pt>
                <c:pt idx="3">
                  <c:v>Premium Economy</c:v>
                </c:pt>
              </c:strCache>
            </c:strRef>
          </c:cat>
          <c:val>
            <c:numRef>
              <c:f>Sheet1!$B$5:$B$9</c:f>
              <c:numCache>
                <c:formatCode>General</c:formatCode>
                <c:ptCount val="4"/>
                <c:pt idx="0">
                  <c:v>35</c:v>
                </c:pt>
                <c:pt idx="1">
                  <c:v>114</c:v>
                </c:pt>
                <c:pt idx="2">
                  <c:v>3</c:v>
                </c:pt>
              </c:numCache>
            </c:numRef>
          </c:val>
          <c:extLst>
            <c:ext xmlns:c16="http://schemas.microsoft.com/office/drawing/2014/chart" uri="{C3380CC4-5D6E-409C-BE32-E72D297353CC}">
              <c16:uniqueId val="{00000000-34BB-4BCB-A7C8-430A63A52E53}"/>
            </c:ext>
          </c:extLst>
        </c:ser>
        <c:ser>
          <c:idx val="1"/>
          <c:order val="1"/>
          <c:tx>
            <c:strRef>
              <c:f>Sheet1!$C$3:$C$4</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4"/>
                <c:pt idx="0">
                  <c:v>Business Class</c:v>
                </c:pt>
                <c:pt idx="1">
                  <c:v>Economy Class</c:v>
                </c:pt>
                <c:pt idx="2">
                  <c:v>First Class</c:v>
                </c:pt>
                <c:pt idx="3">
                  <c:v>Premium Economy</c:v>
                </c:pt>
              </c:strCache>
            </c:strRef>
          </c:cat>
          <c:val>
            <c:numRef>
              <c:f>Sheet1!$C$5:$C$9</c:f>
              <c:numCache>
                <c:formatCode>General</c:formatCode>
                <c:ptCount val="4"/>
                <c:pt idx="0">
                  <c:v>50</c:v>
                </c:pt>
                <c:pt idx="1">
                  <c:v>102</c:v>
                </c:pt>
                <c:pt idx="2">
                  <c:v>2</c:v>
                </c:pt>
              </c:numCache>
            </c:numRef>
          </c:val>
          <c:extLst>
            <c:ext xmlns:c16="http://schemas.microsoft.com/office/drawing/2014/chart" uri="{C3380CC4-5D6E-409C-BE32-E72D297353CC}">
              <c16:uniqueId val="{00000001-34BB-4BCB-A7C8-430A63A52E53}"/>
            </c:ext>
          </c:extLst>
        </c:ser>
        <c:ser>
          <c:idx val="2"/>
          <c:order val="2"/>
          <c:tx>
            <c:strRef>
              <c:f>Sheet1!$D$3:$D$4</c:f>
              <c:strCache>
                <c:ptCount val="1"/>
                <c:pt idx="0">
                  <c:v>10 (Excellent)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Sheet1!$A$5:$A$9</c:f>
              <c:strCache>
                <c:ptCount val="4"/>
                <c:pt idx="0">
                  <c:v>Business Class</c:v>
                </c:pt>
                <c:pt idx="1">
                  <c:v>Economy Class</c:v>
                </c:pt>
                <c:pt idx="2">
                  <c:v>First Class</c:v>
                </c:pt>
                <c:pt idx="3">
                  <c:v>Premium Economy</c:v>
                </c:pt>
              </c:strCache>
            </c:strRef>
          </c:cat>
          <c:val>
            <c:numRef>
              <c:f>Sheet1!$D$5:$D$9</c:f>
              <c:numCache>
                <c:formatCode>General</c:formatCode>
                <c:ptCount val="4"/>
                <c:pt idx="0">
                  <c:v>310</c:v>
                </c:pt>
                <c:pt idx="1">
                  <c:v>396</c:v>
                </c:pt>
                <c:pt idx="2">
                  <c:v>13</c:v>
                </c:pt>
                <c:pt idx="3">
                  <c:v>7</c:v>
                </c:pt>
              </c:numCache>
            </c:numRef>
          </c:val>
          <c:extLst>
            <c:ext xmlns:c16="http://schemas.microsoft.com/office/drawing/2014/chart" uri="{C3380CC4-5D6E-409C-BE32-E72D297353CC}">
              <c16:uniqueId val="{00000002-34BB-4BCB-A7C8-430A63A52E53}"/>
            </c:ext>
          </c:extLst>
        </c:ser>
        <c:dLbls>
          <c:showLegendKey val="0"/>
          <c:showVal val="0"/>
          <c:showCatName val="0"/>
          <c:showSerName val="0"/>
          <c:showPercent val="0"/>
          <c:showBubbleSize val="0"/>
        </c:dLbls>
        <c:gapWidth val="219"/>
        <c:overlap val="-27"/>
        <c:axId val="360175471"/>
        <c:axId val="360168271"/>
      </c:barChart>
      <c:catAx>
        <c:axId val="360175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360168271"/>
        <c:crosses val="autoZero"/>
        <c:auto val="1"/>
        <c:lblAlgn val="ctr"/>
        <c:lblOffset val="100"/>
        <c:noMultiLvlLbl val="0"/>
      </c:catAx>
      <c:valAx>
        <c:axId val="3601682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0175471"/>
        <c:crosses val="autoZero"/>
        <c:crossBetween val="between"/>
      </c:valAx>
      <c:spPr>
        <a:noFill/>
        <a:ln>
          <a:noFill/>
        </a:ln>
        <a:effectLst/>
      </c:spPr>
    </c:plotArea>
    <c:legend>
      <c:legendPos val="r"/>
      <c:layout>
        <c:manualLayout>
          <c:xMode val="edge"/>
          <c:yMode val="edge"/>
          <c:x val="0.84488353018372708"/>
          <c:y val="0.4130402449693788"/>
          <c:w val="0.11240813648293964"/>
          <c:h val="0.2016376077990251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Tables!PivotTable6</c:name>
    <c:fmtId val="19"/>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Passenger</a:t>
            </a:r>
            <a:r>
              <a:rPr lang="en-IN" sz="1800" b="1" u="sng" baseline="0">
                <a:solidFill>
                  <a:schemeClr val="tx1"/>
                </a:solidFill>
              </a:rPr>
              <a:t> Experience Over the Years</a:t>
            </a:r>
            <a:endParaRPr lang="en-IN" sz="1800" b="1" u="sng">
              <a:solidFill>
                <a:schemeClr val="tx1"/>
              </a:solidFill>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457431102362206E-2"/>
          <c:y val="5.3870370370370381E-2"/>
          <c:w val="0.83143282480314962"/>
          <c:h val="0.90331802274715656"/>
        </c:manualLayout>
      </c:layout>
      <c:lineChart>
        <c:grouping val="standard"/>
        <c:varyColors val="0"/>
        <c:ser>
          <c:idx val="0"/>
          <c:order val="0"/>
          <c:tx>
            <c:strRef>
              <c:f>'Pivot Tables'!$H$13:$H$14</c:f>
              <c:strCache>
                <c:ptCount val="1"/>
                <c:pt idx="0">
                  <c:v>1 (Worst)</c:v>
                </c:pt>
              </c:strCache>
            </c:strRef>
          </c:tx>
          <c:spPr>
            <a:ln w="57150" cap="rnd">
              <a:solidFill>
                <a:schemeClr val="accent5">
                  <a:shade val="65000"/>
                </a:schemeClr>
              </a:solidFill>
              <a:round/>
            </a:ln>
            <a:effectLst/>
          </c:spPr>
          <c:marker>
            <c:symbol val="circle"/>
            <c:size val="17"/>
            <c:spPr>
              <a:noFill/>
              <a:ln w="25400" cmpd="sng">
                <a:solidFill>
                  <a:schemeClr val="accent5">
                    <a:shade val="65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Tables'!$H$15:$H$26</c:f>
              <c:numCache>
                <c:formatCode>General</c:formatCode>
                <c:ptCount val="11"/>
                <c:pt idx="1">
                  <c:v>4</c:v>
                </c:pt>
                <c:pt idx="2">
                  <c:v>5</c:v>
                </c:pt>
                <c:pt idx="3">
                  <c:v>11</c:v>
                </c:pt>
                <c:pt idx="4">
                  <c:v>11</c:v>
                </c:pt>
                <c:pt idx="5">
                  <c:v>10</c:v>
                </c:pt>
                <c:pt idx="6">
                  <c:v>23</c:v>
                </c:pt>
                <c:pt idx="7">
                  <c:v>14</c:v>
                </c:pt>
                <c:pt idx="8">
                  <c:v>10</c:v>
                </c:pt>
                <c:pt idx="9">
                  <c:v>32</c:v>
                </c:pt>
                <c:pt idx="10">
                  <c:v>23</c:v>
                </c:pt>
              </c:numCache>
            </c:numRef>
          </c:val>
          <c:smooth val="0"/>
          <c:extLst>
            <c:ext xmlns:c16="http://schemas.microsoft.com/office/drawing/2014/chart" uri="{C3380CC4-5D6E-409C-BE32-E72D297353CC}">
              <c16:uniqueId val="{00000000-A26F-4FDF-A698-2FB1A9FFC3E9}"/>
            </c:ext>
          </c:extLst>
        </c:ser>
        <c:ser>
          <c:idx val="1"/>
          <c:order val="1"/>
          <c:tx>
            <c:strRef>
              <c:f>'Pivot Tables'!$I$13:$I$14</c:f>
              <c:strCache>
                <c:ptCount val="1"/>
                <c:pt idx="0">
                  <c:v>5 (Average)</c:v>
                </c:pt>
              </c:strCache>
            </c:strRef>
          </c:tx>
          <c:spPr>
            <a:ln w="57150" cap="rnd">
              <a:solidFill>
                <a:schemeClr val="bg2">
                  <a:lumMod val="50000"/>
                </a:schemeClr>
              </a:solidFill>
              <a:round/>
            </a:ln>
            <a:effectLst/>
          </c:spPr>
          <c:marker>
            <c:symbol val="none"/>
          </c:marker>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Tables'!$I$15:$I$26</c:f>
              <c:numCache>
                <c:formatCode>General</c:formatCode>
                <c:ptCount val="11"/>
                <c:pt idx="0">
                  <c:v>7</c:v>
                </c:pt>
                <c:pt idx="1">
                  <c:v>28</c:v>
                </c:pt>
                <c:pt idx="2">
                  <c:v>22</c:v>
                </c:pt>
                <c:pt idx="3">
                  <c:v>10</c:v>
                </c:pt>
                <c:pt idx="4">
                  <c:v>19</c:v>
                </c:pt>
                <c:pt idx="5">
                  <c:v>13</c:v>
                </c:pt>
                <c:pt idx="6">
                  <c:v>14</c:v>
                </c:pt>
                <c:pt idx="7">
                  <c:v>3</c:v>
                </c:pt>
                <c:pt idx="8">
                  <c:v>7</c:v>
                </c:pt>
                <c:pt idx="9">
                  <c:v>17</c:v>
                </c:pt>
                <c:pt idx="10">
                  <c:v>13</c:v>
                </c:pt>
              </c:numCache>
            </c:numRef>
          </c:val>
          <c:smooth val="0"/>
          <c:extLst>
            <c:ext xmlns:c16="http://schemas.microsoft.com/office/drawing/2014/chart" uri="{C3380CC4-5D6E-409C-BE32-E72D297353CC}">
              <c16:uniqueId val="{00000001-A26F-4FDF-A698-2FB1A9FFC3E9}"/>
            </c:ext>
          </c:extLst>
        </c:ser>
        <c:ser>
          <c:idx val="2"/>
          <c:order val="2"/>
          <c:tx>
            <c:strRef>
              <c:f>'Pivot Tables'!$J$13:$J$14</c:f>
              <c:strCache>
                <c:ptCount val="1"/>
                <c:pt idx="0">
                  <c:v>10 (Excellent)</c:v>
                </c:pt>
              </c:strCache>
            </c:strRef>
          </c:tx>
          <c:spPr>
            <a:ln w="57150" cap="rnd">
              <a:solidFill>
                <a:schemeClr val="accent5">
                  <a:tint val="65000"/>
                </a:schemeClr>
              </a:solidFill>
              <a:round/>
            </a:ln>
            <a:effectLst/>
          </c:spPr>
          <c:marker>
            <c:symbol val="none"/>
          </c:marker>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Tables'!$J$15:$J$26</c:f>
              <c:numCache>
                <c:formatCode>General</c:formatCode>
                <c:ptCount val="11"/>
                <c:pt idx="0">
                  <c:v>15</c:v>
                </c:pt>
                <c:pt idx="1">
                  <c:v>38</c:v>
                </c:pt>
                <c:pt idx="2">
                  <c:v>95</c:v>
                </c:pt>
                <c:pt idx="3">
                  <c:v>63</c:v>
                </c:pt>
                <c:pt idx="4">
                  <c:v>80</c:v>
                </c:pt>
                <c:pt idx="5">
                  <c:v>63</c:v>
                </c:pt>
                <c:pt idx="6">
                  <c:v>67</c:v>
                </c:pt>
                <c:pt idx="7">
                  <c:v>86</c:v>
                </c:pt>
                <c:pt idx="8">
                  <c:v>64</c:v>
                </c:pt>
                <c:pt idx="9">
                  <c:v>82</c:v>
                </c:pt>
                <c:pt idx="10">
                  <c:v>63</c:v>
                </c:pt>
              </c:numCache>
            </c:numRef>
          </c:val>
          <c:smooth val="0"/>
          <c:extLst>
            <c:ext xmlns:c16="http://schemas.microsoft.com/office/drawing/2014/chart" uri="{C3380CC4-5D6E-409C-BE32-E72D297353CC}">
              <c16:uniqueId val="{00000002-A26F-4FDF-A698-2FB1A9FFC3E9}"/>
            </c:ext>
          </c:extLst>
        </c:ser>
        <c:dLbls>
          <c:showLegendKey val="0"/>
          <c:showVal val="0"/>
          <c:showCatName val="0"/>
          <c:showSerName val="0"/>
          <c:showPercent val="0"/>
          <c:showBubbleSize val="0"/>
        </c:dLbls>
        <c:marker val="1"/>
        <c:smooth val="0"/>
        <c:axId val="738692464"/>
        <c:axId val="738693424"/>
      </c:lineChart>
      <c:catAx>
        <c:axId val="73869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93424"/>
        <c:crosses val="autoZero"/>
        <c:auto val="1"/>
        <c:lblAlgn val="ctr"/>
        <c:lblOffset val="100"/>
        <c:noMultiLvlLbl val="0"/>
      </c:catAx>
      <c:valAx>
        <c:axId val="7386934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92464"/>
        <c:crosses val="autoZero"/>
        <c:crossBetween val="between"/>
      </c:valAx>
      <c:spPr>
        <a:noFill/>
        <a:ln w="3175">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[Project_qatar_airways_reviews.xlsx]Pivot Tables!PivotTable1</c:name>
    <c:fmtId val="14"/>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Top</a:t>
            </a:r>
            <a:r>
              <a:rPr lang="en-IN" sz="1800" b="1" u="sng" baseline="0">
                <a:solidFill>
                  <a:schemeClr val="tx1"/>
                </a:solidFill>
              </a:rPr>
              <a:t> 10 Countries Passengers as per Seat Type</a:t>
            </a:r>
            <a:endParaRPr lang="en-IN" sz="1800" b="1" u="sng">
              <a:solidFill>
                <a:schemeClr val="tx1"/>
              </a:solidFill>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pivotFmt>
      <c:pivotFmt>
        <c:idx val="9"/>
        <c:spPr>
          <a:solidFill>
            <a:schemeClr val="bg2">
              <a:lumMod val="50000"/>
            </a:schemeClr>
          </a:solidFill>
          <a:ln>
            <a:noFill/>
          </a:ln>
          <a:effectLst/>
        </c:spPr>
        <c:marker>
          <c:symbol val="none"/>
        </c:marker>
      </c:pivotFmt>
      <c:pivotFmt>
        <c:idx val="10"/>
        <c:spPr>
          <a:solidFill>
            <a:schemeClr val="accent5"/>
          </a:solidFill>
          <a:ln>
            <a:noFill/>
          </a:ln>
          <a:effectLst/>
        </c:spPr>
        <c:marker>
          <c:symbol val="none"/>
        </c:marker>
      </c:pivotFmt>
      <c:pivotFmt>
        <c:idx val="11"/>
        <c:spPr>
          <a:solidFill>
            <a:schemeClr val="accent5"/>
          </a:solidFill>
          <a:ln>
            <a:noFill/>
          </a:ln>
          <a:effectLst/>
        </c:spPr>
        <c:marker>
          <c:symbol val="none"/>
        </c:marker>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Tables'!$O$3:$O$4</c:f>
              <c:strCache>
                <c:ptCount val="1"/>
                <c:pt idx="0">
                  <c:v>Business Class</c:v>
                </c:pt>
              </c:strCache>
            </c:strRef>
          </c:tx>
          <c:spPr>
            <a:solidFill>
              <a:schemeClr val="accent5">
                <a:shade val="58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Tables'!$O$5:$O$15</c:f>
              <c:numCache>
                <c:formatCode>General</c:formatCode>
                <c:ptCount val="10"/>
                <c:pt idx="0">
                  <c:v>83</c:v>
                </c:pt>
                <c:pt idx="1">
                  <c:v>55</c:v>
                </c:pt>
                <c:pt idx="2">
                  <c:v>12</c:v>
                </c:pt>
                <c:pt idx="3">
                  <c:v>39</c:v>
                </c:pt>
                <c:pt idx="4">
                  <c:v>18</c:v>
                </c:pt>
                <c:pt idx="5">
                  <c:v>23</c:v>
                </c:pt>
                <c:pt idx="6">
                  <c:v>32</c:v>
                </c:pt>
                <c:pt idx="7">
                  <c:v>15</c:v>
                </c:pt>
                <c:pt idx="8">
                  <c:v>182</c:v>
                </c:pt>
                <c:pt idx="9">
                  <c:v>107</c:v>
                </c:pt>
              </c:numCache>
            </c:numRef>
          </c:val>
          <c:extLst>
            <c:ext xmlns:c16="http://schemas.microsoft.com/office/drawing/2014/chart" uri="{C3380CC4-5D6E-409C-BE32-E72D297353CC}">
              <c16:uniqueId val="{00000000-E038-4342-85D2-3C0FE3738E5B}"/>
            </c:ext>
          </c:extLst>
        </c:ser>
        <c:ser>
          <c:idx val="1"/>
          <c:order val="1"/>
          <c:tx>
            <c:strRef>
              <c:f>'Pivot Tables'!$P$3:$P$4</c:f>
              <c:strCache>
                <c:ptCount val="1"/>
                <c:pt idx="0">
                  <c:v>Economy Class</c:v>
                </c:pt>
              </c:strCache>
            </c:strRef>
          </c:tx>
          <c:spPr>
            <a:solidFill>
              <a:schemeClr val="bg2">
                <a:lumMod val="50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Tables'!$P$5:$P$15</c:f>
              <c:numCache>
                <c:formatCode>General</c:formatCode>
                <c:ptCount val="10"/>
                <c:pt idx="0">
                  <c:v>155</c:v>
                </c:pt>
                <c:pt idx="1">
                  <c:v>60</c:v>
                </c:pt>
                <c:pt idx="2">
                  <c:v>42</c:v>
                </c:pt>
                <c:pt idx="3">
                  <c:v>42</c:v>
                </c:pt>
                <c:pt idx="4">
                  <c:v>36</c:v>
                </c:pt>
                <c:pt idx="5">
                  <c:v>39</c:v>
                </c:pt>
                <c:pt idx="6">
                  <c:v>27</c:v>
                </c:pt>
                <c:pt idx="7">
                  <c:v>40</c:v>
                </c:pt>
                <c:pt idx="8">
                  <c:v>301</c:v>
                </c:pt>
                <c:pt idx="9">
                  <c:v>158</c:v>
                </c:pt>
              </c:numCache>
            </c:numRef>
          </c:val>
          <c:extLst>
            <c:ext xmlns:c16="http://schemas.microsoft.com/office/drawing/2014/chart" uri="{C3380CC4-5D6E-409C-BE32-E72D297353CC}">
              <c16:uniqueId val="{00000001-E038-4342-85D2-3C0FE3738E5B}"/>
            </c:ext>
          </c:extLst>
        </c:ser>
        <c:ser>
          <c:idx val="2"/>
          <c:order val="2"/>
          <c:tx>
            <c:strRef>
              <c:f>'Pivot Tables'!$Q$3:$Q$4</c:f>
              <c:strCache>
                <c:ptCount val="1"/>
                <c:pt idx="0">
                  <c:v>First Class</c:v>
                </c:pt>
              </c:strCache>
            </c:strRef>
          </c:tx>
          <c:spPr>
            <a:solidFill>
              <a:schemeClr val="accent5">
                <a:tint val="86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Tables'!$Q$5:$Q$15</c:f>
              <c:numCache>
                <c:formatCode>General</c:formatCode>
                <c:ptCount val="10"/>
                <c:pt idx="0">
                  <c:v>5</c:v>
                </c:pt>
                <c:pt idx="1">
                  <c:v>2</c:v>
                </c:pt>
                <c:pt idx="3">
                  <c:v>10</c:v>
                </c:pt>
                <c:pt idx="4">
                  <c:v>1</c:v>
                </c:pt>
                <c:pt idx="6">
                  <c:v>1</c:v>
                </c:pt>
                <c:pt idx="8">
                  <c:v>6</c:v>
                </c:pt>
                <c:pt idx="9">
                  <c:v>2</c:v>
                </c:pt>
              </c:numCache>
            </c:numRef>
          </c:val>
          <c:extLst>
            <c:ext xmlns:c16="http://schemas.microsoft.com/office/drawing/2014/chart" uri="{C3380CC4-5D6E-409C-BE32-E72D297353CC}">
              <c16:uniqueId val="{00000002-E038-4342-85D2-3C0FE3738E5B}"/>
            </c:ext>
          </c:extLst>
        </c:ser>
        <c:ser>
          <c:idx val="3"/>
          <c:order val="3"/>
          <c:tx>
            <c:strRef>
              <c:f>'Pivot Tables'!$R$3:$R$4</c:f>
              <c:strCache>
                <c:ptCount val="1"/>
                <c:pt idx="0">
                  <c:v>Premium Economy</c:v>
                </c:pt>
              </c:strCache>
            </c:strRef>
          </c:tx>
          <c:spPr>
            <a:solidFill>
              <a:schemeClr val="accent5">
                <a:tint val="58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Tables'!$R$5:$R$15</c:f>
              <c:numCache>
                <c:formatCode>General</c:formatCode>
                <c:ptCount val="10"/>
                <c:pt idx="5">
                  <c:v>1</c:v>
                </c:pt>
                <c:pt idx="9">
                  <c:v>4</c:v>
                </c:pt>
              </c:numCache>
            </c:numRef>
          </c:val>
          <c:extLst>
            <c:ext xmlns:c16="http://schemas.microsoft.com/office/drawing/2014/chart" uri="{C3380CC4-5D6E-409C-BE32-E72D297353CC}">
              <c16:uniqueId val="{00000003-E038-4342-85D2-3C0FE3738E5B}"/>
            </c:ext>
          </c:extLst>
        </c:ser>
        <c:dLbls>
          <c:showLegendKey val="0"/>
          <c:showVal val="0"/>
          <c:showCatName val="0"/>
          <c:showSerName val="0"/>
          <c:showPercent val="0"/>
          <c:showBubbleSize val="0"/>
        </c:dLbls>
        <c:gapWidth val="28"/>
        <c:overlap val="-76"/>
        <c:axId val="795985072"/>
        <c:axId val="795989872"/>
      </c:barChart>
      <c:catAx>
        <c:axId val="79598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95989872"/>
        <c:crosses val="autoZero"/>
        <c:auto val="1"/>
        <c:lblAlgn val="ctr"/>
        <c:lblOffset val="100"/>
        <c:noMultiLvlLbl val="0"/>
      </c:catAx>
      <c:valAx>
        <c:axId val="79598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95985072"/>
        <c:crosses val="autoZero"/>
        <c:crossBetween val="between"/>
        <c:majorUnit val="25"/>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[Project_qatar_airways_reviews.xlsx]Pivot Tables!PivotTable1</c:name>
    <c:fmtId val="17"/>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Top</a:t>
            </a:r>
            <a:r>
              <a:rPr lang="en-IN" sz="1800" b="1" u="sng" baseline="0">
                <a:solidFill>
                  <a:schemeClr val="tx1"/>
                </a:solidFill>
              </a:rPr>
              <a:t> 10 Countries Passengers as per Seat Type</a:t>
            </a:r>
            <a:endParaRPr lang="en-IN" sz="1800" b="1" u="sng">
              <a:solidFill>
                <a:schemeClr val="tx1"/>
              </a:solidFill>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pivotFmt>
      <c:pivotFmt>
        <c:idx val="9"/>
        <c:spPr>
          <a:solidFill>
            <a:schemeClr val="bg2">
              <a:lumMod val="50000"/>
            </a:schemeClr>
          </a:solidFill>
          <a:ln>
            <a:noFill/>
          </a:ln>
          <a:effectLst/>
        </c:spPr>
        <c:marker>
          <c:symbol val="none"/>
        </c:marker>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345390419947507E-2"/>
          <c:y val="8.2481795294550728E-2"/>
          <c:w val="0.92345004921259843"/>
          <c:h val="0.82332281420902331"/>
        </c:manualLayout>
      </c:layout>
      <c:barChart>
        <c:barDir val="col"/>
        <c:grouping val="clustered"/>
        <c:varyColors val="0"/>
        <c:ser>
          <c:idx val="0"/>
          <c:order val="0"/>
          <c:tx>
            <c:strRef>
              <c:f>'Pivot Tables'!$O$3:$O$4</c:f>
              <c:strCache>
                <c:ptCount val="1"/>
                <c:pt idx="0">
                  <c:v>Business Class</c:v>
                </c:pt>
              </c:strCache>
            </c:strRef>
          </c:tx>
          <c:spPr>
            <a:solidFill>
              <a:schemeClr val="accent5">
                <a:shade val="58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Tables'!$O$5:$O$15</c:f>
              <c:numCache>
                <c:formatCode>General</c:formatCode>
                <c:ptCount val="10"/>
                <c:pt idx="0">
                  <c:v>83</c:v>
                </c:pt>
                <c:pt idx="1">
                  <c:v>55</c:v>
                </c:pt>
                <c:pt idx="2">
                  <c:v>12</c:v>
                </c:pt>
                <c:pt idx="3">
                  <c:v>39</c:v>
                </c:pt>
                <c:pt idx="4">
                  <c:v>18</c:v>
                </c:pt>
                <c:pt idx="5">
                  <c:v>23</c:v>
                </c:pt>
                <c:pt idx="6">
                  <c:v>32</c:v>
                </c:pt>
                <c:pt idx="7">
                  <c:v>15</c:v>
                </c:pt>
                <c:pt idx="8">
                  <c:v>182</c:v>
                </c:pt>
                <c:pt idx="9">
                  <c:v>107</c:v>
                </c:pt>
              </c:numCache>
            </c:numRef>
          </c:val>
          <c:extLst>
            <c:ext xmlns:c16="http://schemas.microsoft.com/office/drawing/2014/chart" uri="{C3380CC4-5D6E-409C-BE32-E72D297353CC}">
              <c16:uniqueId val="{00000000-7097-4F58-A574-DA8CA2ABBFB3}"/>
            </c:ext>
          </c:extLst>
        </c:ser>
        <c:ser>
          <c:idx val="1"/>
          <c:order val="1"/>
          <c:tx>
            <c:strRef>
              <c:f>'Pivot Tables'!$P$3:$P$4</c:f>
              <c:strCache>
                <c:ptCount val="1"/>
                <c:pt idx="0">
                  <c:v>Economy Class</c:v>
                </c:pt>
              </c:strCache>
            </c:strRef>
          </c:tx>
          <c:spPr>
            <a:solidFill>
              <a:schemeClr val="bg2">
                <a:lumMod val="50000"/>
              </a:schemeClr>
            </a:solidFill>
            <a:ln>
              <a:noFill/>
            </a:ln>
            <a:effectLst/>
          </c:spPr>
          <c:invertIfNegative val="0"/>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Tables'!$P$5:$P$15</c:f>
              <c:numCache>
                <c:formatCode>General</c:formatCode>
                <c:ptCount val="10"/>
                <c:pt idx="0">
                  <c:v>155</c:v>
                </c:pt>
                <c:pt idx="1">
                  <c:v>60</c:v>
                </c:pt>
                <c:pt idx="2">
                  <c:v>42</c:v>
                </c:pt>
                <c:pt idx="3">
                  <c:v>42</c:v>
                </c:pt>
                <c:pt idx="4">
                  <c:v>36</c:v>
                </c:pt>
                <c:pt idx="5">
                  <c:v>39</c:v>
                </c:pt>
                <c:pt idx="6">
                  <c:v>27</c:v>
                </c:pt>
                <c:pt idx="7">
                  <c:v>40</c:v>
                </c:pt>
                <c:pt idx="8">
                  <c:v>301</c:v>
                </c:pt>
                <c:pt idx="9">
                  <c:v>158</c:v>
                </c:pt>
              </c:numCache>
            </c:numRef>
          </c:val>
          <c:extLst>
            <c:ext xmlns:c16="http://schemas.microsoft.com/office/drawing/2014/chart" uri="{C3380CC4-5D6E-409C-BE32-E72D297353CC}">
              <c16:uniqueId val="{00000001-7097-4F58-A574-DA8CA2ABBFB3}"/>
            </c:ext>
          </c:extLst>
        </c:ser>
        <c:ser>
          <c:idx val="2"/>
          <c:order val="2"/>
          <c:tx>
            <c:strRef>
              <c:f>'Pivot Tables'!$Q$3:$Q$4</c:f>
              <c:strCache>
                <c:ptCount val="1"/>
                <c:pt idx="0">
                  <c:v>First Class</c:v>
                </c:pt>
              </c:strCache>
            </c:strRef>
          </c:tx>
          <c:spPr>
            <a:solidFill>
              <a:schemeClr val="accent5">
                <a:tint val="8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Tables'!$Q$5:$Q$15</c:f>
              <c:numCache>
                <c:formatCode>General</c:formatCode>
                <c:ptCount val="10"/>
                <c:pt idx="0">
                  <c:v>5</c:v>
                </c:pt>
                <c:pt idx="1">
                  <c:v>2</c:v>
                </c:pt>
                <c:pt idx="3">
                  <c:v>10</c:v>
                </c:pt>
                <c:pt idx="4">
                  <c:v>1</c:v>
                </c:pt>
                <c:pt idx="6">
                  <c:v>1</c:v>
                </c:pt>
                <c:pt idx="8">
                  <c:v>6</c:v>
                </c:pt>
                <c:pt idx="9">
                  <c:v>2</c:v>
                </c:pt>
              </c:numCache>
            </c:numRef>
          </c:val>
          <c:extLst>
            <c:ext xmlns:c16="http://schemas.microsoft.com/office/drawing/2014/chart" uri="{C3380CC4-5D6E-409C-BE32-E72D297353CC}">
              <c16:uniqueId val="{00000002-7097-4F58-A574-DA8CA2ABBFB3}"/>
            </c:ext>
          </c:extLst>
        </c:ser>
        <c:ser>
          <c:idx val="3"/>
          <c:order val="3"/>
          <c:tx>
            <c:strRef>
              <c:f>'Pivot Tables'!$R$3:$R$4</c:f>
              <c:strCache>
                <c:ptCount val="1"/>
                <c:pt idx="0">
                  <c:v>Premium Economy</c:v>
                </c:pt>
              </c:strCache>
            </c:strRef>
          </c:tx>
          <c:spPr>
            <a:solidFill>
              <a:schemeClr val="accent5">
                <a:tint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Tables'!$N$5:$N$15</c:f>
              <c:strCache>
                <c:ptCount val="10"/>
                <c:pt idx="0">
                  <c:v>Australia</c:v>
                </c:pt>
                <c:pt idx="1">
                  <c:v>Germany</c:v>
                </c:pt>
                <c:pt idx="2">
                  <c:v>India</c:v>
                </c:pt>
                <c:pt idx="3">
                  <c:v>Qatar</c:v>
                </c:pt>
                <c:pt idx="4">
                  <c:v>Singapore</c:v>
                </c:pt>
                <c:pt idx="5">
                  <c:v>South Africa</c:v>
                </c:pt>
                <c:pt idx="6">
                  <c:v>Thailand</c:v>
                </c:pt>
                <c:pt idx="7">
                  <c:v>UAE</c:v>
                </c:pt>
                <c:pt idx="8">
                  <c:v>UK</c:v>
                </c:pt>
                <c:pt idx="9">
                  <c:v>USA</c:v>
                </c:pt>
              </c:strCache>
            </c:strRef>
          </c:cat>
          <c:val>
            <c:numRef>
              <c:f>'Pivot Tables'!$R$5:$R$15</c:f>
              <c:numCache>
                <c:formatCode>General</c:formatCode>
                <c:ptCount val="10"/>
                <c:pt idx="5">
                  <c:v>1</c:v>
                </c:pt>
                <c:pt idx="9">
                  <c:v>4</c:v>
                </c:pt>
              </c:numCache>
            </c:numRef>
          </c:val>
          <c:extLst>
            <c:ext xmlns:c16="http://schemas.microsoft.com/office/drawing/2014/chart" uri="{C3380CC4-5D6E-409C-BE32-E72D297353CC}">
              <c16:uniqueId val="{00000003-7097-4F58-A574-DA8CA2ABBFB3}"/>
            </c:ext>
          </c:extLst>
        </c:ser>
        <c:dLbls>
          <c:showLegendKey val="0"/>
          <c:showVal val="0"/>
          <c:showCatName val="0"/>
          <c:showSerName val="0"/>
          <c:showPercent val="0"/>
          <c:showBubbleSize val="0"/>
        </c:dLbls>
        <c:gapWidth val="28"/>
        <c:overlap val="-76"/>
        <c:axId val="795985072"/>
        <c:axId val="795989872"/>
      </c:barChart>
      <c:catAx>
        <c:axId val="795985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95989872"/>
        <c:crosses val="autoZero"/>
        <c:auto val="1"/>
        <c:lblAlgn val="ctr"/>
        <c:lblOffset val="100"/>
        <c:noMultiLvlLbl val="0"/>
      </c:catAx>
      <c:valAx>
        <c:axId val="795989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795985072"/>
        <c:crosses val="autoZero"/>
        <c:crossBetween val="between"/>
        <c:majorUnit val="25"/>
      </c:valAx>
      <c:spPr>
        <a:noFill/>
        <a:ln>
          <a:noFill/>
        </a:ln>
        <a:effectLst/>
      </c:spPr>
    </c:plotArea>
    <c:legend>
      <c:legendPos val="r"/>
      <c:layout>
        <c:manualLayout>
          <c:xMode val="edge"/>
          <c:yMode val="edge"/>
          <c:x val="0.52117043963254595"/>
          <c:y val="0.14497625434069511"/>
          <c:w val="0.14757956036745407"/>
          <c:h val="0.17465356568912366"/>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[Project_qatar_airways_reviews.xlsx]Pivot Tables!PivotTable7</c:name>
    <c:fmtId val="16"/>
  </c:pivotSource>
  <c:chart>
    <c:title>
      <c:tx>
        <c:rich>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r>
              <a:rPr lang="en-IN" sz="2000" b="1" u="sng">
                <a:solidFill>
                  <a:schemeClr val="tx1"/>
                </a:solidFill>
              </a:rPr>
              <a:t>Top</a:t>
            </a:r>
            <a:r>
              <a:rPr lang="en-IN" sz="2000" b="1" u="sng" baseline="0">
                <a:solidFill>
                  <a:schemeClr val="tx1"/>
                </a:solidFill>
              </a:rPr>
              <a:t> 5 Countries Various Type of Travelers Choice of Seat Type</a:t>
            </a:r>
            <a:endParaRPr lang="en-IN" sz="2000" b="1" u="sng">
              <a:solidFill>
                <a:schemeClr val="tx1"/>
              </a:solidFill>
            </a:endParaRPr>
          </a:p>
        </c:rich>
      </c:tx>
      <c:overlay val="0"/>
      <c:spPr>
        <a:noFill/>
        <a:ln>
          <a:noFill/>
        </a:ln>
        <a:effectLst/>
      </c:spPr>
      <c:txPr>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c:spPr>
        <c:marker>
          <c:symbol val="none"/>
        </c:marker>
      </c:pivotFmt>
      <c:pivotFmt>
        <c:idx val="29"/>
        <c:spPr>
          <a:solidFill>
            <a:schemeClr val="bg2">
              <a:lumMod val="50000"/>
            </a:schemeClr>
          </a:solidFill>
          <a:ln>
            <a:noFill/>
          </a:ln>
          <a:effectLst/>
        </c:spPr>
        <c:marker>
          <c:symbol val="none"/>
        </c:marker>
      </c:pivotFmt>
      <c:pivotFmt>
        <c:idx val="30"/>
        <c:spPr>
          <a:solidFill>
            <a:schemeClr val="accent5"/>
          </a:solidFill>
          <a:ln>
            <a:noFill/>
          </a:ln>
          <a:effectLst/>
        </c:spPr>
        <c:marker>
          <c:symbol val="none"/>
        </c:marker>
      </c:pivotFmt>
      <c:pivotFmt>
        <c:idx val="31"/>
        <c:spPr>
          <a:solidFill>
            <a:schemeClr val="accent5"/>
          </a:solidFill>
          <a:ln>
            <a:noFill/>
          </a:ln>
          <a:effectLst/>
        </c:spPr>
        <c:marker>
          <c:symbol val="none"/>
        </c:marker>
      </c:pivotFmt>
      <c:pivotFmt>
        <c:idx val="3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207431102362205E-2"/>
          <c:y val="0.22014738937469439"/>
          <c:w val="0.94040018044619433"/>
          <c:h val="0.66004615115175802"/>
        </c:manualLayout>
      </c:layout>
      <c:barChart>
        <c:barDir val="col"/>
        <c:grouping val="clustered"/>
        <c:varyColors val="0"/>
        <c:ser>
          <c:idx val="0"/>
          <c:order val="0"/>
          <c:tx>
            <c:strRef>
              <c:f>'Pivot Tables'!$P$17:$P$18</c:f>
              <c:strCache>
                <c:ptCount val="1"/>
                <c:pt idx="0">
                  <c:v>Business Class</c:v>
                </c:pt>
              </c:strCache>
            </c:strRef>
          </c:tx>
          <c:spPr>
            <a:solidFill>
              <a:schemeClr val="accent5">
                <a:shade val="58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Tables'!$P$19:$P$44</c:f>
              <c:numCache>
                <c:formatCode>0%</c:formatCode>
                <c:ptCount val="20"/>
                <c:pt idx="0">
                  <c:v>0.58333333333333337</c:v>
                </c:pt>
                <c:pt idx="1">
                  <c:v>0.390625</c:v>
                </c:pt>
                <c:pt idx="2">
                  <c:v>0.14705882352941177</c:v>
                </c:pt>
                <c:pt idx="3">
                  <c:v>0.27631578947368424</c:v>
                </c:pt>
                <c:pt idx="4">
                  <c:v>0.63157894736842102</c:v>
                </c:pt>
                <c:pt idx="5">
                  <c:v>0.25</c:v>
                </c:pt>
                <c:pt idx="6">
                  <c:v>0.21428571428571427</c:v>
                </c:pt>
                <c:pt idx="7">
                  <c:v>0.58139534883720934</c:v>
                </c:pt>
                <c:pt idx="8">
                  <c:v>0.53846153846153844</c:v>
                </c:pt>
                <c:pt idx="9">
                  <c:v>0.6</c:v>
                </c:pt>
                <c:pt idx="10">
                  <c:v>0.65</c:v>
                </c:pt>
                <c:pt idx="11">
                  <c:v>0.25</c:v>
                </c:pt>
                <c:pt idx="12">
                  <c:v>0.39622641509433965</c:v>
                </c:pt>
                <c:pt idx="13">
                  <c:v>0.53333333333333333</c:v>
                </c:pt>
                <c:pt idx="14">
                  <c:v>0.13207547169811321</c:v>
                </c:pt>
                <c:pt idx="15">
                  <c:v>0.34666666666666668</c:v>
                </c:pt>
                <c:pt idx="16">
                  <c:v>0.6</c:v>
                </c:pt>
                <c:pt idx="17">
                  <c:v>0.4</c:v>
                </c:pt>
                <c:pt idx="18">
                  <c:v>0.15384615384615385</c:v>
                </c:pt>
                <c:pt idx="19">
                  <c:v>0.38181818181818183</c:v>
                </c:pt>
              </c:numCache>
            </c:numRef>
          </c:val>
          <c:extLst>
            <c:ext xmlns:c16="http://schemas.microsoft.com/office/drawing/2014/chart" uri="{C3380CC4-5D6E-409C-BE32-E72D297353CC}">
              <c16:uniqueId val="{00000000-F61A-4118-84F5-0505ABF7E6CF}"/>
            </c:ext>
          </c:extLst>
        </c:ser>
        <c:ser>
          <c:idx val="1"/>
          <c:order val="1"/>
          <c:tx>
            <c:strRef>
              <c:f>'Pivot Tables'!$Q$17:$Q$18</c:f>
              <c:strCache>
                <c:ptCount val="1"/>
                <c:pt idx="0">
                  <c:v>Economy Class</c:v>
                </c:pt>
              </c:strCache>
            </c:strRef>
          </c:tx>
          <c:spPr>
            <a:solidFill>
              <a:schemeClr val="bg2">
                <a:lumMod val="50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Tables'!$Q$19:$Q$44</c:f>
              <c:numCache>
                <c:formatCode>0%</c:formatCode>
                <c:ptCount val="20"/>
                <c:pt idx="0">
                  <c:v>0.375</c:v>
                </c:pt>
                <c:pt idx="1">
                  <c:v>0.59375</c:v>
                </c:pt>
                <c:pt idx="2">
                  <c:v>0.8529411764705882</c:v>
                </c:pt>
                <c:pt idx="3">
                  <c:v>0.69736842105263153</c:v>
                </c:pt>
                <c:pt idx="4">
                  <c:v>0.31578947368421051</c:v>
                </c:pt>
                <c:pt idx="5">
                  <c:v>0.75</c:v>
                </c:pt>
                <c:pt idx="6">
                  <c:v>0.7857142857142857</c:v>
                </c:pt>
                <c:pt idx="7">
                  <c:v>0.41860465116279072</c:v>
                </c:pt>
                <c:pt idx="8">
                  <c:v>0.38461538461538464</c:v>
                </c:pt>
                <c:pt idx="9">
                  <c:v>0.3</c:v>
                </c:pt>
                <c:pt idx="10">
                  <c:v>0.35</c:v>
                </c:pt>
                <c:pt idx="11">
                  <c:v>0.6</c:v>
                </c:pt>
                <c:pt idx="12">
                  <c:v>0.58490566037735847</c:v>
                </c:pt>
                <c:pt idx="13">
                  <c:v>0.46666666666666667</c:v>
                </c:pt>
                <c:pt idx="14">
                  <c:v>0.84905660377358494</c:v>
                </c:pt>
                <c:pt idx="15">
                  <c:v>0.6333333333333333</c:v>
                </c:pt>
                <c:pt idx="16">
                  <c:v>0.37142857142857144</c:v>
                </c:pt>
                <c:pt idx="17">
                  <c:v>0.57777777777777772</c:v>
                </c:pt>
                <c:pt idx="18">
                  <c:v>0.74358974358974361</c:v>
                </c:pt>
                <c:pt idx="19">
                  <c:v>0.61818181818181817</c:v>
                </c:pt>
              </c:numCache>
            </c:numRef>
          </c:val>
          <c:extLst>
            <c:ext xmlns:c16="http://schemas.microsoft.com/office/drawing/2014/chart" uri="{C3380CC4-5D6E-409C-BE32-E72D297353CC}">
              <c16:uniqueId val="{00000001-F61A-4118-84F5-0505ABF7E6CF}"/>
            </c:ext>
          </c:extLst>
        </c:ser>
        <c:ser>
          <c:idx val="2"/>
          <c:order val="2"/>
          <c:tx>
            <c:strRef>
              <c:f>'Pivot Tables'!$R$17:$R$18</c:f>
              <c:strCache>
                <c:ptCount val="1"/>
                <c:pt idx="0">
                  <c:v>First Class</c:v>
                </c:pt>
              </c:strCache>
            </c:strRef>
          </c:tx>
          <c:spPr>
            <a:solidFill>
              <a:schemeClr val="accent5">
                <a:tint val="86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Tables'!$R$19:$R$44</c:f>
              <c:numCache>
                <c:formatCode>0%</c:formatCode>
                <c:ptCount val="20"/>
                <c:pt idx="0">
                  <c:v>4.1666666666666664E-2</c:v>
                </c:pt>
                <c:pt idx="1">
                  <c:v>1.5625E-2</c:v>
                </c:pt>
                <c:pt idx="2">
                  <c:v>0</c:v>
                </c:pt>
                <c:pt idx="3">
                  <c:v>2.6315789473684209E-2</c:v>
                </c:pt>
                <c:pt idx="4">
                  <c:v>5.2631578947368418E-2</c:v>
                </c:pt>
                <c:pt idx="5">
                  <c:v>0</c:v>
                </c:pt>
                <c:pt idx="6">
                  <c:v>0</c:v>
                </c:pt>
                <c:pt idx="7">
                  <c:v>0</c:v>
                </c:pt>
                <c:pt idx="8">
                  <c:v>7.6923076923076927E-2</c:v>
                </c:pt>
                <c:pt idx="9">
                  <c:v>0.1</c:v>
                </c:pt>
                <c:pt idx="10">
                  <c:v>0</c:v>
                </c:pt>
                <c:pt idx="11">
                  <c:v>0.15</c:v>
                </c:pt>
                <c:pt idx="12">
                  <c:v>1.8867924528301886E-2</c:v>
                </c:pt>
                <c:pt idx="13">
                  <c:v>0</c:v>
                </c:pt>
                <c:pt idx="14">
                  <c:v>1.8867924528301886E-2</c:v>
                </c:pt>
                <c:pt idx="15">
                  <c:v>0.02</c:v>
                </c:pt>
                <c:pt idx="16">
                  <c:v>2.8571428571428571E-2</c:v>
                </c:pt>
                <c:pt idx="17">
                  <c:v>0</c:v>
                </c:pt>
                <c:pt idx="18">
                  <c:v>2.564102564102564E-2</c:v>
                </c:pt>
                <c:pt idx="19">
                  <c:v>0</c:v>
                </c:pt>
              </c:numCache>
            </c:numRef>
          </c:val>
          <c:extLst>
            <c:ext xmlns:c16="http://schemas.microsoft.com/office/drawing/2014/chart" uri="{C3380CC4-5D6E-409C-BE32-E72D297353CC}">
              <c16:uniqueId val="{0000000A-F61A-4118-84F5-0505ABF7E6CF}"/>
            </c:ext>
          </c:extLst>
        </c:ser>
        <c:ser>
          <c:idx val="3"/>
          <c:order val="3"/>
          <c:tx>
            <c:strRef>
              <c:f>'Pivot Tables'!$S$17:$S$18</c:f>
              <c:strCache>
                <c:ptCount val="1"/>
                <c:pt idx="0">
                  <c:v>Premium Economy</c:v>
                </c:pt>
              </c:strCache>
            </c:strRef>
          </c:tx>
          <c:spPr>
            <a:solidFill>
              <a:schemeClr val="accent5">
                <a:tint val="58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Tables'!$S$19:$S$44</c:f>
              <c:numCache>
                <c:formatCode>0%</c:formatCode>
                <c:ptCount val="20"/>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2.2222222222222223E-2</c:v>
                </c:pt>
                <c:pt idx="18">
                  <c:v>7.6923076923076927E-2</c:v>
                </c:pt>
                <c:pt idx="19">
                  <c:v>0</c:v>
                </c:pt>
              </c:numCache>
            </c:numRef>
          </c:val>
          <c:extLst>
            <c:ext xmlns:c16="http://schemas.microsoft.com/office/drawing/2014/chart" uri="{C3380CC4-5D6E-409C-BE32-E72D297353CC}">
              <c16:uniqueId val="{0000000B-F61A-4118-84F5-0505ABF7E6CF}"/>
            </c:ext>
          </c:extLst>
        </c:ser>
        <c:dLbls>
          <c:showLegendKey val="0"/>
          <c:showVal val="0"/>
          <c:showCatName val="0"/>
          <c:showSerName val="0"/>
          <c:showPercent val="0"/>
          <c:showBubbleSize val="0"/>
        </c:dLbls>
        <c:gapWidth val="150"/>
        <c:axId val="1330612512"/>
        <c:axId val="1330611552"/>
      </c:barChart>
      <c:catAx>
        <c:axId val="13306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1330611552"/>
        <c:crosses val="autoZero"/>
        <c:auto val="1"/>
        <c:lblAlgn val="ctr"/>
        <c:lblOffset val="100"/>
        <c:noMultiLvlLbl val="0"/>
      </c:catAx>
      <c:valAx>
        <c:axId val="13306115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30612512"/>
        <c:crosses val="autoZero"/>
        <c:crossBetween val="between"/>
      </c:valAx>
      <c:spPr>
        <a:noFill/>
        <a:ln>
          <a:noFill/>
        </a:ln>
        <a:effectLst/>
      </c:spPr>
    </c:plotArea>
    <c:legend>
      <c:legendPos val="r"/>
      <c:layout>
        <c:manualLayout>
          <c:xMode val="edge"/>
          <c:yMode val="edge"/>
          <c:x val="0.82998261154855646"/>
          <c:y val="6.8118472289397075E-2"/>
          <c:w val="0.13668405511811024"/>
          <c:h val="0.1701549470070073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[Project_qatar_airways_reviews.xlsx]Pivot Tables!PivotTable7</c:name>
    <c:fmtId val="25"/>
  </c:pivotSource>
  <c:chart>
    <c:title>
      <c:tx>
        <c:rich>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r>
              <a:rPr lang="en-IN" sz="2000" b="1" u="sng">
                <a:solidFill>
                  <a:schemeClr val="tx1"/>
                </a:solidFill>
              </a:rPr>
              <a:t>Top</a:t>
            </a:r>
            <a:r>
              <a:rPr lang="en-IN" sz="2000" b="1" u="sng" baseline="0">
                <a:solidFill>
                  <a:schemeClr val="tx1"/>
                </a:solidFill>
              </a:rPr>
              <a:t> 5 Countries Various Type of Travelers Choice of Seat Type</a:t>
            </a:r>
            <a:endParaRPr lang="en-IN" sz="2000" b="1" u="sng">
              <a:solidFill>
                <a:schemeClr val="tx1"/>
              </a:solidFill>
            </a:endParaRPr>
          </a:p>
        </c:rich>
      </c:tx>
      <c:overlay val="0"/>
      <c:spPr>
        <a:noFill/>
        <a:ln>
          <a:noFill/>
        </a:ln>
        <a:effectLst/>
      </c:spPr>
      <c:txPr>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c:spPr>
        <c:marker>
          <c:symbol val="none"/>
        </c:marker>
      </c:pivotFmt>
      <c:pivotFmt>
        <c:idx val="31"/>
        <c:spPr>
          <a:solidFill>
            <a:schemeClr val="accent5"/>
          </a:solidFill>
          <a:ln>
            <a:noFill/>
          </a:ln>
          <a:effectLst/>
        </c:spPr>
        <c:marker>
          <c:symbol val="none"/>
        </c:marker>
      </c:pivotFmt>
      <c:pivotFmt>
        <c:idx val="3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342847769028875E-2"/>
          <c:y val="0.44862569256172058"/>
          <c:w val="0.96120464238845149"/>
          <c:h val="0.45580119800955876"/>
        </c:manualLayout>
      </c:layout>
      <c:barChart>
        <c:barDir val="col"/>
        <c:grouping val="clustered"/>
        <c:varyColors val="0"/>
        <c:ser>
          <c:idx val="0"/>
          <c:order val="0"/>
          <c:tx>
            <c:strRef>
              <c:f>'Pivot Tables'!$P$17:$P$18</c:f>
              <c:strCache>
                <c:ptCount val="1"/>
                <c:pt idx="0">
                  <c:v>Business Class</c:v>
                </c:pt>
              </c:strCache>
            </c:strRef>
          </c:tx>
          <c:spPr>
            <a:solidFill>
              <a:schemeClr val="accent5">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Tables'!$P$19:$P$44</c:f>
              <c:numCache>
                <c:formatCode>0%</c:formatCode>
                <c:ptCount val="20"/>
                <c:pt idx="0">
                  <c:v>0.60869565217391308</c:v>
                </c:pt>
                <c:pt idx="1">
                  <c:v>0.3968253968253968</c:v>
                </c:pt>
                <c:pt idx="2">
                  <c:v>0.14705882352941177</c:v>
                </c:pt>
                <c:pt idx="3">
                  <c:v>0.28378378378378377</c:v>
                </c:pt>
                <c:pt idx="4">
                  <c:v>0.66666666666666663</c:v>
                </c:pt>
                <c:pt idx="5">
                  <c:v>0.25</c:v>
                </c:pt>
                <c:pt idx="6">
                  <c:v>0.21428571428571427</c:v>
                </c:pt>
                <c:pt idx="7">
                  <c:v>0.58139534883720934</c:v>
                </c:pt>
                <c:pt idx="8">
                  <c:v>0.58333333333333337</c:v>
                </c:pt>
                <c:pt idx="9">
                  <c:v>0.66666666666666663</c:v>
                </c:pt>
                <c:pt idx="10">
                  <c:v>0.65</c:v>
                </c:pt>
                <c:pt idx="11">
                  <c:v>0.29411764705882354</c:v>
                </c:pt>
                <c:pt idx="12">
                  <c:v>0.40384615384615385</c:v>
                </c:pt>
                <c:pt idx="13">
                  <c:v>0.53333333333333333</c:v>
                </c:pt>
                <c:pt idx="14">
                  <c:v>0.13461538461538461</c:v>
                </c:pt>
                <c:pt idx="15">
                  <c:v>0.35374149659863946</c:v>
                </c:pt>
                <c:pt idx="16">
                  <c:v>0.61764705882352944</c:v>
                </c:pt>
                <c:pt idx="17">
                  <c:v>0.40909090909090912</c:v>
                </c:pt>
                <c:pt idx="18">
                  <c:v>0.17142857142857143</c:v>
                </c:pt>
                <c:pt idx="19">
                  <c:v>0.38181818181818183</c:v>
                </c:pt>
              </c:numCache>
            </c:numRef>
          </c:val>
          <c:extLst>
            <c:ext xmlns:c16="http://schemas.microsoft.com/office/drawing/2014/chart" uri="{C3380CC4-5D6E-409C-BE32-E72D297353CC}">
              <c16:uniqueId val="{00000000-8A83-4B52-9C8D-58DD11E9050C}"/>
            </c:ext>
          </c:extLst>
        </c:ser>
        <c:ser>
          <c:idx val="1"/>
          <c:order val="1"/>
          <c:tx>
            <c:strRef>
              <c:f>'Pivot Tables'!$Q$17:$Q$18</c:f>
              <c:strCache>
                <c:ptCount val="1"/>
                <c:pt idx="0">
                  <c:v>Economy Class</c:v>
                </c:pt>
              </c:strCache>
            </c:strRef>
          </c:tx>
          <c:spPr>
            <a:solidFill>
              <a:schemeClr val="bg2">
                <a:lumMod val="50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Tables'!$Q$19:$Q$44</c:f>
              <c:numCache>
                <c:formatCode>0%</c:formatCode>
                <c:ptCount val="20"/>
                <c:pt idx="0">
                  <c:v>0.39130434782608697</c:v>
                </c:pt>
                <c:pt idx="1">
                  <c:v>0.60317460317460314</c:v>
                </c:pt>
                <c:pt idx="2">
                  <c:v>0.8529411764705882</c:v>
                </c:pt>
                <c:pt idx="3">
                  <c:v>0.71621621621621623</c:v>
                </c:pt>
                <c:pt idx="4">
                  <c:v>0.33333333333333331</c:v>
                </c:pt>
                <c:pt idx="5">
                  <c:v>0.75</c:v>
                </c:pt>
                <c:pt idx="6">
                  <c:v>0.7857142857142857</c:v>
                </c:pt>
                <c:pt idx="7">
                  <c:v>0.41860465116279072</c:v>
                </c:pt>
                <c:pt idx="8">
                  <c:v>0.41666666666666669</c:v>
                </c:pt>
                <c:pt idx="9">
                  <c:v>0.33333333333333331</c:v>
                </c:pt>
                <c:pt idx="10">
                  <c:v>0.35</c:v>
                </c:pt>
                <c:pt idx="11">
                  <c:v>0.70588235294117652</c:v>
                </c:pt>
                <c:pt idx="12">
                  <c:v>0.59615384615384615</c:v>
                </c:pt>
                <c:pt idx="13">
                  <c:v>0.46666666666666667</c:v>
                </c:pt>
                <c:pt idx="14">
                  <c:v>0.86538461538461542</c:v>
                </c:pt>
                <c:pt idx="15">
                  <c:v>0.6462585034013606</c:v>
                </c:pt>
                <c:pt idx="16">
                  <c:v>0.38235294117647056</c:v>
                </c:pt>
                <c:pt idx="17">
                  <c:v>0.59090909090909094</c:v>
                </c:pt>
                <c:pt idx="18">
                  <c:v>0.82857142857142863</c:v>
                </c:pt>
                <c:pt idx="19">
                  <c:v>0.61818181818181817</c:v>
                </c:pt>
              </c:numCache>
            </c:numRef>
          </c:val>
          <c:extLst>
            <c:ext xmlns:c16="http://schemas.microsoft.com/office/drawing/2014/chart" uri="{C3380CC4-5D6E-409C-BE32-E72D297353CC}">
              <c16:uniqueId val="{00000001-8A83-4B52-9C8D-58DD11E9050C}"/>
            </c:ext>
          </c:extLst>
        </c:ser>
        <c:dLbls>
          <c:showLegendKey val="0"/>
          <c:showVal val="0"/>
          <c:showCatName val="0"/>
          <c:showSerName val="0"/>
          <c:showPercent val="0"/>
          <c:showBubbleSize val="0"/>
        </c:dLbls>
        <c:gapWidth val="150"/>
        <c:axId val="1330612512"/>
        <c:axId val="1330611552"/>
      </c:barChart>
      <c:catAx>
        <c:axId val="13306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30611552"/>
        <c:crosses val="autoZero"/>
        <c:auto val="1"/>
        <c:lblAlgn val="ctr"/>
        <c:lblOffset val="100"/>
        <c:noMultiLvlLbl val="0"/>
      </c:catAx>
      <c:valAx>
        <c:axId val="13306115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330612512"/>
        <c:crosses val="autoZero"/>
        <c:crossBetween val="between"/>
      </c:valAx>
      <c:spPr>
        <a:noFill/>
        <a:ln>
          <a:noFill/>
        </a:ln>
        <a:effectLst/>
      </c:spPr>
    </c:plotArea>
    <c:legend>
      <c:legendPos val="r"/>
      <c:layout>
        <c:manualLayout>
          <c:xMode val="edge"/>
          <c:yMode val="edge"/>
          <c:x val="0.79889411089238849"/>
          <c:y val="0.14230892432996792"/>
          <c:w val="0.12463681102362205"/>
          <c:h val="8.6371346761497339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[Project_qatar_airways_reviews.xlsx]Pivot Tables!PivotTable7</c:name>
    <c:fmtId val="24"/>
  </c:pivotSource>
  <c:chart>
    <c:title>
      <c:tx>
        <c:rich>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r>
              <a:rPr lang="en-IN" sz="2000" b="1" u="sng">
                <a:solidFill>
                  <a:schemeClr val="tx1"/>
                </a:solidFill>
              </a:rPr>
              <a:t>Top</a:t>
            </a:r>
            <a:r>
              <a:rPr lang="en-IN" sz="2000" b="1" u="sng" baseline="0">
                <a:solidFill>
                  <a:schemeClr val="tx1"/>
                </a:solidFill>
              </a:rPr>
              <a:t> 5 Countries Various Type of Travelers Choice of Seat Type</a:t>
            </a:r>
            <a:endParaRPr lang="en-IN" sz="2000" b="1" u="sng">
              <a:solidFill>
                <a:schemeClr val="tx1"/>
              </a:solidFill>
            </a:endParaRPr>
          </a:p>
        </c:rich>
      </c:tx>
      <c:overlay val="0"/>
      <c:spPr>
        <a:noFill/>
        <a:ln>
          <a:noFill/>
        </a:ln>
        <a:effectLst/>
      </c:spPr>
      <c:txPr>
        <a:bodyPr rot="0" spcFirstLastPara="1" vertOverflow="ellipsis" vert="horz" wrap="square" anchor="ctr" anchorCtr="1"/>
        <a:lstStyle/>
        <a:p>
          <a:pPr>
            <a:defRPr sz="20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60000"/>
              <a:lumOff val="4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solidFill>
          <a:ln>
            <a:noFill/>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5"/>
          </a:solidFill>
          <a:ln>
            <a:noFill/>
          </a:ln>
          <a:effectLst/>
        </c:spPr>
        <c:marker>
          <c:symbol val="none"/>
        </c:marker>
      </c:pivotFmt>
      <c:pivotFmt>
        <c:idx val="2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5"/>
          </a:solidFill>
          <a:ln>
            <a:noFill/>
          </a:ln>
          <a:effectLst/>
        </c:spPr>
        <c:marker>
          <c:symbol val="none"/>
        </c:marker>
      </c:pivotFmt>
      <c:pivotFmt>
        <c:idx val="31"/>
        <c:spPr>
          <a:solidFill>
            <a:schemeClr val="accent5"/>
          </a:solidFill>
          <a:ln>
            <a:noFill/>
          </a:ln>
          <a:effectLst/>
        </c:spPr>
        <c:marker>
          <c:symbol val="none"/>
        </c:marker>
      </c:pivotFmt>
      <c:pivotFmt>
        <c:idx val="3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8342847769028868E-2"/>
          <c:y val="0.41312962962962962"/>
          <c:w val="0.96120464238845149"/>
          <c:h val="0.48183041703120444"/>
        </c:manualLayout>
      </c:layout>
      <c:barChart>
        <c:barDir val="col"/>
        <c:grouping val="clustered"/>
        <c:varyColors val="0"/>
        <c:ser>
          <c:idx val="0"/>
          <c:order val="0"/>
          <c:tx>
            <c:strRef>
              <c:f>'Pivot Tables'!$P$17:$P$18</c:f>
              <c:strCache>
                <c:ptCount val="1"/>
                <c:pt idx="0">
                  <c:v>Business Class</c:v>
                </c:pt>
              </c:strCache>
            </c:strRef>
          </c:tx>
          <c:spPr>
            <a:solidFill>
              <a:schemeClr val="accent5">
                <a:shade val="76000"/>
              </a:schemeClr>
            </a:solidFill>
            <a:ln>
              <a:noFill/>
            </a:ln>
            <a:effectLst/>
          </c:spPr>
          <c:invertIfNegative val="0"/>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Tables'!$P$19:$P$44</c:f>
              <c:numCache>
                <c:formatCode>0%</c:formatCode>
                <c:ptCount val="20"/>
                <c:pt idx="0">
                  <c:v>0.60869565217391308</c:v>
                </c:pt>
                <c:pt idx="1">
                  <c:v>0.3968253968253968</c:v>
                </c:pt>
                <c:pt idx="2">
                  <c:v>0.14705882352941177</c:v>
                </c:pt>
                <c:pt idx="3">
                  <c:v>0.28378378378378377</c:v>
                </c:pt>
                <c:pt idx="4">
                  <c:v>0.66666666666666663</c:v>
                </c:pt>
                <c:pt idx="5">
                  <c:v>0.25</c:v>
                </c:pt>
                <c:pt idx="6">
                  <c:v>0.21428571428571427</c:v>
                </c:pt>
                <c:pt idx="7">
                  <c:v>0.58139534883720934</c:v>
                </c:pt>
                <c:pt idx="8">
                  <c:v>0.58333333333333337</c:v>
                </c:pt>
                <c:pt idx="9">
                  <c:v>0.66666666666666663</c:v>
                </c:pt>
                <c:pt idx="10">
                  <c:v>0.65</c:v>
                </c:pt>
                <c:pt idx="11">
                  <c:v>0.29411764705882354</c:v>
                </c:pt>
                <c:pt idx="12">
                  <c:v>0.40384615384615385</c:v>
                </c:pt>
                <c:pt idx="13">
                  <c:v>0.53333333333333333</c:v>
                </c:pt>
                <c:pt idx="14">
                  <c:v>0.13461538461538461</c:v>
                </c:pt>
                <c:pt idx="15">
                  <c:v>0.35374149659863946</c:v>
                </c:pt>
                <c:pt idx="16">
                  <c:v>0.61764705882352944</c:v>
                </c:pt>
                <c:pt idx="17">
                  <c:v>0.40909090909090912</c:v>
                </c:pt>
                <c:pt idx="18">
                  <c:v>0.17142857142857143</c:v>
                </c:pt>
                <c:pt idx="19">
                  <c:v>0.38181818181818183</c:v>
                </c:pt>
              </c:numCache>
            </c:numRef>
          </c:val>
          <c:extLst>
            <c:ext xmlns:c16="http://schemas.microsoft.com/office/drawing/2014/chart" uri="{C3380CC4-5D6E-409C-BE32-E72D297353CC}">
              <c16:uniqueId val="{00000000-E7D5-468D-942B-B4A5BBBD0ABA}"/>
            </c:ext>
          </c:extLst>
        </c:ser>
        <c:ser>
          <c:idx val="1"/>
          <c:order val="1"/>
          <c:tx>
            <c:strRef>
              <c:f>'Pivot Tables'!$Q$17:$Q$18</c:f>
              <c:strCache>
                <c:ptCount val="1"/>
                <c:pt idx="0">
                  <c:v>Economy Class</c:v>
                </c:pt>
              </c:strCache>
            </c:strRef>
          </c:tx>
          <c:spPr>
            <a:solidFill>
              <a:schemeClr val="bg2">
                <a:lumMod val="50000"/>
              </a:schemeClr>
            </a:solidFill>
            <a:ln>
              <a:noFill/>
            </a:ln>
            <a:effectLst/>
          </c:spPr>
          <c:invertIfNegative val="0"/>
          <c:dLbls>
            <c:dLbl>
              <c:idx val="13"/>
              <c:layout>
                <c:manualLayout>
                  <c:x val="1.041666666666659E-2"/>
                  <c:y val="-2.592592592592592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7D5-468D-942B-B4A5BBBD0ABA}"/>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 Tables'!$N$19:$O$44</c:f>
              <c:multiLvlStrCache>
                <c:ptCount val="20"/>
                <c:lvl>
                  <c:pt idx="0">
                    <c:v>Business</c:v>
                  </c:pt>
                  <c:pt idx="1">
                    <c:v>Couple Leisure</c:v>
                  </c:pt>
                  <c:pt idx="2">
                    <c:v>Family Leisure</c:v>
                  </c:pt>
                  <c:pt idx="3">
                    <c:v>Solo Leisure</c:v>
                  </c:pt>
                  <c:pt idx="4">
                    <c:v>Business</c:v>
                  </c:pt>
                  <c:pt idx="5">
                    <c:v>Couple Leisure</c:v>
                  </c:pt>
                  <c:pt idx="6">
                    <c:v>Family Leisure</c:v>
                  </c:pt>
                  <c:pt idx="7">
                    <c:v>Solo Leisure</c:v>
                  </c:pt>
                  <c:pt idx="8">
                    <c:v>Business</c:v>
                  </c:pt>
                  <c:pt idx="9">
                    <c:v>Couple Leisure</c:v>
                  </c:pt>
                  <c:pt idx="10">
                    <c:v>Family Leisure</c:v>
                  </c:pt>
                  <c:pt idx="11">
                    <c:v>Solo Leisure</c:v>
                  </c:pt>
                  <c:pt idx="12">
                    <c:v>Business</c:v>
                  </c:pt>
                  <c:pt idx="13">
                    <c:v>Couple Leisure</c:v>
                  </c:pt>
                  <c:pt idx="14">
                    <c:v>Family Leisure</c:v>
                  </c:pt>
                  <c:pt idx="15">
                    <c:v>Solo Leisure</c:v>
                  </c:pt>
                  <c:pt idx="16">
                    <c:v>Business</c:v>
                  </c:pt>
                  <c:pt idx="17">
                    <c:v>Couple Leisure</c:v>
                  </c:pt>
                  <c:pt idx="18">
                    <c:v>Family Leisure</c:v>
                  </c:pt>
                  <c:pt idx="19">
                    <c:v>Solo Leisure</c:v>
                  </c:pt>
                </c:lvl>
                <c:lvl>
                  <c:pt idx="0">
                    <c:v>Australia</c:v>
                  </c:pt>
                  <c:pt idx="4">
                    <c:v>Germany</c:v>
                  </c:pt>
                  <c:pt idx="8">
                    <c:v>Qatar</c:v>
                  </c:pt>
                  <c:pt idx="12">
                    <c:v>UK</c:v>
                  </c:pt>
                  <c:pt idx="16">
                    <c:v>USA</c:v>
                  </c:pt>
                </c:lvl>
              </c:multiLvlStrCache>
            </c:multiLvlStrRef>
          </c:cat>
          <c:val>
            <c:numRef>
              <c:f>'Pivot Tables'!$Q$19:$Q$44</c:f>
              <c:numCache>
                <c:formatCode>0%</c:formatCode>
                <c:ptCount val="20"/>
                <c:pt idx="0">
                  <c:v>0.39130434782608697</c:v>
                </c:pt>
                <c:pt idx="1">
                  <c:v>0.60317460317460314</c:v>
                </c:pt>
                <c:pt idx="2">
                  <c:v>0.8529411764705882</c:v>
                </c:pt>
                <c:pt idx="3">
                  <c:v>0.71621621621621623</c:v>
                </c:pt>
                <c:pt idx="4">
                  <c:v>0.33333333333333331</c:v>
                </c:pt>
                <c:pt idx="5">
                  <c:v>0.75</c:v>
                </c:pt>
                <c:pt idx="6">
                  <c:v>0.7857142857142857</c:v>
                </c:pt>
                <c:pt idx="7">
                  <c:v>0.41860465116279072</c:v>
                </c:pt>
                <c:pt idx="8">
                  <c:v>0.41666666666666669</c:v>
                </c:pt>
                <c:pt idx="9">
                  <c:v>0.33333333333333331</c:v>
                </c:pt>
                <c:pt idx="10">
                  <c:v>0.35</c:v>
                </c:pt>
                <c:pt idx="11">
                  <c:v>0.70588235294117652</c:v>
                </c:pt>
                <c:pt idx="12">
                  <c:v>0.59615384615384615</c:v>
                </c:pt>
                <c:pt idx="13">
                  <c:v>0.46666666666666667</c:v>
                </c:pt>
                <c:pt idx="14">
                  <c:v>0.86538461538461542</c:v>
                </c:pt>
                <c:pt idx="15">
                  <c:v>0.6462585034013606</c:v>
                </c:pt>
                <c:pt idx="16">
                  <c:v>0.38235294117647056</c:v>
                </c:pt>
                <c:pt idx="17">
                  <c:v>0.59090909090909094</c:v>
                </c:pt>
                <c:pt idx="18">
                  <c:v>0.82857142857142863</c:v>
                </c:pt>
                <c:pt idx="19">
                  <c:v>0.61818181818181817</c:v>
                </c:pt>
              </c:numCache>
            </c:numRef>
          </c:val>
          <c:extLst>
            <c:ext xmlns:c16="http://schemas.microsoft.com/office/drawing/2014/chart" uri="{C3380CC4-5D6E-409C-BE32-E72D297353CC}">
              <c16:uniqueId val="{00000001-E7D5-468D-942B-B4A5BBBD0ABA}"/>
            </c:ext>
          </c:extLst>
        </c:ser>
        <c:dLbls>
          <c:showLegendKey val="0"/>
          <c:showVal val="0"/>
          <c:showCatName val="0"/>
          <c:showSerName val="0"/>
          <c:showPercent val="0"/>
          <c:showBubbleSize val="0"/>
        </c:dLbls>
        <c:gapWidth val="150"/>
        <c:axId val="1330612512"/>
        <c:axId val="1330611552"/>
      </c:barChart>
      <c:catAx>
        <c:axId val="133061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crossAx val="1330611552"/>
        <c:crosses val="autoZero"/>
        <c:auto val="0"/>
        <c:lblAlgn val="ctr"/>
        <c:lblOffset val="100"/>
        <c:noMultiLvlLbl val="0"/>
      </c:catAx>
      <c:valAx>
        <c:axId val="13306115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330612512"/>
        <c:crosses val="autoZero"/>
        <c:crossBetween val="between"/>
      </c:valAx>
      <c:spPr>
        <a:noFill/>
        <a:ln>
          <a:noFill/>
        </a:ln>
        <a:effectLst/>
      </c:spPr>
    </c:plotArea>
    <c:legend>
      <c:legendPos val="r"/>
      <c:layout>
        <c:manualLayout>
          <c:xMode val="edge"/>
          <c:yMode val="edge"/>
          <c:x val="0.79889411089238849"/>
          <c:y val="0.14105526392534271"/>
          <c:w val="0.12402255577427822"/>
          <c:h val="0.1273152522601341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Tables!PivotTable2</c:name>
    <c:fmtId val="13"/>
  </c:pivotSource>
  <c:chart>
    <c:title>
      <c:tx>
        <c:rich>
          <a:bodyPr rot="0" spcFirstLastPara="1" vertOverflow="ellipsis" vert="horz" wrap="square" anchor="ctr" anchorCtr="1"/>
          <a:lstStyle/>
          <a:p>
            <a:pPr>
              <a:defRPr sz="1400" b="1" i="0" u="sng" strike="noStrike" kern="1200" spc="0" baseline="0">
                <a:solidFill>
                  <a:schemeClr val="tx1"/>
                </a:solidFill>
                <a:latin typeface="+mn-lt"/>
                <a:ea typeface="+mn-ea"/>
                <a:cs typeface="+mn-cs"/>
              </a:defRPr>
            </a:pPr>
            <a:r>
              <a:rPr lang="en-IN" b="1" u="sng">
                <a:solidFill>
                  <a:schemeClr val="tx1"/>
                </a:solidFill>
              </a:rPr>
              <a:t>Rating</a:t>
            </a:r>
            <a:r>
              <a:rPr lang="en-IN" b="1" u="sng" baseline="0">
                <a:solidFill>
                  <a:schemeClr val="tx1"/>
                </a:solidFill>
              </a:rPr>
              <a:t> as per Flight Seat Type</a:t>
            </a:r>
            <a:endParaRPr lang="en-IN" b="1" u="sng">
              <a:solidFill>
                <a:schemeClr val="tx1"/>
              </a:solidFill>
            </a:endParaRPr>
          </a:p>
        </c:rich>
      </c:tx>
      <c:overlay val="0"/>
      <c:spPr>
        <a:noFill/>
        <a:ln>
          <a:noFill/>
        </a:ln>
        <a:effectLst/>
      </c:spPr>
      <c:txPr>
        <a:bodyPr rot="0" spcFirstLastPara="1" vertOverflow="ellipsis" vert="horz" wrap="square" anchor="ctr" anchorCtr="1"/>
        <a:lstStyle/>
        <a:p>
          <a:pPr>
            <a:defRPr sz="14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800208639303904E-2"/>
          <c:y val="0.10811237778802835"/>
          <c:w val="0.8471752982546944"/>
          <c:h val="0.80353395923435222"/>
        </c:manualLayout>
      </c:layout>
      <c:barChart>
        <c:barDir val="col"/>
        <c:grouping val="clustered"/>
        <c:varyColors val="0"/>
        <c:ser>
          <c:idx val="0"/>
          <c:order val="0"/>
          <c:tx>
            <c:strRef>
              <c:f>'Pivot Tables'!$B$3:$B$4</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Tables'!$A$5:$A$9</c:f>
              <c:strCache>
                <c:ptCount val="4"/>
                <c:pt idx="0">
                  <c:v>Business Class</c:v>
                </c:pt>
                <c:pt idx="1">
                  <c:v>Economy Class</c:v>
                </c:pt>
                <c:pt idx="2">
                  <c:v>First Class</c:v>
                </c:pt>
                <c:pt idx="3">
                  <c:v>Premium Economy</c:v>
                </c:pt>
              </c:strCache>
            </c:strRef>
          </c:cat>
          <c:val>
            <c:numRef>
              <c:f>'Pivot Tables'!$B$5:$B$9</c:f>
              <c:numCache>
                <c:formatCode>General</c:formatCode>
                <c:ptCount val="4"/>
                <c:pt idx="0">
                  <c:v>35</c:v>
                </c:pt>
                <c:pt idx="1">
                  <c:v>114</c:v>
                </c:pt>
                <c:pt idx="2">
                  <c:v>3</c:v>
                </c:pt>
              </c:numCache>
            </c:numRef>
          </c:val>
          <c:extLst>
            <c:ext xmlns:c16="http://schemas.microsoft.com/office/drawing/2014/chart" uri="{C3380CC4-5D6E-409C-BE32-E72D297353CC}">
              <c16:uniqueId val="{00000000-D972-41E6-AC76-82B2CA1F131F}"/>
            </c:ext>
          </c:extLst>
        </c:ser>
        <c:ser>
          <c:idx val="1"/>
          <c:order val="1"/>
          <c:tx>
            <c:strRef>
              <c:f>'Pivot Tables'!$C$3:$C$4</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Tables'!$A$5:$A$9</c:f>
              <c:strCache>
                <c:ptCount val="4"/>
                <c:pt idx="0">
                  <c:v>Business Class</c:v>
                </c:pt>
                <c:pt idx="1">
                  <c:v>Economy Class</c:v>
                </c:pt>
                <c:pt idx="2">
                  <c:v>First Class</c:v>
                </c:pt>
                <c:pt idx="3">
                  <c:v>Premium Economy</c:v>
                </c:pt>
              </c:strCache>
            </c:strRef>
          </c:cat>
          <c:val>
            <c:numRef>
              <c:f>'Pivot Tables'!$C$5:$C$9</c:f>
              <c:numCache>
                <c:formatCode>General</c:formatCode>
                <c:ptCount val="4"/>
                <c:pt idx="0">
                  <c:v>50</c:v>
                </c:pt>
                <c:pt idx="1">
                  <c:v>102</c:v>
                </c:pt>
                <c:pt idx="2">
                  <c:v>2</c:v>
                </c:pt>
              </c:numCache>
            </c:numRef>
          </c:val>
          <c:extLst>
            <c:ext xmlns:c16="http://schemas.microsoft.com/office/drawing/2014/chart" uri="{C3380CC4-5D6E-409C-BE32-E72D297353CC}">
              <c16:uniqueId val="{00000001-D972-41E6-AC76-82B2CA1F131F}"/>
            </c:ext>
          </c:extLst>
        </c:ser>
        <c:ser>
          <c:idx val="2"/>
          <c:order val="2"/>
          <c:tx>
            <c:strRef>
              <c:f>'Pivot Tables'!$D$3:$D$4</c:f>
              <c:strCache>
                <c:ptCount val="1"/>
                <c:pt idx="0">
                  <c:v>10 (Excellent)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Tables'!$A$5:$A$9</c:f>
              <c:strCache>
                <c:ptCount val="4"/>
                <c:pt idx="0">
                  <c:v>Business Class</c:v>
                </c:pt>
                <c:pt idx="1">
                  <c:v>Economy Class</c:v>
                </c:pt>
                <c:pt idx="2">
                  <c:v>First Class</c:v>
                </c:pt>
                <c:pt idx="3">
                  <c:v>Premium Economy</c:v>
                </c:pt>
              </c:strCache>
            </c:strRef>
          </c:cat>
          <c:val>
            <c:numRef>
              <c:f>'Pivot Tables'!$D$5:$D$9</c:f>
              <c:numCache>
                <c:formatCode>General</c:formatCode>
                <c:ptCount val="4"/>
                <c:pt idx="0">
                  <c:v>310</c:v>
                </c:pt>
                <c:pt idx="1">
                  <c:v>396</c:v>
                </c:pt>
                <c:pt idx="2">
                  <c:v>13</c:v>
                </c:pt>
                <c:pt idx="3">
                  <c:v>7</c:v>
                </c:pt>
              </c:numCache>
            </c:numRef>
          </c:val>
          <c:extLst>
            <c:ext xmlns:c16="http://schemas.microsoft.com/office/drawing/2014/chart" uri="{C3380CC4-5D6E-409C-BE32-E72D297353CC}">
              <c16:uniqueId val="{00000002-D972-41E6-AC76-82B2CA1F131F}"/>
            </c:ext>
          </c:extLst>
        </c:ser>
        <c:dLbls>
          <c:dLblPos val="outEnd"/>
          <c:showLegendKey val="0"/>
          <c:showVal val="1"/>
          <c:showCatName val="0"/>
          <c:showSerName val="0"/>
          <c:showPercent val="0"/>
          <c:showBubbleSize val="0"/>
        </c:dLbls>
        <c:gapWidth val="219"/>
        <c:overlap val="-27"/>
        <c:axId val="354489664"/>
        <c:axId val="354486304"/>
      </c:barChart>
      <c:catAx>
        <c:axId val="35448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354486304"/>
        <c:crosses val="autoZero"/>
        <c:auto val="1"/>
        <c:lblAlgn val="ctr"/>
        <c:lblOffset val="100"/>
        <c:noMultiLvlLbl val="0"/>
      </c:catAx>
      <c:valAx>
        <c:axId val="3544863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354489664"/>
        <c:crosses val="autoZero"/>
        <c:crossBetween val="between"/>
      </c:valAx>
      <c:spPr>
        <a:noFill/>
        <a:ln>
          <a:noFill/>
        </a:ln>
        <a:effectLst/>
      </c:spPr>
    </c:plotArea>
    <c:legend>
      <c:legendPos val="r"/>
      <c:layout>
        <c:manualLayout>
          <c:xMode val="edge"/>
          <c:yMode val="edge"/>
          <c:x val="0.81458194029876341"/>
          <c:y val="8.5372367175225672E-2"/>
          <c:w val="0.15466409414991569"/>
          <c:h val="0.241431202333429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Tables!PivotTable3</c:name>
    <c:fmtId val="11"/>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Rating</a:t>
            </a:r>
            <a:r>
              <a:rPr lang="en-IN" sz="1800" b="1" u="sng" baseline="0">
                <a:solidFill>
                  <a:schemeClr val="tx1"/>
                </a:solidFill>
              </a:rPr>
              <a:t> as per type of Travellers</a:t>
            </a:r>
            <a:endParaRPr lang="en-IN" sz="1800" b="1" u="sng">
              <a:solidFill>
                <a:schemeClr val="tx1"/>
              </a:solidFill>
            </a:endParaRPr>
          </a:p>
        </c:rich>
      </c:tx>
      <c:layout>
        <c:manualLayout>
          <c:xMode val="edge"/>
          <c:yMode val="edge"/>
          <c:x val="0.39619266732283465"/>
          <c:y val="2.7152151617125954E-2"/>
        </c:manualLayout>
      </c:layout>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Tables'!$B$11:$B$12</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Tables'!$B$13:$B$17</c:f>
              <c:numCache>
                <c:formatCode>General</c:formatCode>
                <c:ptCount val="4"/>
                <c:pt idx="0">
                  <c:v>34</c:v>
                </c:pt>
                <c:pt idx="1">
                  <c:v>33</c:v>
                </c:pt>
                <c:pt idx="2">
                  <c:v>33</c:v>
                </c:pt>
                <c:pt idx="3">
                  <c:v>45</c:v>
                </c:pt>
              </c:numCache>
            </c:numRef>
          </c:val>
          <c:extLst>
            <c:ext xmlns:c16="http://schemas.microsoft.com/office/drawing/2014/chart" uri="{C3380CC4-5D6E-409C-BE32-E72D297353CC}">
              <c16:uniqueId val="{00000000-20B2-4EC4-A773-B18B262725C8}"/>
            </c:ext>
          </c:extLst>
        </c:ser>
        <c:ser>
          <c:idx val="1"/>
          <c:order val="1"/>
          <c:tx>
            <c:strRef>
              <c:f>'Pivot Tables'!$C$11:$C$12</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Tables'!$C$13:$C$17</c:f>
              <c:numCache>
                <c:formatCode>General</c:formatCode>
                <c:ptCount val="4"/>
                <c:pt idx="0">
                  <c:v>18</c:v>
                </c:pt>
                <c:pt idx="1">
                  <c:v>25</c:v>
                </c:pt>
                <c:pt idx="2">
                  <c:v>18</c:v>
                </c:pt>
                <c:pt idx="3">
                  <c:v>49</c:v>
                </c:pt>
              </c:numCache>
            </c:numRef>
          </c:val>
          <c:extLst>
            <c:ext xmlns:c16="http://schemas.microsoft.com/office/drawing/2014/chart" uri="{C3380CC4-5D6E-409C-BE32-E72D297353CC}">
              <c16:uniqueId val="{00000001-20B2-4EC4-A773-B18B262725C8}"/>
            </c:ext>
          </c:extLst>
        </c:ser>
        <c:ser>
          <c:idx val="2"/>
          <c:order val="2"/>
          <c:tx>
            <c:strRef>
              <c:f>'Pivot Tables'!$D$11:$D$12</c:f>
              <c:strCache>
                <c:ptCount val="1"/>
                <c:pt idx="0">
                  <c:v>10 (Execellent)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Tables'!$D$13:$D$17</c:f>
              <c:numCache>
                <c:formatCode>General</c:formatCode>
                <c:ptCount val="4"/>
                <c:pt idx="0">
                  <c:v>91</c:v>
                </c:pt>
                <c:pt idx="1">
                  <c:v>145</c:v>
                </c:pt>
                <c:pt idx="2">
                  <c:v>114</c:v>
                </c:pt>
                <c:pt idx="3">
                  <c:v>299</c:v>
                </c:pt>
              </c:numCache>
            </c:numRef>
          </c:val>
          <c:extLst>
            <c:ext xmlns:c16="http://schemas.microsoft.com/office/drawing/2014/chart" uri="{C3380CC4-5D6E-409C-BE32-E72D297353CC}">
              <c16:uniqueId val="{00000002-20B2-4EC4-A773-B18B262725C8}"/>
            </c:ext>
          </c:extLst>
        </c:ser>
        <c:dLbls>
          <c:dLblPos val="outEnd"/>
          <c:showLegendKey val="0"/>
          <c:showVal val="1"/>
          <c:showCatName val="0"/>
          <c:showSerName val="0"/>
          <c:showPercent val="0"/>
          <c:showBubbleSize val="0"/>
        </c:dLbls>
        <c:gapWidth val="219"/>
        <c:overlap val="-27"/>
        <c:axId val="264767360"/>
        <c:axId val="264786560"/>
      </c:barChart>
      <c:catAx>
        <c:axId val="26476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64786560"/>
        <c:crosses val="autoZero"/>
        <c:auto val="1"/>
        <c:lblAlgn val="ctr"/>
        <c:lblOffset val="100"/>
        <c:noMultiLvlLbl val="0"/>
      </c:catAx>
      <c:valAx>
        <c:axId val="26478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64767360"/>
        <c:crosses val="autoZero"/>
        <c:crossBetween val="between"/>
      </c:valAx>
      <c:spPr>
        <a:noFill/>
        <a:ln>
          <a:noFill/>
        </a:ln>
        <a:effectLst/>
      </c:spPr>
    </c:plotArea>
    <c:legend>
      <c:legendPos val="r"/>
      <c:layout>
        <c:manualLayout>
          <c:xMode val="edge"/>
          <c:yMode val="edge"/>
          <c:x val="0.88446161417322833"/>
          <c:y val="0.52360740615403967"/>
          <c:w val="0.10303838582677165"/>
          <c:h val="0.23006668617304932"/>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Tables!PivotTable3</c:name>
    <c:fmtId val="11"/>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dirty="0">
                <a:solidFill>
                  <a:schemeClr val="tx1"/>
                </a:solidFill>
              </a:rPr>
              <a:t>Rating</a:t>
            </a:r>
            <a:r>
              <a:rPr lang="en-IN" sz="1800" b="1" u="sng" baseline="0" dirty="0">
                <a:solidFill>
                  <a:schemeClr val="tx1"/>
                </a:solidFill>
              </a:rPr>
              <a:t> as per type of Travelers</a:t>
            </a:r>
            <a:endParaRPr lang="en-IN" sz="1800" b="1" u="sng" dirty="0">
              <a:solidFill>
                <a:schemeClr val="tx1"/>
              </a:solidFill>
            </a:endParaRPr>
          </a:p>
        </c:rich>
      </c:tx>
      <c:layout>
        <c:manualLayout>
          <c:xMode val="edge"/>
          <c:yMode val="edge"/>
          <c:x val="0.39619266732283465"/>
          <c:y val="2.7152151617125954E-2"/>
        </c:manualLayout>
      </c:layout>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0457431102362206E-2"/>
          <c:y val="7.9781093273346482E-2"/>
          <c:w val="0.87275418307086616"/>
          <c:h val="0.85536323126756564"/>
        </c:manualLayout>
      </c:layout>
      <c:barChart>
        <c:barDir val="col"/>
        <c:grouping val="clustered"/>
        <c:varyColors val="0"/>
        <c:ser>
          <c:idx val="0"/>
          <c:order val="0"/>
          <c:tx>
            <c:strRef>
              <c:f>'Pivot Tables'!$B$11:$B$12</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Tables'!$B$13:$B$17</c:f>
              <c:numCache>
                <c:formatCode>General</c:formatCode>
                <c:ptCount val="4"/>
                <c:pt idx="0">
                  <c:v>34</c:v>
                </c:pt>
                <c:pt idx="1">
                  <c:v>33</c:v>
                </c:pt>
                <c:pt idx="2">
                  <c:v>33</c:v>
                </c:pt>
                <c:pt idx="3">
                  <c:v>45</c:v>
                </c:pt>
              </c:numCache>
            </c:numRef>
          </c:val>
          <c:extLst>
            <c:ext xmlns:c16="http://schemas.microsoft.com/office/drawing/2014/chart" uri="{C3380CC4-5D6E-409C-BE32-E72D297353CC}">
              <c16:uniqueId val="{00000000-20B2-4EC4-A773-B18B262725C8}"/>
            </c:ext>
          </c:extLst>
        </c:ser>
        <c:ser>
          <c:idx val="1"/>
          <c:order val="1"/>
          <c:tx>
            <c:strRef>
              <c:f>'Pivot Tables'!$C$11:$C$12</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Tables'!$C$13:$C$17</c:f>
              <c:numCache>
                <c:formatCode>General</c:formatCode>
                <c:ptCount val="4"/>
                <c:pt idx="0">
                  <c:v>18</c:v>
                </c:pt>
                <c:pt idx="1">
                  <c:v>25</c:v>
                </c:pt>
                <c:pt idx="2">
                  <c:v>18</c:v>
                </c:pt>
                <c:pt idx="3">
                  <c:v>49</c:v>
                </c:pt>
              </c:numCache>
            </c:numRef>
          </c:val>
          <c:extLst>
            <c:ext xmlns:c16="http://schemas.microsoft.com/office/drawing/2014/chart" uri="{C3380CC4-5D6E-409C-BE32-E72D297353CC}">
              <c16:uniqueId val="{00000001-20B2-4EC4-A773-B18B262725C8}"/>
            </c:ext>
          </c:extLst>
        </c:ser>
        <c:ser>
          <c:idx val="2"/>
          <c:order val="2"/>
          <c:tx>
            <c:strRef>
              <c:f>'Pivot Tables'!$D$11:$D$12</c:f>
              <c:strCache>
                <c:ptCount val="1"/>
                <c:pt idx="0">
                  <c:v>10 (Execellent)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Tables'!$A$13:$A$17</c:f>
              <c:strCache>
                <c:ptCount val="4"/>
                <c:pt idx="0">
                  <c:v>Business</c:v>
                </c:pt>
                <c:pt idx="1">
                  <c:v>Couple Leisure</c:v>
                </c:pt>
                <c:pt idx="2">
                  <c:v>Family Leisure</c:v>
                </c:pt>
                <c:pt idx="3">
                  <c:v>Solo Leisure</c:v>
                </c:pt>
              </c:strCache>
            </c:strRef>
          </c:cat>
          <c:val>
            <c:numRef>
              <c:f>'Pivot Tables'!$D$13:$D$17</c:f>
              <c:numCache>
                <c:formatCode>General</c:formatCode>
                <c:ptCount val="4"/>
                <c:pt idx="0">
                  <c:v>91</c:v>
                </c:pt>
                <c:pt idx="1">
                  <c:v>145</c:v>
                </c:pt>
                <c:pt idx="2">
                  <c:v>114</c:v>
                </c:pt>
                <c:pt idx="3">
                  <c:v>299</c:v>
                </c:pt>
              </c:numCache>
            </c:numRef>
          </c:val>
          <c:extLst>
            <c:ext xmlns:c16="http://schemas.microsoft.com/office/drawing/2014/chart" uri="{C3380CC4-5D6E-409C-BE32-E72D297353CC}">
              <c16:uniqueId val="{00000002-20B2-4EC4-A773-B18B262725C8}"/>
            </c:ext>
          </c:extLst>
        </c:ser>
        <c:dLbls>
          <c:dLblPos val="outEnd"/>
          <c:showLegendKey val="0"/>
          <c:showVal val="1"/>
          <c:showCatName val="0"/>
          <c:showSerName val="0"/>
          <c:showPercent val="0"/>
          <c:showBubbleSize val="0"/>
        </c:dLbls>
        <c:gapWidth val="219"/>
        <c:overlap val="-27"/>
        <c:axId val="264767360"/>
        <c:axId val="264786560"/>
      </c:barChart>
      <c:catAx>
        <c:axId val="264767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64786560"/>
        <c:crosses val="autoZero"/>
        <c:auto val="1"/>
        <c:lblAlgn val="ctr"/>
        <c:lblOffset val="100"/>
        <c:noMultiLvlLbl val="0"/>
      </c:catAx>
      <c:valAx>
        <c:axId val="264786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64767360"/>
        <c:crosses val="autoZero"/>
        <c:crossBetween val="between"/>
      </c:valAx>
      <c:spPr>
        <a:noFill/>
        <a:ln>
          <a:noFill/>
        </a:ln>
        <a:effectLst/>
      </c:spPr>
    </c:plotArea>
    <c:legend>
      <c:legendPos val="r"/>
      <c:layout>
        <c:manualLayout>
          <c:xMode val="edge"/>
          <c:yMode val="edge"/>
          <c:x val="0.89591994750656168"/>
          <c:y val="0.48512030874332196"/>
          <c:w val="0.10303838582677165"/>
          <c:h val="0.2407031023261571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[qatar_airways_reviews.csv]Sheet1!PivotTable37</c:name>
    <c:fmtId val="13"/>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US" sz="1800" u="sng">
                <a:solidFill>
                  <a:schemeClr val="tx1"/>
                </a:solidFill>
              </a:rPr>
              <a:t>Top 10 Country Rating as per experience</a:t>
            </a: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028412073490814"/>
          <c:y val="0.10626509186351706"/>
          <c:w val="0.84303032333724237"/>
          <c:h val="0.79872222222222222"/>
        </c:manualLayout>
      </c:layout>
      <c:barChart>
        <c:barDir val="bar"/>
        <c:grouping val="clustered"/>
        <c:varyColors val="0"/>
        <c:ser>
          <c:idx val="0"/>
          <c:order val="0"/>
          <c:tx>
            <c:strRef>
              <c:f>Sheet1!$B$36:$B$37</c:f>
              <c:strCache>
                <c:ptCount val="1"/>
                <c:pt idx="0">
                  <c:v>1 (Worst)</c:v>
                </c:pt>
              </c:strCache>
            </c:strRef>
          </c:tx>
          <c:spPr>
            <a:solidFill>
              <a:schemeClr val="accent5">
                <a:tint val="65000"/>
              </a:schemeClr>
            </a:solidFill>
            <a:ln w="19050">
              <a:solidFill>
                <a:schemeClr val="lt1"/>
              </a:solidFill>
            </a:ln>
            <a:effectLst/>
          </c:spPr>
          <c:invertIfNegative val="0"/>
          <c:dLbls>
            <c:dLbl>
              <c:idx val="5"/>
              <c:layout>
                <c:manualLayout>
                  <c:x val="6.5520065520065221E-3"/>
                  <c:y val="8.179957343991467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48-4616-9842-0124D0D664D7}"/>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Sheet1!$B$38:$B$48</c:f>
              <c:numCache>
                <c:formatCode>General</c:formatCode>
                <c:ptCount val="10"/>
                <c:pt idx="0">
                  <c:v>19</c:v>
                </c:pt>
                <c:pt idx="1">
                  <c:v>6</c:v>
                </c:pt>
                <c:pt idx="2">
                  <c:v>5</c:v>
                </c:pt>
                <c:pt idx="3">
                  <c:v>6</c:v>
                </c:pt>
                <c:pt idx="4">
                  <c:v>3</c:v>
                </c:pt>
                <c:pt idx="5">
                  <c:v>6</c:v>
                </c:pt>
                <c:pt idx="6">
                  <c:v>9</c:v>
                </c:pt>
                <c:pt idx="7">
                  <c:v>3</c:v>
                </c:pt>
                <c:pt idx="8">
                  <c:v>42</c:v>
                </c:pt>
                <c:pt idx="9">
                  <c:v>18</c:v>
                </c:pt>
              </c:numCache>
            </c:numRef>
          </c:val>
          <c:extLst>
            <c:ext xmlns:c16="http://schemas.microsoft.com/office/drawing/2014/chart" uri="{C3380CC4-5D6E-409C-BE32-E72D297353CC}">
              <c16:uniqueId val="{00000001-1848-4616-9842-0124D0D664D7}"/>
            </c:ext>
          </c:extLst>
        </c:ser>
        <c:ser>
          <c:idx val="1"/>
          <c:order val="1"/>
          <c:tx>
            <c:strRef>
              <c:f>Sheet1!$C$36:$C$37</c:f>
              <c:strCache>
                <c:ptCount val="1"/>
                <c:pt idx="0">
                  <c:v>5 (Average)</c:v>
                </c:pt>
              </c:strCache>
            </c:strRef>
          </c:tx>
          <c:spPr>
            <a:solidFill>
              <a:schemeClr val="bg2">
                <a:lumMod val="50000"/>
              </a:schemeClr>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Sheet1!$C$38:$C$48</c:f>
              <c:numCache>
                <c:formatCode>General</c:formatCode>
                <c:ptCount val="10"/>
                <c:pt idx="0">
                  <c:v>11</c:v>
                </c:pt>
                <c:pt idx="1">
                  <c:v>3</c:v>
                </c:pt>
                <c:pt idx="2">
                  <c:v>6</c:v>
                </c:pt>
                <c:pt idx="3">
                  <c:v>15</c:v>
                </c:pt>
                <c:pt idx="4">
                  <c:v>1</c:v>
                </c:pt>
                <c:pt idx="5">
                  <c:v>6</c:v>
                </c:pt>
                <c:pt idx="6">
                  <c:v>4</c:v>
                </c:pt>
                <c:pt idx="7">
                  <c:v>6</c:v>
                </c:pt>
                <c:pt idx="8">
                  <c:v>39</c:v>
                </c:pt>
                <c:pt idx="9">
                  <c:v>16</c:v>
                </c:pt>
              </c:numCache>
            </c:numRef>
          </c:val>
          <c:extLst>
            <c:ext xmlns:c16="http://schemas.microsoft.com/office/drawing/2014/chart" uri="{C3380CC4-5D6E-409C-BE32-E72D297353CC}">
              <c16:uniqueId val="{00000002-1848-4616-9842-0124D0D664D7}"/>
            </c:ext>
          </c:extLst>
        </c:ser>
        <c:ser>
          <c:idx val="2"/>
          <c:order val="2"/>
          <c:tx>
            <c:strRef>
              <c:f>Sheet1!$D$36:$D$37</c:f>
              <c:strCache>
                <c:ptCount val="1"/>
                <c:pt idx="0">
                  <c:v>10 (Excellent)</c:v>
                </c:pt>
              </c:strCache>
            </c:strRef>
          </c:tx>
          <c:spPr>
            <a:solidFill>
              <a:schemeClr val="accent5">
                <a:shade val="65000"/>
              </a:schemeClr>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Sheet1!$D$38:$D$48</c:f>
              <c:numCache>
                <c:formatCode>General</c:formatCode>
                <c:ptCount val="10"/>
                <c:pt idx="0">
                  <c:v>85</c:v>
                </c:pt>
                <c:pt idx="1">
                  <c:v>21</c:v>
                </c:pt>
                <c:pt idx="2">
                  <c:v>10</c:v>
                </c:pt>
                <c:pt idx="3">
                  <c:v>23</c:v>
                </c:pt>
                <c:pt idx="4">
                  <c:v>22</c:v>
                </c:pt>
                <c:pt idx="5">
                  <c:v>23</c:v>
                </c:pt>
                <c:pt idx="6">
                  <c:v>22</c:v>
                </c:pt>
                <c:pt idx="7">
                  <c:v>15</c:v>
                </c:pt>
                <c:pt idx="8">
                  <c:v>130</c:v>
                </c:pt>
                <c:pt idx="9">
                  <c:v>100</c:v>
                </c:pt>
              </c:numCache>
            </c:numRef>
          </c:val>
          <c:extLst>
            <c:ext xmlns:c16="http://schemas.microsoft.com/office/drawing/2014/chart" uri="{C3380CC4-5D6E-409C-BE32-E72D297353CC}">
              <c16:uniqueId val="{00000003-1848-4616-9842-0124D0D664D7}"/>
            </c:ext>
          </c:extLst>
        </c:ser>
        <c:dLbls>
          <c:dLblPos val="outEnd"/>
          <c:showLegendKey val="0"/>
          <c:showVal val="1"/>
          <c:showCatName val="0"/>
          <c:showSerName val="0"/>
          <c:showPercent val="0"/>
          <c:showBubbleSize val="0"/>
        </c:dLbls>
        <c:gapWidth val="150"/>
        <c:axId val="442914511"/>
        <c:axId val="442902511"/>
      </c:barChart>
      <c:valAx>
        <c:axId val="44290251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42914511"/>
        <c:crosses val="autoZero"/>
        <c:crossBetween val="between"/>
      </c:valAx>
      <c:catAx>
        <c:axId val="44291451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42902511"/>
        <c:crosses val="autoZero"/>
        <c:auto val="1"/>
        <c:lblAlgn val="ctr"/>
        <c:lblOffset val="100"/>
        <c:noMultiLvlLbl val="0"/>
      </c:catAx>
      <c:spPr>
        <a:noFill/>
        <a:ln>
          <a:noFill/>
        </a:ln>
        <a:effectLst/>
      </c:spPr>
    </c:plotArea>
    <c:legend>
      <c:legendPos val="r"/>
      <c:layout>
        <c:manualLayout>
          <c:xMode val="edge"/>
          <c:yMode val="edge"/>
          <c:x val="0.76568676181102346"/>
          <c:y val="0.32573569830132221"/>
          <c:w val="0.1421428805774278"/>
          <c:h val="0.40136973691928962"/>
        </c:manualLayout>
      </c:layout>
      <c:overlay val="0"/>
      <c:spPr>
        <a:noFill/>
        <a:ln>
          <a:noFill/>
        </a:ln>
        <a:effectLst/>
      </c:spPr>
      <c:txPr>
        <a:bodyPr rot="0" spcFirstLastPara="1" vertOverflow="ellipsis" vert="horz" wrap="square" anchor="ctr" anchorCtr="1"/>
        <a:lstStyle/>
        <a:p>
          <a:pPr>
            <a:lnSpc>
              <a:spcPct val="100000"/>
            </a:lnSpc>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[qatar_airways_reviews.csv]Sheet1!PivotTable37</c:name>
    <c:fmtId val="13"/>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US" sz="1800" u="sng">
                <a:solidFill>
                  <a:schemeClr val="tx1"/>
                </a:solidFill>
              </a:rPr>
              <a:t>Top 10 Country Rating as per experience</a:t>
            </a: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5">
              <a:tint val="65000"/>
            </a:schemeClr>
          </a:solidFill>
          <a:ln w="19050">
            <a:solidFill>
              <a:schemeClr val="lt1"/>
            </a:solidFill>
          </a:ln>
          <a:effectLst/>
        </c:spPr>
        <c:dLbl>
          <c:idx val="0"/>
          <c:layout>
            <c:manualLayout>
              <c:x val="6.5520065520065221E-3"/>
              <c:y val="8.1799573439914671E-3"/>
            </c:manualLayout>
          </c:layout>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bg2">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5"/>
          </a:solidFill>
          <a:ln w="19050">
            <a:solidFill>
              <a:schemeClr val="lt1"/>
            </a:solid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028412073490814"/>
          <c:y val="0.10626509186351706"/>
          <c:w val="0.84303032333724237"/>
          <c:h val="0.79872222222222222"/>
        </c:manualLayout>
      </c:layout>
      <c:barChart>
        <c:barDir val="bar"/>
        <c:grouping val="clustered"/>
        <c:varyColors val="0"/>
        <c:ser>
          <c:idx val="0"/>
          <c:order val="0"/>
          <c:tx>
            <c:strRef>
              <c:f>Sheet1!$B$36:$B$37</c:f>
              <c:strCache>
                <c:ptCount val="1"/>
                <c:pt idx="0">
                  <c:v>1 (Worst)</c:v>
                </c:pt>
              </c:strCache>
            </c:strRef>
          </c:tx>
          <c:spPr>
            <a:solidFill>
              <a:schemeClr val="accent5">
                <a:tint val="65000"/>
              </a:schemeClr>
            </a:solidFill>
            <a:ln w="19050">
              <a:solidFill>
                <a:schemeClr val="lt1"/>
              </a:solidFill>
            </a:ln>
            <a:effectLst/>
          </c:spPr>
          <c:invertIfNegative val="0"/>
          <c:dLbls>
            <c:dLbl>
              <c:idx val="5"/>
              <c:layout>
                <c:manualLayout>
                  <c:x val="6.5520065520065221E-3"/>
                  <c:y val="8.179957343991467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848-4616-9842-0124D0D664D7}"/>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Sheet1!$B$38:$B$48</c:f>
              <c:numCache>
                <c:formatCode>General</c:formatCode>
                <c:ptCount val="10"/>
                <c:pt idx="0">
                  <c:v>19</c:v>
                </c:pt>
                <c:pt idx="1">
                  <c:v>6</c:v>
                </c:pt>
                <c:pt idx="2">
                  <c:v>5</c:v>
                </c:pt>
                <c:pt idx="3">
                  <c:v>6</c:v>
                </c:pt>
                <c:pt idx="4">
                  <c:v>3</c:v>
                </c:pt>
                <c:pt idx="5">
                  <c:v>6</c:v>
                </c:pt>
                <c:pt idx="6">
                  <c:v>9</c:v>
                </c:pt>
                <c:pt idx="7">
                  <c:v>3</c:v>
                </c:pt>
                <c:pt idx="8">
                  <c:v>42</c:v>
                </c:pt>
                <c:pt idx="9">
                  <c:v>18</c:v>
                </c:pt>
              </c:numCache>
            </c:numRef>
          </c:val>
          <c:extLst>
            <c:ext xmlns:c16="http://schemas.microsoft.com/office/drawing/2014/chart" uri="{C3380CC4-5D6E-409C-BE32-E72D297353CC}">
              <c16:uniqueId val="{00000001-1848-4616-9842-0124D0D664D7}"/>
            </c:ext>
          </c:extLst>
        </c:ser>
        <c:ser>
          <c:idx val="1"/>
          <c:order val="1"/>
          <c:tx>
            <c:strRef>
              <c:f>Sheet1!$C$36:$C$37</c:f>
              <c:strCache>
                <c:ptCount val="1"/>
                <c:pt idx="0">
                  <c:v>5 (Average)</c:v>
                </c:pt>
              </c:strCache>
            </c:strRef>
          </c:tx>
          <c:spPr>
            <a:solidFill>
              <a:schemeClr val="bg2">
                <a:lumMod val="50000"/>
              </a:schemeClr>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Sheet1!$C$38:$C$48</c:f>
              <c:numCache>
                <c:formatCode>General</c:formatCode>
                <c:ptCount val="10"/>
                <c:pt idx="0">
                  <c:v>11</c:v>
                </c:pt>
                <c:pt idx="1">
                  <c:v>3</c:v>
                </c:pt>
                <c:pt idx="2">
                  <c:v>6</c:v>
                </c:pt>
                <c:pt idx="3">
                  <c:v>15</c:v>
                </c:pt>
                <c:pt idx="4">
                  <c:v>1</c:v>
                </c:pt>
                <c:pt idx="5">
                  <c:v>6</c:v>
                </c:pt>
                <c:pt idx="6">
                  <c:v>4</c:v>
                </c:pt>
                <c:pt idx="7">
                  <c:v>6</c:v>
                </c:pt>
                <c:pt idx="8">
                  <c:v>39</c:v>
                </c:pt>
                <c:pt idx="9">
                  <c:v>16</c:v>
                </c:pt>
              </c:numCache>
            </c:numRef>
          </c:val>
          <c:extLst>
            <c:ext xmlns:c16="http://schemas.microsoft.com/office/drawing/2014/chart" uri="{C3380CC4-5D6E-409C-BE32-E72D297353CC}">
              <c16:uniqueId val="{00000002-1848-4616-9842-0124D0D664D7}"/>
            </c:ext>
          </c:extLst>
        </c:ser>
        <c:ser>
          <c:idx val="2"/>
          <c:order val="2"/>
          <c:tx>
            <c:strRef>
              <c:f>Sheet1!$D$36:$D$37</c:f>
              <c:strCache>
                <c:ptCount val="1"/>
                <c:pt idx="0">
                  <c:v>10 (Excellent)</c:v>
                </c:pt>
              </c:strCache>
            </c:strRef>
          </c:tx>
          <c:spPr>
            <a:solidFill>
              <a:schemeClr val="accent5">
                <a:shade val="65000"/>
              </a:schemeClr>
            </a:solidFill>
            <a:ln w="19050">
              <a:solidFill>
                <a:schemeClr val="lt1"/>
              </a:solid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Sheet1!$A$38:$A$48</c:f>
              <c:strCache>
                <c:ptCount val="10"/>
                <c:pt idx="0">
                  <c:v>Australia</c:v>
                </c:pt>
                <c:pt idx="1">
                  <c:v>Canada</c:v>
                </c:pt>
                <c:pt idx="2">
                  <c:v>France</c:v>
                </c:pt>
                <c:pt idx="3">
                  <c:v>Germany</c:v>
                </c:pt>
                <c:pt idx="4">
                  <c:v>India</c:v>
                </c:pt>
                <c:pt idx="5">
                  <c:v>Qatar</c:v>
                </c:pt>
                <c:pt idx="6">
                  <c:v>South Africa</c:v>
                </c:pt>
                <c:pt idx="7">
                  <c:v>Thailand</c:v>
                </c:pt>
                <c:pt idx="8">
                  <c:v>United Kingdom</c:v>
                </c:pt>
                <c:pt idx="9">
                  <c:v>United States</c:v>
                </c:pt>
              </c:strCache>
            </c:strRef>
          </c:cat>
          <c:val>
            <c:numRef>
              <c:f>Sheet1!$D$38:$D$48</c:f>
              <c:numCache>
                <c:formatCode>General</c:formatCode>
                <c:ptCount val="10"/>
                <c:pt idx="0">
                  <c:v>85</c:v>
                </c:pt>
                <c:pt idx="1">
                  <c:v>21</c:v>
                </c:pt>
                <c:pt idx="2">
                  <c:v>10</c:v>
                </c:pt>
                <c:pt idx="3">
                  <c:v>23</c:v>
                </c:pt>
                <c:pt idx="4">
                  <c:v>22</c:v>
                </c:pt>
                <c:pt idx="5">
                  <c:v>23</c:v>
                </c:pt>
                <c:pt idx="6">
                  <c:v>22</c:v>
                </c:pt>
                <c:pt idx="7">
                  <c:v>15</c:v>
                </c:pt>
                <c:pt idx="8">
                  <c:v>130</c:v>
                </c:pt>
                <c:pt idx="9">
                  <c:v>100</c:v>
                </c:pt>
              </c:numCache>
            </c:numRef>
          </c:val>
          <c:extLst>
            <c:ext xmlns:c16="http://schemas.microsoft.com/office/drawing/2014/chart" uri="{C3380CC4-5D6E-409C-BE32-E72D297353CC}">
              <c16:uniqueId val="{00000003-1848-4616-9842-0124D0D664D7}"/>
            </c:ext>
          </c:extLst>
        </c:ser>
        <c:dLbls>
          <c:dLblPos val="outEnd"/>
          <c:showLegendKey val="0"/>
          <c:showVal val="1"/>
          <c:showCatName val="0"/>
          <c:showSerName val="0"/>
          <c:showPercent val="0"/>
          <c:showBubbleSize val="0"/>
        </c:dLbls>
        <c:gapWidth val="150"/>
        <c:axId val="442914511"/>
        <c:axId val="442902511"/>
      </c:barChart>
      <c:valAx>
        <c:axId val="442902511"/>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42914511"/>
        <c:crosses val="autoZero"/>
        <c:crossBetween val="between"/>
      </c:valAx>
      <c:catAx>
        <c:axId val="44291451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442902511"/>
        <c:crosses val="autoZero"/>
        <c:auto val="1"/>
        <c:lblAlgn val="ctr"/>
        <c:lblOffset val="100"/>
        <c:noMultiLvlLbl val="0"/>
      </c:catAx>
      <c:spPr>
        <a:noFill/>
        <a:ln>
          <a:noFill/>
        </a:ln>
        <a:effectLst/>
      </c:spPr>
    </c:plotArea>
    <c:legend>
      <c:legendPos val="r"/>
      <c:layout>
        <c:manualLayout>
          <c:xMode val="edge"/>
          <c:yMode val="edge"/>
          <c:x val="0.76568676181102346"/>
          <c:y val="0.32573569830132221"/>
          <c:w val="0.1421428805774278"/>
          <c:h val="0.40136973691928962"/>
        </c:manualLayout>
      </c:layout>
      <c:overlay val="0"/>
      <c:spPr>
        <a:noFill/>
        <a:ln>
          <a:noFill/>
        </a:ln>
        <a:effectLst/>
      </c:spPr>
      <c:txPr>
        <a:bodyPr rot="0" spcFirstLastPara="1" vertOverflow="ellipsis" vert="horz" wrap="square" anchor="ctr" anchorCtr="1"/>
        <a:lstStyle/>
        <a:p>
          <a:pPr>
            <a:lnSpc>
              <a:spcPct val="100000"/>
            </a:lnSpc>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b="1">
          <a:solidFill>
            <a:schemeClr val="tx1"/>
          </a:solidFill>
        </a:defRPr>
      </a:pPr>
      <a:endParaRPr lang="en-US"/>
    </a:p>
  </c:txPr>
  <c:externalData r:id="rId3">
    <c:autoUpdate val="0"/>
  </c:externalData>
  <c:userShapes r:id="rId4"/>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Tables!PivotTable5</c:name>
    <c:fmtId val="8"/>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US" sz="1800" b="1" u="sng">
                <a:solidFill>
                  <a:schemeClr val="tx1"/>
                </a:solidFill>
              </a:rPr>
              <a:t>Experience Rating as per Aircraft</a:t>
            </a: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'Pivot Tables'!$H$3:$H$4</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Tables'!$H$5:$H$11</c:f>
              <c:numCache>
                <c:formatCode>0%</c:formatCode>
                <c:ptCount val="6"/>
                <c:pt idx="0">
                  <c:v>0.10638297872340426</c:v>
                </c:pt>
                <c:pt idx="1">
                  <c:v>0.13725490196078433</c:v>
                </c:pt>
                <c:pt idx="2">
                  <c:v>8.5106382978723402E-2</c:v>
                </c:pt>
                <c:pt idx="3">
                  <c:v>7.6923076923076927E-2</c:v>
                </c:pt>
                <c:pt idx="4">
                  <c:v>0.1111111111111111</c:v>
                </c:pt>
                <c:pt idx="5">
                  <c:v>0.23662551440329219</c:v>
                </c:pt>
              </c:numCache>
            </c:numRef>
          </c:val>
          <c:extLst>
            <c:ext xmlns:c16="http://schemas.microsoft.com/office/drawing/2014/chart" uri="{C3380CC4-5D6E-409C-BE32-E72D297353CC}">
              <c16:uniqueId val="{00000000-9E15-476C-A949-DC803341B2F8}"/>
            </c:ext>
          </c:extLst>
        </c:ser>
        <c:ser>
          <c:idx val="1"/>
          <c:order val="1"/>
          <c:tx>
            <c:strRef>
              <c:f>'Pivot Tables'!$I$3:$I$4</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Tables'!$I$5:$I$11</c:f>
              <c:numCache>
                <c:formatCode>0%</c:formatCode>
                <c:ptCount val="6"/>
                <c:pt idx="0">
                  <c:v>8.5106382978723402E-2</c:v>
                </c:pt>
                <c:pt idx="1">
                  <c:v>3.9215686274509803E-2</c:v>
                </c:pt>
                <c:pt idx="2">
                  <c:v>0.1702127659574468</c:v>
                </c:pt>
                <c:pt idx="3">
                  <c:v>7.6923076923076927E-2</c:v>
                </c:pt>
                <c:pt idx="4">
                  <c:v>0.16666666666666666</c:v>
                </c:pt>
                <c:pt idx="5">
                  <c:v>0.16666666666666666</c:v>
                </c:pt>
              </c:numCache>
            </c:numRef>
          </c:val>
          <c:extLst>
            <c:ext xmlns:c16="http://schemas.microsoft.com/office/drawing/2014/chart" uri="{C3380CC4-5D6E-409C-BE32-E72D297353CC}">
              <c16:uniqueId val="{00000001-9E15-476C-A949-DC803341B2F8}"/>
            </c:ext>
          </c:extLst>
        </c:ser>
        <c:ser>
          <c:idx val="2"/>
          <c:order val="2"/>
          <c:tx>
            <c:strRef>
              <c:f>'Pivot Tables'!$J$3:$J$4</c:f>
              <c:strCache>
                <c:ptCount val="1"/>
                <c:pt idx="0">
                  <c:v>10 (Excellent)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Tables'!$J$5:$J$11</c:f>
              <c:numCache>
                <c:formatCode>0%</c:formatCode>
                <c:ptCount val="6"/>
                <c:pt idx="0">
                  <c:v>0.80851063829787229</c:v>
                </c:pt>
                <c:pt idx="1">
                  <c:v>0.82352941176470584</c:v>
                </c:pt>
                <c:pt idx="2">
                  <c:v>0.74468085106382975</c:v>
                </c:pt>
                <c:pt idx="3">
                  <c:v>0.84615384615384615</c:v>
                </c:pt>
                <c:pt idx="4">
                  <c:v>0.72222222222222221</c:v>
                </c:pt>
                <c:pt idx="5">
                  <c:v>0.5967078189300411</c:v>
                </c:pt>
              </c:numCache>
            </c:numRef>
          </c:val>
          <c:extLst>
            <c:ext xmlns:c16="http://schemas.microsoft.com/office/drawing/2014/chart" uri="{C3380CC4-5D6E-409C-BE32-E72D297353CC}">
              <c16:uniqueId val="{00000002-9E15-476C-A949-DC803341B2F8}"/>
            </c:ext>
          </c:extLst>
        </c:ser>
        <c:dLbls>
          <c:dLblPos val="ctr"/>
          <c:showLegendKey val="0"/>
          <c:showVal val="1"/>
          <c:showCatName val="0"/>
          <c:showSerName val="0"/>
          <c:showPercent val="0"/>
          <c:showBubbleSize val="0"/>
        </c:dLbls>
        <c:gapWidth val="150"/>
        <c:overlap val="100"/>
        <c:axId val="738711184"/>
        <c:axId val="738686224"/>
      </c:barChart>
      <c:catAx>
        <c:axId val="738711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86224"/>
        <c:crosses val="autoZero"/>
        <c:auto val="1"/>
        <c:lblAlgn val="ctr"/>
        <c:lblOffset val="100"/>
        <c:noMultiLvlLbl val="0"/>
      </c:catAx>
      <c:valAx>
        <c:axId val="73868622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711184"/>
        <c:crosses val="autoZero"/>
        <c:crossBetween val="between"/>
      </c:valAx>
      <c:spPr>
        <a:noFill/>
        <a:ln>
          <a:noFill/>
        </a:ln>
        <a:effectLst/>
      </c:spPr>
    </c:plotArea>
    <c:legend>
      <c:legendPos val="r"/>
      <c:layout>
        <c:manualLayout>
          <c:xMode val="edge"/>
          <c:yMode val="edge"/>
          <c:x val="0.88863353018372704"/>
          <c:y val="0.48180052493438319"/>
          <c:w val="0.10511646981627297"/>
          <c:h val="0.1807876932050160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Tables!PivotTable5</c:name>
    <c:fmtId val="8"/>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US" sz="1800" b="1" u="sng" dirty="0">
                <a:solidFill>
                  <a:schemeClr val="tx1"/>
                </a:solidFill>
              </a:rPr>
              <a:t>Experience Rating as per top 5 Aircraft</a:t>
            </a: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030511811023618E-2"/>
          <c:y val="7.772222222222222E-2"/>
          <c:w val="0.5927765748031496"/>
          <c:h val="0.87946617089530477"/>
        </c:manualLayout>
      </c:layout>
      <c:barChart>
        <c:barDir val="bar"/>
        <c:grouping val="percentStacked"/>
        <c:varyColors val="0"/>
        <c:ser>
          <c:idx val="0"/>
          <c:order val="0"/>
          <c:tx>
            <c:strRef>
              <c:f>'Pivot Tables'!$H$3:$H$4</c:f>
              <c:strCache>
                <c:ptCount val="1"/>
                <c:pt idx="0">
                  <c:v>1 (Worst)</c:v>
                </c:pt>
              </c:strCache>
            </c:strRef>
          </c:tx>
          <c:spPr>
            <a:solidFill>
              <a:schemeClr val="accent5">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Tables'!$H$5:$H$11</c:f>
              <c:numCache>
                <c:formatCode>0%</c:formatCode>
                <c:ptCount val="6"/>
                <c:pt idx="0">
                  <c:v>0.10638297872340426</c:v>
                </c:pt>
                <c:pt idx="1">
                  <c:v>0.13725490196078433</c:v>
                </c:pt>
                <c:pt idx="2">
                  <c:v>8.5106382978723402E-2</c:v>
                </c:pt>
                <c:pt idx="3">
                  <c:v>7.6923076923076927E-2</c:v>
                </c:pt>
                <c:pt idx="4">
                  <c:v>0.1111111111111111</c:v>
                </c:pt>
                <c:pt idx="5">
                  <c:v>0.23662551440329219</c:v>
                </c:pt>
              </c:numCache>
            </c:numRef>
          </c:val>
          <c:extLst>
            <c:ext xmlns:c16="http://schemas.microsoft.com/office/drawing/2014/chart" uri="{C3380CC4-5D6E-409C-BE32-E72D297353CC}">
              <c16:uniqueId val="{00000000-9E15-476C-A949-DC803341B2F8}"/>
            </c:ext>
          </c:extLst>
        </c:ser>
        <c:ser>
          <c:idx val="1"/>
          <c:order val="1"/>
          <c:tx>
            <c:strRef>
              <c:f>'Pivot Tables'!$I$3:$I$4</c:f>
              <c:strCache>
                <c:ptCount val="1"/>
                <c:pt idx="0">
                  <c:v>5 (Average)</c:v>
                </c:pt>
              </c:strCache>
            </c:strRef>
          </c:tx>
          <c:spPr>
            <a:solidFill>
              <a:schemeClr val="bg2">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Tables'!$I$5:$I$11</c:f>
              <c:numCache>
                <c:formatCode>0%</c:formatCode>
                <c:ptCount val="6"/>
                <c:pt idx="0">
                  <c:v>8.5106382978723402E-2</c:v>
                </c:pt>
                <c:pt idx="1">
                  <c:v>3.9215686274509803E-2</c:v>
                </c:pt>
                <c:pt idx="2">
                  <c:v>0.1702127659574468</c:v>
                </c:pt>
                <c:pt idx="3">
                  <c:v>7.6923076923076927E-2</c:v>
                </c:pt>
                <c:pt idx="4">
                  <c:v>0.16666666666666666</c:v>
                </c:pt>
                <c:pt idx="5">
                  <c:v>0.16666666666666666</c:v>
                </c:pt>
              </c:numCache>
            </c:numRef>
          </c:val>
          <c:extLst>
            <c:ext xmlns:c16="http://schemas.microsoft.com/office/drawing/2014/chart" uri="{C3380CC4-5D6E-409C-BE32-E72D297353CC}">
              <c16:uniqueId val="{00000001-9E15-476C-A949-DC803341B2F8}"/>
            </c:ext>
          </c:extLst>
        </c:ser>
        <c:ser>
          <c:idx val="2"/>
          <c:order val="2"/>
          <c:tx>
            <c:strRef>
              <c:f>'Pivot Tables'!$J$3:$J$4</c:f>
              <c:strCache>
                <c:ptCount val="1"/>
                <c:pt idx="0">
                  <c:v>10 (Excellent)</c:v>
                </c:pt>
              </c:strCache>
            </c:strRef>
          </c:tx>
          <c:spPr>
            <a:solidFill>
              <a:schemeClr val="accent5">
                <a:tint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Tables'!$G$5:$G$11</c:f>
              <c:strCache>
                <c:ptCount val="6"/>
                <c:pt idx="0">
                  <c:v>A350</c:v>
                </c:pt>
                <c:pt idx="1">
                  <c:v>A380</c:v>
                </c:pt>
                <c:pt idx="2">
                  <c:v>Boeing 777</c:v>
                </c:pt>
                <c:pt idx="3">
                  <c:v>Boeing 777-300ER</c:v>
                </c:pt>
                <c:pt idx="4">
                  <c:v>Boeing 787</c:v>
                </c:pt>
                <c:pt idx="5">
                  <c:v>(Others)</c:v>
                </c:pt>
              </c:strCache>
            </c:strRef>
          </c:cat>
          <c:val>
            <c:numRef>
              <c:f>'Pivot Tables'!$J$5:$J$11</c:f>
              <c:numCache>
                <c:formatCode>0%</c:formatCode>
                <c:ptCount val="6"/>
                <c:pt idx="0">
                  <c:v>0.80851063829787229</c:v>
                </c:pt>
                <c:pt idx="1">
                  <c:v>0.82352941176470584</c:v>
                </c:pt>
                <c:pt idx="2">
                  <c:v>0.74468085106382975</c:v>
                </c:pt>
                <c:pt idx="3">
                  <c:v>0.84615384615384615</c:v>
                </c:pt>
                <c:pt idx="4">
                  <c:v>0.72222222222222221</c:v>
                </c:pt>
                <c:pt idx="5">
                  <c:v>0.5967078189300411</c:v>
                </c:pt>
              </c:numCache>
            </c:numRef>
          </c:val>
          <c:extLst>
            <c:ext xmlns:c16="http://schemas.microsoft.com/office/drawing/2014/chart" uri="{C3380CC4-5D6E-409C-BE32-E72D297353CC}">
              <c16:uniqueId val="{00000002-9E15-476C-A949-DC803341B2F8}"/>
            </c:ext>
          </c:extLst>
        </c:ser>
        <c:dLbls>
          <c:dLblPos val="ctr"/>
          <c:showLegendKey val="0"/>
          <c:showVal val="1"/>
          <c:showCatName val="0"/>
          <c:showSerName val="0"/>
          <c:showPercent val="0"/>
          <c:showBubbleSize val="0"/>
        </c:dLbls>
        <c:gapWidth val="150"/>
        <c:overlap val="100"/>
        <c:axId val="738711184"/>
        <c:axId val="738686224"/>
      </c:barChart>
      <c:catAx>
        <c:axId val="7387111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86224"/>
        <c:crosses val="autoZero"/>
        <c:auto val="1"/>
        <c:lblAlgn val="ctr"/>
        <c:lblOffset val="100"/>
        <c:noMultiLvlLbl val="0"/>
      </c:catAx>
      <c:valAx>
        <c:axId val="738686224"/>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711184"/>
        <c:crosses val="autoZero"/>
        <c:crossBetween val="between"/>
      </c:valAx>
      <c:spPr>
        <a:noFill/>
        <a:ln>
          <a:noFill/>
        </a:ln>
        <a:effectLst/>
      </c:spPr>
    </c:plotArea>
    <c:legend>
      <c:legendPos val="r"/>
      <c:layout>
        <c:manualLayout>
          <c:xMode val="edge"/>
          <c:yMode val="edge"/>
          <c:x val="0.85530019685039371"/>
          <c:y val="6.143015456401283E-2"/>
          <c:w val="0.10511646981627297"/>
          <c:h val="0.18078769320501603"/>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[qatar_airways_reviews.csv]Pivot Tables!PivotTable6</c:name>
    <c:fmtId val="16"/>
  </c:pivotSource>
  <c:chart>
    <c:title>
      <c:tx>
        <c:rich>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r>
              <a:rPr lang="en-IN" sz="1800" b="1" u="sng">
                <a:solidFill>
                  <a:schemeClr val="tx1"/>
                </a:solidFill>
              </a:rPr>
              <a:t>Passenger</a:t>
            </a:r>
            <a:r>
              <a:rPr lang="en-IN" sz="1800" b="1" u="sng" baseline="0">
                <a:solidFill>
                  <a:schemeClr val="tx1"/>
                </a:solidFill>
              </a:rPr>
              <a:t> Experience Over the Years</a:t>
            </a:r>
            <a:endParaRPr lang="en-IN" sz="1800" b="1" u="sng">
              <a:solidFill>
                <a:schemeClr val="tx1"/>
              </a:solidFill>
            </a:endParaRPr>
          </a:p>
        </c:rich>
      </c:tx>
      <c:overlay val="0"/>
      <c:spPr>
        <a:noFill/>
        <a:ln>
          <a:noFill/>
        </a:ln>
        <a:effectLst/>
      </c:spPr>
      <c:txPr>
        <a:bodyPr rot="0" spcFirstLastPara="1" vertOverflow="ellipsis" vert="horz" wrap="square" anchor="ctr" anchorCtr="1"/>
        <a:lstStyle/>
        <a:p>
          <a:pPr>
            <a:defRPr sz="1800" b="1" i="0" u="sng" strike="noStrike" kern="1200" spc="0" baseline="0">
              <a:solidFill>
                <a:schemeClr val="tx1"/>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5"/>
          </a:solidFill>
          <a:ln w="57150" cap="rnd">
            <a:solidFill>
              <a:schemeClr val="bg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5"/>
          </a:solidFill>
          <a:ln w="57150" cap="rnd">
            <a:solidFill>
              <a:schemeClr val="accent5"/>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Tables'!$H$13:$H$14</c:f>
              <c:strCache>
                <c:ptCount val="1"/>
                <c:pt idx="0">
                  <c:v>1 (Worst)</c:v>
                </c:pt>
              </c:strCache>
            </c:strRef>
          </c:tx>
          <c:spPr>
            <a:ln w="57150" cap="rnd">
              <a:solidFill>
                <a:schemeClr val="accent5">
                  <a:shade val="65000"/>
                </a:schemeClr>
              </a:solidFill>
              <a:round/>
            </a:ln>
            <a:effectLst/>
          </c:spPr>
          <c:marker>
            <c:symbol val="none"/>
          </c:marker>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Tables'!$H$15:$H$26</c:f>
              <c:numCache>
                <c:formatCode>General</c:formatCode>
                <c:ptCount val="11"/>
                <c:pt idx="1">
                  <c:v>4</c:v>
                </c:pt>
                <c:pt idx="2">
                  <c:v>5</c:v>
                </c:pt>
                <c:pt idx="3">
                  <c:v>11</c:v>
                </c:pt>
                <c:pt idx="4">
                  <c:v>11</c:v>
                </c:pt>
                <c:pt idx="5">
                  <c:v>10</c:v>
                </c:pt>
                <c:pt idx="6">
                  <c:v>23</c:v>
                </c:pt>
                <c:pt idx="7">
                  <c:v>14</c:v>
                </c:pt>
                <c:pt idx="8">
                  <c:v>10</c:v>
                </c:pt>
                <c:pt idx="9">
                  <c:v>32</c:v>
                </c:pt>
                <c:pt idx="10">
                  <c:v>23</c:v>
                </c:pt>
              </c:numCache>
            </c:numRef>
          </c:val>
          <c:smooth val="0"/>
          <c:extLst>
            <c:ext xmlns:c16="http://schemas.microsoft.com/office/drawing/2014/chart" uri="{C3380CC4-5D6E-409C-BE32-E72D297353CC}">
              <c16:uniqueId val="{00000000-819B-4644-A32A-23CAB65290A4}"/>
            </c:ext>
          </c:extLst>
        </c:ser>
        <c:ser>
          <c:idx val="1"/>
          <c:order val="1"/>
          <c:tx>
            <c:strRef>
              <c:f>'Pivot Tables'!$I$13:$I$14</c:f>
              <c:strCache>
                <c:ptCount val="1"/>
                <c:pt idx="0">
                  <c:v>5 (Average)</c:v>
                </c:pt>
              </c:strCache>
            </c:strRef>
          </c:tx>
          <c:spPr>
            <a:ln w="57150" cap="rnd">
              <a:solidFill>
                <a:schemeClr val="bg2">
                  <a:lumMod val="50000"/>
                </a:schemeClr>
              </a:solidFill>
              <a:round/>
            </a:ln>
            <a:effectLst/>
          </c:spPr>
          <c:marker>
            <c:symbol val="none"/>
          </c:marker>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Tables'!$I$15:$I$26</c:f>
              <c:numCache>
                <c:formatCode>General</c:formatCode>
                <c:ptCount val="11"/>
                <c:pt idx="0">
                  <c:v>7</c:v>
                </c:pt>
                <c:pt idx="1">
                  <c:v>28</c:v>
                </c:pt>
                <c:pt idx="2">
                  <c:v>22</c:v>
                </c:pt>
                <c:pt idx="3">
                  <c:v>10</c:v>
                </c:pt>
                <c:pt idx="4">
                  <c:v>19</c:v>
                </c:pt>
                <c:pt idx="5">
                  <c:v>13</c:v>
                </c:pt>
                <c:pt idx="6">
                  <c:v>14</c:v>
                </c:pt>
                <c:pt idx="7">
                  <c:v>3</c:v>
                </c:pt>
                <c:pt idx="8">
                  <c:v>7</c:v>
                </c:pt>
                <c:pt idx="9">
                  <c:v>17</c:v>
                </c:pt>
                <c:pt idx="10">
                  <c:v>13</c:v>
                </c:pt>
              </c:numCache>
            </c:numRef>
          </c:val>
          <c:smooth val="0"/>
          <c:extLst>
            <c:ext xmlns:c16="http://schemas.microsoft.com/office/drawing/2014/chart" uri="{C3380CC4-5D6E-409C-BE32-E72D297353CC}">
              <c16:uniqueId val="{00000001-819B-4644-A32A-23CAB65290A4}"/>
            </c:ext>
          </c:extLst>
        </c:ser>
        <c:ser>
          <c:idx val="2"/>
          <c:order val="2"/>
          <c:tx>
            <c:strRef>
              <c:f>'Pivot Tables'!$J$13:$J$14</c:f>
              <c:strCache>
                <c:ptCount val="1"/>
                <c:pt idx="0">
                  <c:v>10 (Excellent)</c:v>
                </c:pt>
              </c:strCache>
            </c:strRef>
          </c:tx>
          <c:spPr>
            <a:ln w="57150" cap="rnd">
              <a:solidFill>
                <a:schemeClr val="accent5">
                  <a:tint val="65000"/>
                </a:schemeClr>
              </a:solidFill>
              <a:round/>
            </a:ln>
            <a:effectLst/>
          </c:spPr>
          <c:marker>
            <c:symbol val="none"/>
          </c:marker>
          <c:cat>
            <c:strRef>
              <c:f>'Pivot Tables'!$G$15:$G$26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'Pivot Tables'!$J$15:$J$26</c:f>
              <c:numCache>
                <c:formatCode>General</c:formatCode>
                <c:ptCount val="11"/>
                <c:pt idx="0">
                  <c:v>15</c:v>
                </c:pt>
                <c:pt idx="1">
                  <c:v>38</c:v>
                </c:pt>
                <c:pt idx="2">
                  <c:v>95</c:v>
                </c:pt>
                <c:pt idx="3">
                  <c:v>63</c:v>
                </c:pt>
                <c:pt idx="4">
                  <c:v>80</c:v>
                </c:pt>
                <c:pt idx="5">
                  <c:v>63</c:v>
                </c:pt>
                <c:pt idx="6">
                  <c:v>67</c:v>
                </c:pt>
                <c:pt idx="7">
                  <c:v>86</c:v>
                </c:pt>
                <c:pt idx="8">
                  <c:v>64</c:v>
                </c:pt>
                <c:pt idx="9">
                  <c:v>82</c:v>
                </c:pt>
                <c:pt idx="10">
                  <c:v>63</c:v>
                </c:pt>
              </c:numCache>
            </c:numRef>
          </c:val>
          <c:smooth val="0"/>
          <c:extLst>
            <c:ext xmlns:c16="http://schemas.microsoft.com/office/drawing/2014/chart" uri="{C3380CC4-5D6E-409C-BE32-E72D297353CC}">
              <c16:uniqueId val="{00000002-819B-4644-A32A-23CAB65290A4}"/>
            </c:ext>
          </c:extLst>
        </c:ser>
        <c:dLbls>
          <c:showLegendKey val="0"/>
          <c:showVal val="0"/>
          <c:showCatName val="0"/>
          <c:showSerName val="0"/>
          <c:showPercent val="0"/>
          <c:showBubbleSize val="0"/>
        </c:dLbls>
        <c:smooth val="0"/>
        <c:axId val="738692464"/>
        <c:axId val="738693424"/>
      </c:lineChart>
      <c:catAx>
        <c:axId val="73869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93424"/>
        <c:crosses val="autoZero"/>
        <c:auto val="1"/>
        <c:lblAlgn val="ctr"/>
        <c:lblOffset val="100"/>
        <c:noMultiLvlLbl val="0"/>
      </c:catAx>
      <c:valAx>
        <c:axId val="7386934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738692464"/>
        <c:crosses val="autoZero"/>
        <c:crossBetween val="between"/>
      </c:valAx>
      <c:spPr>
        <a:noFill/>
        <a:ln w="3175">
          <a:noFill/>
        </a:ln>
        <a:effectLst/>
      </c:spPr>
    </c:plotArea>
    <c:legend>
      <c:legendPos val="r"/>
      <c:layout>
        <c:manualLayout>
          <c:xMode val="edge"/>
          <c:yMode val="edge"/>
          <c:x val="0.86247367125984264"/>
          <c:y val="0.44291163604549433"/>
          <c:w val="0.12085966207349079"/>
          <c:h val="0.14745435987168268"/>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10.xml><?xml version="1.0" encoding="utf-8"?>
<cs:colorStyle xmlns:cs="http://schemas.microsoft.com/office/drawing/2012/chartStyle" xmlns:a="http://schemas.openxmlformats.org/drawingml/2006/main" meth="withinLinear" id="18">
  <a:schemeClr val="accent5"/>
</cs:colorStyle>
</file>

<file path=ppt/charts/colors11.xml><?xml version="1.0" encoding="utf-8"?>
<cs:colorStyle xmlns:cs="http://schemas.microsoft.com/office/drawing/2012/chartStyle" xmlns:a="http://schemas.openxmlformats.org/drawingml/2006/main" meth="withinLinear" id="18">
  <a:schemeClr val="accent5"/>
</cs:colorStyle>
</file>

<file path=ppt/charts/colors12.xml><?xml version="1.0" encoding="utf-8"?>
<cs:colorStyle xmlns:cs="http://schemas.microsoft.com/office/drawing/2012/chartStyle" xmlns:a="http://schemas.openxmlformats.org/drawingml/2006/main" meth="withinLinear" id="18">
  <a:schemeClr val="accent5"/>
</cs:colorStyle>
</file>

<file path=ppt/charts/colors13.xml><?xml version="1.0" encoding="utf-8"?>
<cs:colorStyle xmlns:cs="http://schemas.microsoft.com/office/drawing/2012/chartStyle" xmlns:a="http://schemas.openxmlformats.org/drawingml/2006/main" meth="withinLinear" id="18">
  <a:schemeClr val="accent5"/>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colors6.xml><?xml version="1.0" encoding="utf-8"?>
<cs:colorStyle xmlns:cs="http://schemas.microsoft.com/office/drawing/2012/chartStyle" xmlns:a="http://schemas.openxmlformats.org/drawingml/2006/main" meth="withinLinearReversed" id="25">
  <a:schemeClr val="accent5"/>
</cs:colorStyle>
</file>

<file path=ppt/charts/colors7.xml><?xml version="1.0" encoding="utf-8"?>
<cs:colorStyle xmlns:cs="http://schemas.microsoft.com/office/drawing/2012/chartStyle" xmlns:a="http://schemas.openxmlformats.org/drawingml/2006/main" meth="withinLinear" id="18">
  <a:schemeClr val="accent5"/>
</cs:colorStyle>
</file>

<file path=ppt/charts/colors8.xml><?xml version="1.0" encoding="utf-8"?>
<cs:colorStyle xmlns:cs="http://schemas.microsoft.com/office/drawing/2012/chartStyle" xmlns:a="http://schemas.openxmlformats.org/drawingml/2006/main" meth="withinLinear" id="18">
  <a:schemeClr val="accent5"/>
</cs:colorStyle>
</file>

<file path=ppt/charts/colors9.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0.04718</cdr:x>
      <cdr:y>0.59239</cdr:y>
    </cdr:from>
    <cdr:to>
      <cdr:x>0.25161</cdr:x>
      <cdr:y>0.97977</cdr:y>
    </cdr:to>
    <cdr:sp macro="" textlink="">
      <cdr:nvSpPr>
        <cdr:cNvPr id="2" name="Rectangle: Rounded Corners 1">
          <a:extLst xmlns:a="http://schemas.openxmlformats.org/drawingml/2006/main">
            <a:ext uri="{FF2B5EF4-FFF2-40B4-BE49-F238E27FC236}">
              <a16:creationId xmlns:a16="http://schemas.microsoft.com/office/drawing/2014/main" id="{01D53881-B226-BA34-14DB-C7E2454A698C}"/>
            </a:ext>
          </a:extLst>
        </cdr:cNvPr>
        <cdr:cNvSpPr/>
      </cdr:nvSpPr>
      <cdr:spPr>
        <a:xfrm xmlns:a="http://schemas.openxmlformats.org/drawingml/2006/main">
          <a:off x="575187" y="3957749"/>
          <a:ext cx="2492477" cy="2588142"/>
        </a:xfrm>
        <a:prstGeom xmlns:a="http://schemas.openxmlformats.org/drawingml/2006/main" prst="roundRect">
          <a:avLst/>
        </a:prstGeom>
        <a:noFill xmlns:a="http://schemas.openxmlformats.org/drawingml/2006/main"/>
        <a:ln xmlns:a="http://schemas.openxmlformats.org/drawingml/2006/main" w="38100">
          <a:solidFill>
            <a:srgbClr val="00B050"/>
          </a:solidFill>
          <a:prstDash val="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0.17419</cdr:x>
      <cdr:y>0.37748</cdr:y>
    </cdr:from>
    <cdr:to>
      <cdr:x>0.23105</cdr:x>
      <cdr:y>0.57616</cdr:y>
    </cdr:to>
    <cdr:cxnSp macro="">
      <cdr:nvCxnSpPr>
        <cdr:cNvPr id="4" name="Straight Arrow Connector 3">
          <a:extLst xmlns:a="http://schemas.openxmlformats.org/drawingml/2006/main">
            <a:ext uri="{FF2B5EF4-FFF2-40B4-BE49-F238E27FC236}">
              <a16:creationId xmlns:a16="http://schemas.microsoft.com/office/drawing/2014/main" id="{279576ED-128A-FE45-4AD3-FCEB724D9441}"/>
            </a:ext>
          </a:extLst>
        </cdr:cNvPr>
        <cdr:cNvCxnSpPr/>
      </cdr:nvCxnSpPr>
      <cdr:spPr>
        <a:xfrm xmlns:a="http://schemas.openxmlformats.org/drawingml/2006/main" flipH="1">
          <a:off x="2123768" y="2521975"/>
          <a:ext cx="693174" cy="1327355"/>
        </a:xfrm>
        <a:prstGeom xmlns:a="http://schemas.openxmlformats.org/drawingml/2006/main" prst="straightConnector1">
          <a:avLst/>
        </a:prstGeom>
        <a:ln xmlns:a="http://schemas.openxmlformats.org/drawingml/2006/main" w="76200">
          <a:solidFill>
            <a:srgbClr val="00B050"/>
          </a:solidFill>
          <a:tailEnd type="triangle"/>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0.08871</cdr:x>
      <cdr:y>0.15673</cdr:y>
    </cdr:from>
    <cdr:to>
      <cdr:x>0.54073</cdr:x>
      <cdr:y>0.34216</cdr:y>
    </cdr:to>
    <cdr:sp macro="" textlink="">
      <cdr:nvSpPr>
        <cdr:cNvPr id="6" name="Rectangle 5">
          <a:extLst xmlns:a="http://schemas.openxmlformats.org/drawingml/2006/main">
            <a:ext uri="{FF2B5EF4-FFF2-40B4-BE49-F238E27FC236}">
              <a16:creationId xmlns:a16="http://schemas.microsoft.com/office/drawing/2014/main" id="{9A755B3C-E93E-64BE-1CDE-474872451873}"/>
            </a:ext>
          </a:extLst>
        </cdr:cNvPr>
        <cdr:cNvSpPr/>
      </cdr:nvSpPr>
      <cdr:spPr>
        <a:xfrm xmlns:a="http://schemas.openxmlformats.org/drawingml/2006/main">
          <a:off x="1081547" y="1047136"/>
          <a:ext cx="5510981" cy="1238865"/>
        </a:xfrm>
        <a:prstGeom xmlns:a="http://schemas.openxmlformats.org/drawingml/2006/main" prst="rect">
          <a:avLst/>
        </a:prstGeom>
        <a:solidFill xmlns:a="http://schemas.openxmlformats.org/drawingml/2006/main">
          <a:schemeClr val="accent2">
            <a:lumMod val="40000"/>
            <a:lumOff val="60000"/>
          </a:schemeClr>
        </a:solidFill>
        <a:ln xmlns:a="http://schemas.openxmlformats.org/drawingml/2006/main" w="28575"/>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b="1" dirty="0">
              <a:solidFill>
                <a:schemeClr val="tx1"/>
              </a:solidFill>
            </a:rPr>
            <a:t>Business class passengers are having more 1 (Worst) Rating than other Type of Travelers compare with 5 (Average) and 10 (Excellent) ratings, so company should focus more on Business Passengers</a:t>
          </a:r>
          <a:endParaRPr lang="en-IN" sz="1600" b="1" dirty="0">
            <a:solidFill>
              <a:schemeClr val="tx1"/>
            </a:solidFill>
          </a:endParaRPr>
        </a:p>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0.3</cdr:x>
      <cdr:y>0.53333</cdr:y>
    </cdr:from>
    <cdr:to>
      <cdr:x>0.34234</cdr:x>
      <cdr:y>0.53333</cdr:y>
    </cdr:to>
    <cdr:cxnSp macro="">
      <cdr:nvCxnSpPr>
        <cdr:cNvPr id="7" name="Straight Arrow Connector 6">
          <a:extLst xmlns:a="http://schemas.openxmlformats.org/drawingml/2006/main">
            <a:ext uri="{FF2B5EF4-FFF2-40B4-BE49-F238E27FC236}">
              <a16:creationId xmlns:a16="http://schemas.microsoft.com/office/drawing/2014/main" id="{3978B052-6C49-548E-B772-257AC7B5F468}"/>
            </a:ext>
          </a:extLst>
        </cdr:cNvPr>
        <cdr:cNvCxnSpPr/>
      </cdr:nvCxnSpPr>
      <cdr:spPr>
        <a:xfrm xmlns:a="http://schemas.openxmlformats.org/drawingml/2006/main" flipH="1">
          <a:off x="3657600" y="3657600"/>
          <a:ext cx="516194" cy="0"/>
        </a:xfrm>
        <a:prstGeom xmlns:a="http://schemas.openxmlformats.org/drawingml/2006/main" prst="straightConnector1">
          <a:avLst/>
        </a:prstGeom>
        <a:ln xmlns:a="http://schemas.openxmlformats.org/drawingml/2006/main" w="57150">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0.35081</cdr:x>
      <cdr:y>0.43226</cdr:y>
    </cdr:from>
    <cdr:to>
      <cdr:x>0.66411</cdr:x>
      <cdr:y>0.63656</cdr:y>
    </cdr:to>
    <cdr:sp macro="" textlink="">
      <cdr:nvSpPr>
        <cdr:cNvPr id="11" name="Rectangle 10">
          <a:extLst xmlns:a="http://schemas.openxmlformats.org/drawingml/2006/main">
            <a:ext uri="{FF2B5EF4-FFF2-40B4-BE49-F238E27FC236}">
              <a16:creationId xmlns:a16="http://schemas.microsoft.com/office/drawing/2014/main" id="{B240A478-D483-0311-6C72-5C709C0D832E}"/>
            </a:ext>
          </a:extLst>
        </cdr:cNvPr>
        <cdr:cNvSpPr/>
      </cdr:nvSpPr>
      <cdr:spPr>
        <a:xfrm xmlns:a="http://schemas.openxmlformats.org/drawingml/2006/main">
          <a:off x="4277031" y="2964426"/>
          <a:ext cx="3819833" cy="1401097"/>
        </a:xfrm>
        <a:prstGeom xmlns:a="http://schemas.openxmlformats.org/drawingml/2006/main" prst="rect">
          <a:avLst/>
        </a:prstGeom>
        <a:solidFill xmlns:a="http://schemas.openxmlformats.org/drawingml/2006/main">
          <a:schemeClr val="bg2">
            <a:lumMod val="75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600" b="1" dirty="0">
              <a:solidFill>
                <a:schemeClr val="tx1"/>
              </a:solidFill>
            </a:rPr>
            <a:t>Company Should investing and marketing more for Asia, Middle East and Central Europe Countries for not having sufficient Targeted Passengers compare to USA, UK and Australia</a:t>
          </a:r>
          <a:endParaRPr lang="en-US" b="1" dirty="0">
            <a:solidFill>
              <a:schemeClr val="tx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0.02782</cdr:x>
      <cdr:y>0.23656</cdr:y>
    </cdr:from>
    <cdr:to>
      <cdr:x>0.69556</cdr:x>
      <cdr:y>0.35914</cdr:y>
    </cdr:to>
    <cdr:sp macro="" textlink="">
      <cdr:nvSpPr>
        <cdr:cNvPr id="2" name="Rectangle: Rounded Corners 1">
          <a:extLst xmlns:a="http://schemas.openxmlformats.org/drawingml/2006/main">
            <a:ext uri="{FF2B5EF4-FFF2-40B4-BE49-F238E27FC236}">
              <a16:creationId xmlns:a16="http://schemas.microsoft.com/office/drawing/2014/main" id="{28B6A8D6-58CA-C75E-E7D9-CE6C4A6A590F}"/>
            </a:ext>
          </a:extLst>
        </cdr:cNvPr>
        <cdr:cNvSpPr/>
      </cdr:nvSpPr>
      <cdr:spPr>
        <a:xfrm xmlns:a="http://schemas.openxmlformats.org/drawingml/2006/main">
          <a:off x="339213" y="1622323"/>
          <a:ext cx="8141109" cy="840658"/>
        </a:xfrm>
        <a:prstGeom xmlns:a="http://schemas.openxmlformats.org/drawingml/2006/main" prst="roundRect">
          <a:avLst/>
        </a:prstGeom>
        <a:solidFill xmlns:a="http://schemas.openxmlformats.org/drawingml/2006/main">
          <a:schemeClr val="bg1">
            <a:lumMod val="50000"/>
            <a:alpha val="34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0.02702</cdr:x>
      <cdr:y>0.51935</cdr:y>
    </cdr:from>
    <cdr:to>
      <cdr:x>0.69677</cdr:x>
      <cdr:y>0.65376</cdr:y>
    </cdr:to>
    <cdr:sp macro="" textlink="">
      <cdr:nvSpPr>
        <cdr:cNvPr id="3" name="Rectangle: Rounded Corners 2">
          <a:extLst xmlns:a="http://schemas.openxmlformats.org/drawingml/2006/main">
            <a:ext uri="{FF2B5EF4-FFF2-40B4-BE49-F238E27FC236}">
              <a16:creationId xmlns:a16="http://schemas.microsoft.com/office/drawing/2014/main" id="{81EBB671-80EC-975F-235C-A46319875CB3}"/>
            </a:ext>
          </a:extLst>
        </cdr:cNvPr>
        <cdr:cNvSpPr/>
      </cdr:nvSpPr>
      <cdr:spPr>
        <a:xfrm xmlns:a="http://schemas.openxmlformats.org/drawingml/2006/main">
          <a:off x="329380" y="3561734"/>
          <a:ext cx="8165691" cy="921775"/>
        </a:xfrm>
        <a:prstGeom xmlns:a="http://schemas.openxmlformats.org/drawingml/2006/main" prst="roundRect">
          <a:avLst/>
        </a:prstGeom>
        <a:solidFill xmlns:a="http://schemas.openxmlformats.org/drawingml/2006/main">
          <a:schemeClr val="bg1">
            <a:lumMod val="50000"/>
            <a:alpha val="37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0.72883</cdr:x>
      <cdr:y>0.29462</cdr:y>
    </cdr:from>
    <cdr:to>
      <cdr:x>0.99456</cdr:x>
      <cdr:y>0.59211</cdr:y>
    </cdr:to>
    <cdr:sp macro="" textlink="">
      <cdr:nvSpPr>
        <cdr:cNvPr id="4" name="Callout: Left Arrow 3">
          <a:extLst xmlns:a="http://schemas.openxmlformats.org/drawingml/2006/main">
            <a:ext uri="{FF2B5EF4-FFF2-40B4-BE49-F238E27FC236}">
              <a16:creationId xmlns:a16="http://schemas.microsoft.com/office/drawing/2014/main" id="{847C4B88-BB38-3402-FE8A-B74AA71EE110}"/>
            </a:ext>
          </a:extLst>
        </cdr:cNvPr>
        <cdr:cNvSpPr/>
      </cdr:nvSpPr>
      <cdr:spPr>
        <a:xfrm xmlns:a="http://schemas.openxmlformats.org/drawingml/2006/main">
          <a:off x="8885903" y="2020530"/>
          <a:ext cx="3239729" cy="2040192"/>
        </a:xfrm>
        <a:prstGeom xmlns:a="http://schemas.openxmlformats.org/drawingml/2006/main" prst="leftArrowCallout">
          <a:avLst>
            <a:gd name="adj1" fmla="val 9096"/>
            <a:gd name="adj2" fmla="val 11265"/>
            <a:gd name="adj3" fmla="val 12711"/>
            <a:gd name="adj4" fmla="val 86160"/>
          </a:avLst>
        </a:prstGeom>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1400" dirty="0"/>
            <a:t>Among top 5 Qatar Aircraft these two Aircraft’s 5 (Average) Star &amp; 1 Star (Worst) ratings are on the higher side. So, Management should identify the issues and start working on it on priority basis to get maximum results in terms of providing better experience</a:t>
          </a:r>
        </a:p>
      </cdr:txBody>
    </cdr:sp>
  </cdr:relSizeAnchor>
</c:userShapes>
</file>

<file path=ppt/drawings/drawing4.xml><?xml version="1.0" encoding="utf-8"?>
<c:userShapes xmlns:c="http://schemas.openxmlformats.org/drawingml/2006/chart">
  <cdr:relSizeAnchor xmlns:cdr="http://schemas.openxmlformats.org/drawingml/2006/chartDrawing">
    <cdr:from>
      <cdr:x>0.37199</cdr:x>
      <cdr:y>0.41273</cdr:y>
    </cdr:from>
    <cdr:to>
      <cdr:x>0.81791</cdr:x>
      <cdr:y>0.70035</cdr:y>
    </cdr:to>
    <cdr:sp macro="" textlink="">
      <cdr:nvSpPr>
        <cdr:cNvPr id="2" name="Arrow: Right 1">
          <a:extLst xmlns:a="http://schemas.openxmlformats.org/drawingml/2006/main">
            <a:ext uri="{FF2B5EF4-FFF2-40B4-BE49-F238E27FC236}">
              <a16:creationId xmlns:a16="http://schemas.microsoft.com/office/drawing/2014/main" id="{FF3447B5-7CCD-6694-572C-E3D071021EBA}"/>
            </a:ext>
          </a:extLst>
        </cdr:cNvPr>
        <cdr:cNvSpPr/>
      </cdr:nvSpPr>
      <cdr:spPr>
        <a:xfrm xmlns:a="http://schemas.openxmlformats.org/drawingml/2006/main" rot="20882093">
          <a:off x="4535320" y="2830500"/>
          <a:ext cx="5436666" cy="1972521"/>
        </a:xfrm>
        <a:prstGeom xmlns:a="http://schemas.openxmlformats.org/drawingml/2006/main" prst="rightArrow">
          <a:avLst>
            <a:gd name="adj1" fmla="val 73174"/>
            <a:gd name="adj2" fmla="val 69811"/>
          </a:avLst>
        </a:prstGeom>
        <a:solidFill xmlns:a="http://schemas.openxmlformats.org/drawingml/2006/main">
          <a:schemeClr val="accent2">
            <a:lumMod val="60000"/>
            <a:lumOff val="40000"/>
          </a:schemeClr>
        </a:solidFill>
        <a:ln xmlns:a="http://schemas.openxmlformats.org/drawingml/2006/main" w="28575">
          <a:prstDash val="sysDash"/>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just"/>
          <a:r>
            <a:rPr lang="en-US" sz="1400" dirty="0">
              <a:ln w="0"/>
              <a:solidFill>
                <a:schemeClr val="tx1"/>
              </a:solidFill>
              <a:effectLst>
                <a:outerShdw blurRad="38100" dist="19050" dir="2700000" algn="tl" rotWithShape="0">
                  <a:schemeClr val="dk1">
                    <a:alpha val="40000"/>
                  </a:schemeClr>
                </a:outerShdw>
              </a:effectLst>
            </a:rPr>
            <a:t>In last 5 years 1 (Worst) Star Rating gradually increased compare</a:t>
          </a:r>
        </a:p>
        <a:p xmlns:a="http://schemas.openxmlformats.org/drawingml/2006/main">
          <a:pPr algn="just"/>
          <a:r>
            <a:rPr lang="en-US" sz="1400" dirty="0">
              <a:ln w="0"/>
              <a:solidFill>
                <a:schemeClr val="tx1"/>
              </a:solidFill>
              <a:effectLst>
                <a:outerShdw blurRad="38100" dist="19050" dir="2700000" algn="tl" rotWithShape="0">
                  <a:schemeClr val="dk1">
                    <a:alpha val="40000"/>
                  </a:schemeClr>
                </a:outerShdw>
              </a:effectLst>
            </a:rPr>
            <a:t>to last 10 years, specially during COVID Period. This is clear  Red</a:t>
          </a:r>
        </a:p>
        <a:p xmlns:a="http://schemas.openxmlformats.org/drawingml/2006/main">
          <a:pPr algn="just"/>
          <a:r>
            <a:rPr lang="en-US" sz="1400" dirty="0">
              <a:ln w="0"/>
              <a:solidFill>
                <a:schemeClr val="tx1"/>
              </a:solidFill>
              <a:effectLst>
                <a:outerShdw blurRad="38100" dist="19050" dir="2700000" algn="tl" rotWithShape="0">
                  <a:schemeClr val="dk1">
                    <a:alpha val="40000"/>
                  </a:schemeClr>
                </a:outerShdw>
              </a:effectLst>
            </a:rPr>
            <a:t>Flag for company’s management towards betterment of overall Qatar Aviation experience</a:t>
          </a:r>
        </a:p>
      </cdr:txBody>
    </cdr:sp>
  </cdr:relSizeAnchor>
</c:userShapes>
</file>

<file path=ppt/drawings/drawing5.xml><?xml version="1.0" encoding="utf-8"?>
<c:userShapes xmlns:c="http://schemas.openxmlformats.org/drawingml/2006/chart">
  <cdr:relSizeAnchor xmlns:cdr="http://schemas.openxmlformats.org/drawingml/2006/chartDrawing">
    <cdr:from>
      <cdr:x>0.47762</cdr:x>
      <cdr:y>0.22345</cdr:y>
    </cdr:from>
    <cdr:to>
      <cdr:x>0.68468</cdr:x>
      <cdr:y>0.34513</cdr:y>
    </cdr:to>
    <cdr:sp macro="" textlink="">
      <cdr:nvSpPr>
        <cdr:cNvPr id="2" name="Oval 1">
          <a:extLst xmlns:a="http://schemas.openxmlformats.org/drawingml/2006/main">
            <a:ext uri="{FF2B5EF4-FFF2-40B4-BE49-F238E27FC236}">
              <a16:creationId xmlns:a16="http://schemas.microsoft.com/office/drawing/2014/main" id="{A8F1F461-1F0D-1EBA-09FD-01BA2AA176AA}"/>
            </a:ext>
          </a:extLst>
        </cdr:cNvPr>
        <cdr:cNvSpPr/>
      </cdr:nvSpPr>
      <cdr:spPr>
        <a:xfrm xmlns:a="http://schemas.openxmlformats.org/drawingml/2006/main">
          <a:off x="5823155" y="1489586"/>
          <a:ext cx="2524432" cy="811161"/>
        </a:xfrm>
        <a:prstGeom xmlns:a="http://schemas.openxmlformats.org/drawingml/2006/main" prst="ellipse">
          <a:avLst/>
        </a:prstGeom>
        <a:noFill xmlns:a="http://schemas.openxmlformats.org/drawingml/2006/main"/>
        <a:ln xmlns:a="http://schemas.openxmlformats.org/drawingml/2006/main" w="28575">
          <a:prstDash val="sysDot"/>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0.47903</cdr:x>
      <cdr:y>0.34292</cdr:y>
    </cdr:from>
    <cdr:to>
      <cdr:x>0.51895</cdr:x>
      <cdr:y>0.40929</cdr:y>
    </cdr:to>
    <cdr:cxnSp macro="">
      <cdr:nvCxnSpPr>
        <cdr:cNvPr id="4" name="Straight Arrow Connector 3">
          <a:extLst xmlns:a="http://schemas.openxmlformats.org/drawingml/2006/main">
            <a:ext uri="{FF2B5EF4-FFF2-40B4-BE49-F238E27FC236}">
              <a16:creationId xmlns:a16="http://schemas.microsoft.com/office/drawing/2014/main" id="{60705A42-A007-12C0-191E-45825DE4C8E9}"/>
            </a:ext>
          </a:extLst>
        </cdr:cNvPr>
        <cdr:cNvCxnSpPr/>
      </cdr:nvCxnSpPr>
      <cdr:spPr>
        <a:xfrm xmlns:a="http://schemas.openxmlformats.org/drawingml/2006/main" flipV="1">
          <a:off x="5840361" y="2286000"/>
          <a:ext cx="486697" cy="442452"/>
        </a:xfrm>
        <a:prstGeom xmlns:a="http://schemas.openxmlformats.org/drawingml/2006/main" prst="straightConnector1">
          <a:avLst/>
        </a:prstGeom>
        <a:ln xmlns:a="http://schemas.openxmlformats.org/drawingml/2006/main" w="38100">
          <a:tailEnd type="triangle"/>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dr:relSizeAnchor xmlns:cdr="http://schemas.openxmlformats.org/drawingml/2006/chartDrawing">
    <cdr:from>
      <cdr:x>0.15605</cdr:x>
      <cdr:y>0.43805</cdr:y>
    </cdr:from>
    <cdr:to>
      <cdr:x>0.72581</cdr:x>
      <cdr:y>0.66593</cdr:y>
    </cdr:to>
    <cdr:sp macro="" textlink="">
      <cdr:nvSpPr>
        <cdr:cNvPr id="5" name="Rectangle: Rounded Corners 4">
          <a:extLst xmlns:a="http://schemas.openxmlformats.org/drawingml/2006/main">
            <a:ext uri="{FF2B5EF4-FFF2-40B4-BE49-F238E27FC236}">
              <a16:creationId xmlns:a16="http://schemas.microsoft.com/office/drawing/2014/main" id="{8BC2669F-1676-90A6-2228-E102FFC7AD99}"/>
            </a:ext>
          </a:extLst>
        </cdr:cNvPr>
        <cdr:cNvSpPr/>
      </cdr:nvSpPr>
      <cdr:spPr>
        <a:xfrm xmlns:a="http://schemas.openxmlformats.org/drawingml/2006/main">
          <a:off x="1902542" y="2920181"/>
          <a:ext cx="6946490" cy="1519084"/>
        </a:xfrm>
        <a:prstGeom xmlns:a="http://schemas.openxmlformats.org/drawingml/2006/main" prst="roundRect">
          <a:avLst/>
        </a:prstGeom>
        <a:solidFill xmlns:a="http://schemas.openxmlformats.org/drawingml/2006/main">
          <a:schemeClr val="accent5">
            <a:lumMod val="20000"/>
            <a:lumOff val="80000"/>
          </a:schemeClr>
        </a:solidFill>
        <a:ln xmlns:a="http://schemas.openxmlformats.org/drawingml/2006/main" w="28575">
          <a:solidFill>
            <a:schemeClr val="tx1"/>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2000" b="1" dirty="0">
              <a:solidFill>
                <a:schemeClr val="tx1"/>
              </a:solidFill>
            </a:rPr>
            <a:t>Among top 10 countries Choosing of First Class &amp; Premium Economy Seat is way less compare to Business and Economy Class Seat and 0 Seat booking in these seat type from India, UAE &amp; South Africa</a:t>
          </a:r>
        </a:p>
      </cdr:txBody>
    </cdr:sp>
  </cdr:relSizeAnchor>
  <cdr:relSizeAnchor xmlns:cdr="http://schemas.openxmlformats.org/drawingml/2006/chartDrawing">
    <cdr:from>
      <cdr:x>0.21169</cdr:x>
      <cdr:y>0.76549</cdr:y>
    </cdr:from>
    <cdr:to>
      <cdr:x>0.31089</cdr:x>
      <cdr:y>0.97345</cdr:y>
    </cdr:to>
    <cdr:sp macro="" textlink="">
      <cdr:nvSpPr>
        <cdr:cNvPr id="6" name="Circle: Hollow 5">
          <a:extLst xmlns:a="http://schemas.openxmlformats.org/drawingml/2006/main">
            <a:ext uri="{FF2B5EF4-FFF2-40B4-BE49-F238E27FC236}">
              <a16:creationId xmlns:a16="http://schemas.microsoft.com/office/drawing/2014/main" id="{53FCE14E-7823-9017-57A5-2CFDB01951D5}"/>
            </a:ext>
          </a:extLst>
        </cdr:cNvPr>
        <cdr:cNvSpPr/>
      </cdr:nvSpPr>
      <cdr:spPr>
        <a:xfrm xmlns:a="http://schemas.openxmlformats.org/drawingml/2006/main">
          <a:off x="2580968" y="5102940"/>
          <a:ext cx="1209368" cy="1386349"/>
        </a:xfrm>
        <a:prstGeom xmlns:a="http://schemas.openxmlformats.org/drawingml/2006/main" prst="donut">
          <a:avLst>
            <a:gd name="adj" fmla="val 4620"/>
          </a:avLst>
        </a:prstGeom>
        <a:solidFill xmlns:a="http://schemas.openxmlformats.org/drawingml/2006/main">
          <a:srgbClr val="FF0000"/>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0.67177</cdr:x>
      <cdr:y>0.77286</cdr:y>
    </cdr:from>
    <cdr:to>
      <cdr:x>0.77097</cdr:x>
      <cdr:y>0.98083</cdr:y>
    </cdr:to>
    <cdr:sp macro="" textlink="">
      <cdr:nvSpPr>
        <cdr:cNvPr id="7" name="Circle: Hollow 6">
          <a:extLst xmlns:a="http://schemas.openxmlformats.org/drawingml/2006/main">
            <a:ext uri="{FF2B5EF4-FFF2-40B4-BE49-F238E27FC236}">
              <a16:creationId xmlns:a16="http://schemas.microsoft.com/office/drawing/2014/main" id="{8ED473ED-3633-2271-B022-B8210772FCEA}"/>
            </a:ext>
          </a:extLst>
        </cdr:cNvPr>
        <cdr:cNvSpPr/>
      </cdr:nvSpPr>
      <cdr:spPr>
        <a:xfrm xmlns:a="http://schemas.openxmlformats.org/drawingml/2006/main">
          <a:off x="8190271" y="5152101"/>
          <a:ext cx="1209368" cy="1386349"/>
        </a:xfrm>
        <a:prstGeom xmlns:a="http://schemas.openxmlformats.org/drawingml/2006/main" prst="donut">
          <a:avLst>
            <a:gd name="adj" fmla="val 4620"/>
          </a:avLst>
        </a:prstGeom>
        <a:solidFill xmlns:a="http://schemas.openxmlformats.org/drawingml/2006/main">
          <a:srgbClr val="FF0000"/>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0.47984</cdr:x>
      <cdr:y>0.7854</cdr:y>
    </cdr:from>
    <cdr:to>
      <cdr:x>0.57903</cdr:x>
      <cdr:y>0.96903</cdr:y>
    </cdr:to>
    <cdr:sp macro="" textlink="">
      <cdr:nvSpPr>
        <cdr:cNvPr id="8" name="Circle: Hollow 7">
          <a:extLst xmlns:a="http://schemas.openxmlformats.org/drawingml/2006/main">
            <a:ext uri="{FF2B5EF4-FFF2-40B4-BE49-F238E27FC236}">
              <a16:creationId xmlns:a16="http://schemas.microsoft.com/office/drawing/2014/main" id="{4C5816BD-50E1-A197-134B-195F29909D90}"/>
            </a:ext>
          </a:extLst>
        </cdr:cNvPr>
        <cdr:cNvSpPr/>
      </cdr:nvSpPr>
      <cdr:spPr>
        <a:xfrm xmlns:a="http://schemas.openxmlformats.org/drawingml/2006/main">
          <a:off x="5850193" y="5235676"/>
          <a:ext cx="1209368" cy="1224117"/>
        </a:xfrm>
        <a:prstGeom xmlns:a="http://schemas.openxmlformats.org/drawingml/2006/main" prst="donut">
          <a:avLst>
            <a:gd name="adj" fmla="val 4620"/>
          </a:avLst>
        </a:prstGeom>
        <a:solidFill xmlns:a="http://schemas.openxmlformats.org/drawingml/2006/main">
          <a:srgbClr val="FF0000"/>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drawings/drawing6.xml><?xml version="1.0" encoding="utf-8"?>
<c:userShapes xmlns:c="http://schemas.openxmlformats.org/drawingml/2006/chart">
  <cdr:relSizeAnchor xmlns:cdr="http://schemas.openxmlformats.org/drawingml/2006/chartDrawing">
    <cdr:from>
      <cdr:x>0.79355</cdr:x>
      <cdr:y>0.12931</cdr:y>
    </cdr:from>
    <cdr:to>
      <cdr:x>0.92661</cdr:x>
      <cdr:y>0.18828</cdr:y>
    </cdr:to>
    <cdr:sp macro="" textlink="">
      <cdr:nvSpPr>
        <cdr:cNvPr id="2" name="Rectangle: Rounded Corners 1">
          <a:extLst xmlns:a="http://schemas.openxmlformats.org/drawingml/2006/main">
            <a:ext uri="{FF2B5EF4-FFF2-40B4-BE49-F238E27FC236}">
              <a16:creationId xmlns:a16="http://schemas.microsoft.com/office/drawing/2014/main" id="{0CAAE207-798D-D865-DE72-DE0BA2B1B2AA}"/>
            </a:ext>
          </a:extLst>
        </cdr:cNvPr>
        <cdr:cNvSpPr/>
      </cdr:nvSpPr>
      <cdr:spPr>
        <a:xfrm xmlns:a="http://schemas.openxmlformats.org/drawingml/2006/main">
          <a:off x="9674962" y="884904"/>
          <a:ext cx="1622267" cy="403575"/>
        </a:xfrm>
        <a:prstGeom xmlns:a="http://schemas.openxmlformats.org/drawingml/2006/main" prst="roundRect">
          <a:avLst/>
        </a:prstGeom>
        <a:solidFill xmlns:a="http://schemas.openxmlformats.org/drawingml/2006/main">
          <a:schemeClr val="accent5">
            <a:lumMod val="40000"/>
            <a:lumOff val="60000"/>
            <a:alpha val="36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0.03266</cdr:x>
      <cdr:y>0.10722</cdr:y>
    </cdr:from>
    <cdr:to>
      <cdr:x>0.75968</cdr:x>
      <cdr:y>0.39825</cdr:y>
    </cdr:to>
    <cdr:sp macro="" textlink="">
      <cdr:nvSpPr>
        <cdr:cNvPr id="3" name="Rectangle 2">
          <a:extLst xmlns:a="http://schemas.openxmlformats.org/drawingml/2006/main">
            <a:ext uri="{FF2B5EF4-FFF2-40B4-BE49-F238E27FC236}">
              <a16:creationId xmlns:a16="http://schemas.microsoft.com/office/drawing/2014/main" id="{D33D4756-732C-D529-9EDE-4DE5FC4D1DE3}"/>
            </a:ext>
          </a:extLst>
        </cdr:cNvPr>
        <cdr:cNvSpPr/>
      </cdr:nvSpPr>
      <cdr:spPr>
        <a:xfrm xmlns:a="http://schemas.openxmlformats.org/drawingml/2006/main">
          <a:off x="398206" y="722671"/>
          <a:ext cx="8863781" cy="1961535"/>
        </a:xfrm>
        <a:prstGeom xmlns:a="http://schemas.openxmlformats.org/drawingml/2006/main" prst="rect">
          <a:avLst/>
        </a:prstGeom>
        <a:noFill xmlns:a="http://schemas.openxmlformats.org/drawingml/2006/main"/>
        <a:ln xmlns:a="http://schemas.openxmlformats.org/drawingml/2006/main" w="38100">
          <a:solidFill>
            <a:schemeClr val="accent5">
              <a:lumMod val="60000"/>
              <a:lumOff val="4000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r>
            <a:rPr lang="en-US" sz="2400" b="1" dirty="0">
              <a:solidFill>
                <a:schemeClr val="tx1"/>
              </a:solidFill>
            </a:rPr>
            <a:t>Only Qatar Passengers are having tendency to book more Business class seat in all three major passenger category e.g. Business, Couple Leisure and Family Leisure over economy class . Hence Company should focus more on business class to get better results compare to economy class</a:t>
          </a:r>
        </a:p>
      </cdr:txBody>
    </cdr:sp>
  </cdr:relSizeAnchor>
  <cdr:relSizeAnchor xmlns:cdr="http://schemas.openxmlformats.org/drawingml/2006/chartDrawing">
    <cdr:from>
      <cdr:x>0.42648</cdr:x>
      <cdr:y>0.91028</cdr:y>
    </cdr:from>
    <cdr:to>
      <cdr:x>0.5746</cdr:x>
      <cdr:y>1</cdr:y>
    </cdr:to>
    <cdr:sp macro="" textlink="">
      <cdr:nvSpPr>
        <cdr:cNvPr id="4" name="Rectangle: Rounded Corners 3">
          <a:extLst xmlns:a="http://schemas.openxmlformats.org/drawingml/2006/main">
            <a:ext uri="{FF2B5EF4-FFF2-40B4-BE49-F238E27FC236}">
              <a16:creationId xmlns:a16="http://schemas.microsoft.com/office/drawing/2014/main" id="{B406C3C3-DE69-370D-4B86-B430E59463B2}"/>
            </a:ext>
          </a:extLst>
        </cdr:cNvPr>
        <cdr:cNvSpPr/>
      </cdr:nvSpPr>
      <cdr:spPr>
        <a:xfrm xmlns:a="http://schemas.openxmlformats.org/drawingml/2006/main">
          <a:off x="5199636" y="6135332"/>
          <a:ext cx="1805848" cy="604682"/>
        </a:xfrm>
        <a:prstGeom xmlns:a="http://schemas.openxmlformats.org/drawingml/2006/main" prst="roundRect">
          <a:avLst/>
        </a:prstGeom>
        <a:solidFill xmlns:a="http://schemas.openxmlformats.org/drawingml/2006/main">
          <a:schemeClr val="accent5">
            <a:lumMod val="40000"/>
            <a:lumOff val="60000"/>
            <a:alpha val="36000"/>
          </a:schemeClr>
        </a:solidFill>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drawings/drawing7.xml><?xml version="1.0" encoding="utf-8"?>
<c:userShapes xmlns:c="http://schemas.openxmlformats.org/drawingml/2006/chart">
  <cdr:relSizeAnchor xmlns:cdr="http://schemas.openxmlformats.org/drawingml/2006/chartDrawing">
    <cdr:from>
      <cdr:x>0.58548</cdr:x>
      <cdr:y>0.26344</cdr:y>
    </cdr:from>
    <cdr:to>
      <cdr:x>0.67137</cdr:x>
      <cdr:y>0.4043</cdr:y>
    </cdr:to>
    <cdr:sp macro="" textlink="">
      <cdr:nvSpPr>
        <cdr:cNvPr id="2" name="Oval 1">
          <a:extLst xmlns:a="http://schemas.openxmlformats.org/drawingml/2006/main">
            <a:ext uri="{FF2B5EF4-FFF2-40B4-BE49-F238E27FC236}">
              <a16:creationId xmlns:a16="http://schemas.microsoft.com/office/drawing/2014/main" id="{B7743BA9-747E-0252-3E5F-FC0AD970CD54}"/>
            </a:ext>
          </a:extLst>
        </cdr:cNvPr>
        <cdr:cNvSpPr/>
      </cdr:nvSpPr>
      <cdr:spPr>
        <a:xfrm xmlns:a="http://schemas.openxmlformats.org/drawingml/2006/main">
          <a:off x="7138217" y="1806674"/>
          <a:ext cx="1047137" cy="966020"/>
        </a:xfrm>
        <a:prstGeom xmlns:a="http://schemas.openxmlformats.org/drawingml/2006/main" prst="ellipse">
          <a:avLst/>
        </a:prstGeom>
        <a:noFill xmlns:a="http://schemas.openxmlformats.org/drawingml/2006/main"/>
        <a:ln xmlns:a="http://schemas.openxmlformats.org/drawingml/2006/main" w="38100">
          <a:solidFill>
            <a:schemeClr val="accent5">
              <a:lumMod val="60000"/>
              <a:lumOff val="40000"/>
            </a:schemeClr>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pPr algn="ctr"/>
          <a:endParaRPr lang="en-US" dirty="0">
            <a:solidFill>
              <a:sysClr val="windowText" lastClr="000000"/>
            </a:solidFill>
          </a:endParaRPr>
        </a:p>
        <a:p xmlns:a="http://schemas.openxmlformats.org/drawingml/2006/main">
          <a:pPr algn="ctr"/>
          <a:r>
            <a:rPr lang="en-US" sz="2000" b="1" dirty="0">
              <a:solidFill>
                <a:sysClr val="windowText" lastClr="000000"/>
              </a:solidFill>
            </a:rPr>
            <a:t> 65%</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763CA9-749B-49C3-A46A-EAF775B5AAD4}"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F4A50-1545-457E-8DB4-0330F31D25CF}" type="slidenum">
              <a:rPr lang="en-IN" smtClean="0"/>
              <a:t>‹#›</a:t>
            </a:fld>
            <a:endParaRPr lang="en-IN"/>
          </a:p>
        </p:txBody>
      </p:sp>
    </p:spTree>
    <p:extLst>
      <p:ext uri="{BB962C8B-B14F-4D97-AF65-F5344CB8AC3E}">
        <p14:creationId xmlns:p14="http://schemas.microsoft.com/office/powerpoint/2010/main" val="135291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BF4A50-1545-457E-8DB4-0330F31D25CF}" type="slidenum">
              <a:rPr lang="en-IN" smtClean="0"/>
              <a:t>3</a:t>
            </a:fld>
            <a:endParaRPr lang="en-IN"/>
          </a:p>
        </p:txBody>
      </p:sp>
    </p:spTree>
    <p:extLst>
      <p:ext uri="{BB962C8B-B14F-4D97-AF65-F5344CB8AC3E}">
        <p14:creationId xmlns:p14="http://schemas.microsoft.com/office/powerpoint/2010/main" val="410997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BF4A50-1545-457E-8DB4-0330F31D25CF}" type="slidenum">
              <a:rPr lang="en-IN" smtClean="0"/>
              <a:t>4</a:t>
            </a:fld>
            <a:endParaRPr lang="en-IN"/>
          </a:p>
        </p:txBody>
      </p:sp>
    </p:spTree>
    <p:extLst>
      <p:ext uri="{BB962C8B-B14F-4D97-AF65-F5344CB8AC3E}">
        <p14:creationId xmlns:p14="http://schemas.microsoft.com/office/powerpoint/2010/main" val="72768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BF4A50-1545-457E-8DB4-0330F31D25CF}" type="slidenum">
              <a:rPr lang="en-IN" smtClean="0"/>
              <a:t>13</a:t>
            </a:fld>
            <a:endParaRPr lang="en-IN"/>
          </a:p>
        </p:txBody>
      </p:sp>
    </p:spTree>
    <p:extLst>
      <p:ext uri="{BB962C8B-B14F-4D97-AF65-F5344CB8AC3E}">
        <p14:creationId xmlns:p14="http://schemas.microsoft.com/office/powerpoint/2010/main" val="4015205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ABF4A50-1545-457E-8DB4-0330F31D25CF}" type="slidenum">
              <a:rPr lang="en-IN" smtClean="0"/>
              <a:t>17</a:t>
            </a:fld>
            <a:endParaRPr lang="en-IN"/>
          </a:p>
        </p:txBody>
      </p:sp>
    </p:spTree>
    <p:extLst>
      <p:ext uri="{BB962C8B-B14F-4D97-AF65-F5344CB8AC3E}">
        <p14:creationId xmlns:p14="http://schemas.microsoft.com/office/powerpoint/2010/main" val="3561577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AD0E-5FBC-9BAE-B677-7235744492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3120B5-6B6E-32A0-766E-F6D93483B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228385-C10F-2AAF-CD59-7A002772B2FB}"/>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3496FF96-4302-A20C-C789-331216EA9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E420F-C660-BA14-FC0A-E27A0D756EFC}"/>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2281557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EE4E8-B42B-4C17-43F8-8E784B2FEB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6706A-F094-5E31-D05D-1D3931E8F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C7997-5056-51FA-1B0E-F8E997CABF80}"/>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B651F261-5120-71CE-81C4-E7EDAF27C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48813B-9F45-12A5-EC4D-D3A142614D5F}"/>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420367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B86E9-AEDA-B924-7B67-10FCA5123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FF915-BA97-CD6C-5E2D-684728AAE5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1CA1E-7AE0-659E-7DFF-7A8FC3E786DF}"/>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AAB157DF-D688-B199-E871-9B35A78D2F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B13B6-638C-1EC0-BA03-6ECFA40216A3}"/>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258564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5E67-C472-528C-4D4F-94AD474448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61E655-F1EB-722C-7D34-D63AC93D2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6A2739-ECB0-CCE3-8A98-8DB851ED5741}"/>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3839E849-CC77-4014-C54F-3EAFF176EC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361DE-6722-1B13-E94F-53DA32C9B4D8}"/>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21910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8305-313B-E50C-2D27-4F4A0C1EB6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94AE36-A10E-4F5E-D576-444C052F2E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44F77-B265-D420-14C5-B057180465E6}"/>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695121AE-9E7F-C2B0-ABA6-082310075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E4577-44C1-762D-7C5E-E521B624CAC6}"/>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97170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007AD-619B-E3E3-6190-D420C596F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1600CB-84D2-E4B6-AFD6-F94E970884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55C6E1-10F8-8620-8647-774B06CCD6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EA1C4B-E1F7-B8C4-4F26-61E5A142B1D0}"/>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6" name="Footer Placeholder 5">
            <a:extLst>
              <a:ext uri="{FF2B5EF4-FFF2-40B4-BE49-F238E27FC236}">
                <a16:creationId xmlns:a16="http://schemas.microsoft.com/office/drawing/2014/main" id="{C02291A5-4350-42F4-E822-CCDC44FA31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50E2F2-2718-9559-B9DF-FF9DD7348584}"/>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899950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05ED-5B55-5D0B-184B-1B465A41A0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4127DE-D672-16C5-4E57-76A5D70E3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BAA41D-05EA-F70F-20A8-E78C42C802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C27C63-0AB1-FDDC-A06D-6469A1A425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50E9D5-4EBF-ECF7-7968-6EB3C7314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766ABC-4B9E-9317-2F39-57C5FB7F3DCE}"/>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8" name="Footer Placeholder 7">
            <a:extLst>
              <a:ext uri="{FF2B5EF4-FFF2-40B4-BE49-F238E27FC236}">
                <a16:creationId xmlns:a16="http://schemas.microsoft.com/office/drawing/2014/main" id="{F2FDEAEF-90AA-A616-12C7-AA8207ABCA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4CF0A2-CADE-0F93-F2EB-3A235A040522}"/>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94496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9B71-0A28-BCB4-4BB0-BC97E64B22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76A3F6-9AAD-FA39-02E7-8FC69E571C74}"/>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4" name="Footer Placeholder 3">
            <a:extLst>
              <a:ext uri="{FF2B5EF4-FFF2-40B4-BE49-F238E27FC236}">
                <a16:creationId xmlns:a16="http://schemas.microsoft.com/office/drawing/2014/main" id="{D1069542-7F92-42A2-1A70-E69D32EC42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E7F9CB-9E08-DAD9-3F0C-F0A1D095854C}"/>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97280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E807D0-681A-3AF2-342D-5D77251B9894}"/>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3" name="Footer Placeholder 2">
            <a:extLst>
              <a:ext uri="{FF2B5EF4-FFF2-40B4-BE49-F238E27FC236}">
                <a16:creationId xmlns:a16="http://schemas.microsoft.com/office/drawing/2014/main" id="{DEC81106-F358-FEF4-D51C-294384D21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70AEB94-65B5-0F8B-F860-A826D17B0093}"/>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4348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8ED2E-FADC-F6FD-90CA-4A572882A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899FDF-BD71-B2B4-8C62-0B4B2411D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37EA803-6201-80EE-454A-72BCBE867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C1C5D-3010-30C4-832C-25BA6FEFCF98}"/>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6" name="Footer Placeholder 5">
            <a:extLst>
              <a:ext uri="{FF2B5EF4-FFF2-40B4-BE49-F238E27FC236}">
                <a16:creationId xmlns:a16="http://schemas.microsoft.com/office/drawing/2014/main" id="{8BEB8225-F769-BF6D-B8A9-C5BD19AB8D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F0BEB-4CF4-FEE6-FC1D-99FD8F2998D3}"/>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216467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89B2-5FED-1657-11DB-06409A4AA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844701-8750-FCEC-CE60-956AA13DA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3CCE05-5F4A-C2C4-F437-C52F9387E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7C733-05C8-13A2-923F-8A3CD5BCD9A5}"/>
              </a:ext>
            </a:extLst>
          </p:cNvPr>
          <p:cNvSpPr>
            <a:spLocks noGrp="1"/>
          </p:cNvSpPr>
          <p:nvPr>
            <p:ph type="dt" sz="half" idx="10"/>
          </p:nvPr>
        </p:nvSpPr>
        <p:spPr/>
        <p:txBody>
          <a:bodyPr/>
          <a:lstStyle/>
          <a:p>
            <a:fld id="{D1B47C64-53E2-4265-8491-A87E7E225858}" type="datetimeFigureOut">
              <a:rPr lang="en-IN" smtClean="0"/>
              <a:t>24-05-2024</a:t>
            </a:fld>
            <a:endParaRPr lang="en-IN"/>
          </a:p>
        </p:txBody>
      </p:sp>
      <p:sp>
        <p:nvSpPr>
          <p:cNvPr id="6" name="Footer Placeholder 5">
            <a:extLst>
              <a:ext uri="{FF2B5EF4-FFF2-40B4-BE49-F238E27FC236}">
                <a16:creationId xmlns:a16="http://schemas.microsoft.com/office/drawing/2014/main" id="{5ED09072-D1B7-CBB6-6B24-A315574E7E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9388D-24B2-128E-EB95-410A9A745648}"/>
              </a:ext>
            </a:extLst>
          </p:cNvPr>
          <p:cNvSpPr>
            <a:spLocks noGrp="1"/>
          </p:cNvSpPr>
          <p:nvPr>
            <p:ph type="sldNum" sz="quarter" idx="12"/>
          </p:nvPr>
        </p:nvSpPr>
        <p:spPr/>
        <p:txBody>
          <a:bodyPr/>
          <a:lstStyle/>
          <a:p>
            <a:fld id="{FC105D11-48D3-49B8-A5D7-10F64E2EA30B}" type="slidenum">
              <a:rPr lang="en-IN" smtClean="0"/>
              <a:t>‹#›</a:t>
            </a:fld>
            <a:endParaRPr lang="en-IN"/>
          </a:p>
        </p:txBody>
      </p:sp>
    </p:spTree>
    <p:extLst>
      <p:ext uri="{BB962C8B-B14F-4D97-AF65-F5344CB8AC3E}">
        <p14:creationId xmlns:p14="http://schemas.microsoft.com/office/powerpoint/2010/main" val="125603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12EF00-93A5-3D44-3288-59E1B77BB0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840A09-E058-05D7-495E-CF374C443C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D7F5C4-D186-81CD-58D3-16D8D540A0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B47C64-53E2-4265-8491-A87E7E225858}" type="datetimeFigureOut">
              <a:rPr lang="en-IN" smtClean="0"/>
              <a:t>24-05-2024</a:t>
            </a:fld>
            <a:endParaRPr lang="en-IN"/>
          </a:p>
        </p:txBody>
      </p:sp>
      <p:sp>
        <p:nvSpPr>
          <p:cNvPr id="5" name="Footer Placeholder 4">
            <a:extLst>
              <a:ext uri="{FF2B5EF4-FFF2-40B4-BE49-F238E27FC236}">
                <a16:creationId xmlns:a16="http://schemas.microsoft.com/office/drawing/2014/main" id="{86C4621D-2DEF-8E73-1F47-BCBCC094A9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50639F0-32E1-A8E8-55F9-86DC23B90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105D11-48D3-49B8-A5D7-10F64E2EA30B}" type="slidenum">
              <a:rPr lang="en-IN" smtClean="0"/>
              <a:t>‹#›</a:t>
            </a:fld>
            <a:endParaRPr lang="en-IN"/>
          </a:p>
        </p:txBody>
      </p:sp>
    </p:spTree>
    <p:extLst>
      <p:ext uri="{BB962C8B-B14F-4D97-AF65-F5344CB8AC3E}">
        <p14:creationId xmlns:p14="http://schemas.microsoft.com/office/powerpoint/2010/main" val="3028316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744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E83C424-7A5B-466B-A156-EAD83301B5E9}"/>
              </a:ext>
            </a:extLst>
          </p:cNvPr>
          <p:cNvGraphicFramePr>
            <a:graphicFrameLocks/>
          </p:cNvGraphicFramePr>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37415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E83C424-7A5B-466B-A156-EAD83301B5E9}"/>
              </a:ext>
            </a:extLst>
          </p:cNvPr>
          <p:cNvGraphicFramePr>
            <a:graphicFrameLocks/>
          </p:cNvGraphicFramePr>
          <p:nvPr>
            <p:extLst>
              <p:ext uri="{D42A27DB-BD31-4B8C-83A1-F6EECF244321}">
                <p14:modId xmlns:p14="http://schemas.microsoft.com/office/powerpoint/2010/main" val="675269246"/>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cxnSp>
        <p:nvCxnSpPr>
          <p:cNvPr id="21" name="Straight Arrow Connector 20">
            <a:extLst>
              <a:ext uri="{FF2B5EF4-FFF2-40B4-BE49-F238E27FC236}">
                <a16:creationId xmlns:a16="http://schemas.microsoft.com/office/drawing/2014/main" id="{5A210194-5920-4071-E519-8750ED9D6D1A}"/>
              </a:ext>
            </a:extLst>
          </p:cNvPr>
          <p:cNvCxnSpPr/>
          <p:nvPr/>
        </p:nvCxnSpPr>
        <p:spPr>
          <a:xfrm flipH="1">
            <a:off x="8568814" y="2035277"/>
            <a:ext cx="25072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EDD8953B-BC3C-202D-777A-EC843C3DF61D}"/>
              </a:ext>
            </a:extLst>
          </p:cNvPr>
          <p:cNvCxnSpPr/>
          <p:nvPr/>
        </p:nvCxnSpPr>
        <p:spPr>
          <a:xfrm flipH="1">
            <a:off x="8568814" y="4060722"/>
            <a:ext cx="250723"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40CDBADE-242C-16C8-5019-0224BDEF3D50}"/>
              </a:ext>
            </a:extLst>
          </p:cNvPr>
          <p:cNvCxnSpPr/>
          <p:nvPr/>
        </p:nvCxnSpPr>
        <p:spPr>
          <a:xfrm>
            <a:off x="8819537" y="2035277"/>
            <a:ext cx="0" cy="2040193"/>
          </a:xfrm>
          <a:prstGeom prst="line">
            <a:avLst/>
          </a:prstGeom>
          <a:ln w="5715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2682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B5446827-617C-4204-902F-6AF82A82BC9A}"/>
              </a:ext>
            </a:extLst>
          </p:cNvPr>
          <p:cNvGraphicFramePr>
            <a:graphicFrameLocks/>
          </p:cNvGraphicFramePr>
          <p:nvPr>
            <p:extLst>
              <p:ext uri="{D42A27DB-BD31-4B8C-83A1-F6EECF244321}">
                <p14:modId xmlns:p14="http://schemas.microsoft.com/office/powerpoint/2010/main" val="2817162312"/>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6083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5446827-617C-4204-902F-6AF82A82BC9A}"/>
              </a:ext>
            </a:extLst>
          </p:cNvPr>
          <p:cNvGraphicFramePr>
            <a:graphicFrameLocks/>
          </p:cNvGraphicFramePr>
          <p:nvPr>
            <p:extLst>
              <p:ext uri="{D42A27DB-BD31-4B8C-83A1-F6EECF244321}">
                <p14:modId xmlns:p14="http://schemas.microsoft.com/office/powerpoint/2010/main" val="2290202277"/>
              </p:ext>
            </p:extLst>
          </p:nvPr>
        </p:nvGraphicFramePr>
        <p:xfrm>
          <a:off x="0" y="0"/>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1209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A78290E-F6DF-4334-9CC0-6AAFEAB07EA5}"/>
              </a:ext>
            </a:extLst>
          </p:cNvPr>
          <p:cNvGraphicFramePr>
            <a:graphicFrameLocks/>
          </p:cNvGraphicFramePr>
          <p:nvPr>
            <p:extLst>
              <p:ext uri="{D42A27DB-BD31-4B8C-83A1-F6EECF244321}">
                <p14:modId xmlns:p14="http://schemas.microsoft.com/office/powerpoint/2010/main" val="1465140987"/>
              </p:ext>
            </p:extLst>
          </p:nvPr>
        </p:nvGraphicFramePr>
        <p:xfrm>
          <a:off x="0" y="0"/>
          <a:ext cx="12192000" cy="6636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981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A78290E-F6DF-4334-9CC0-6AAFEAB07EA5}"/>
              </a:ext>
            </a:extLst>
          </p:cNvPr>
          <p:cNvGraphicFramePr>
            <a:graphicFrameLocks/>
          </p:cNvGraphicFramePr>
          <p:nvPr>
            <p:extLst>
              <p:ext uri="{D42A27DB-BD31-4B8C-83A1-F6EECF244321}">
                <p14:modId xmlns:p14="http://schemas.microsoft.com/office/powerpoint/2010/main" val="1251637051"/>
              </p:ext>
            </p:extLst>
          </p:nvPr>
        </p:nvGraphicFramePr>
        <p:xfrm>
          <a:off x="0" y="0"/>
          <a:ext cx="12192000" cy="66662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795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E316470-5AA2-4670-8BEB-F60163DE7834}"/>
              </a:ext>
            </a:extLst>
          </p:cNvPr>
          <p:cNvGraphicFramePr>
            <a:graphicFrameLocks/>
          </p:cNvGraphicFramePr>
          <p:nvPr>
            <p:extLst>
              <p:ext uri="{D42A27DB-BD31-4B8C-83A1-F6EECF244321}">
                <p14:modId xmlns:p14="http://schemas.microsoft.com/office/powerpoint/2010/main" val="1807415357"/>
              </p:ext>
            </p:extLst>
          </p:nvPr>
        </p:nvGraphicFramePr>
        <p:xfrm>
          <a:off x="0" y="103238"/>
          <a:ext cx="12192000" cy="675476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71167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9E316470-5AA2-4670-8BEB-F60163DE7834}"/>
              </a:ext>
            </a:extLst>
          </p:cNvPr>
          <p:cNvGraphicFramePr>
            <a:graphicFrameLocks/>
          </p:cNvGraphicFramePr>
          <p:nvPr>
            <p:extLst>
              <p:ext uri="{D42A27DB-BD31-4B8C-83A1-F6EECF244321}">
                <p14:modId xmlns:p14="http://schemas.microsoft.com/office/powerpoint/2010/main" val="2893732898"/>
              </p:ext>
            </p:extLst>
          </p:nvPr>
        </p:nvGraphicFramePr>
        <p:xfrm>
          <a:off x="0" y="14748"/>
          <a:ext cx="12192000" cy="68432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3746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E316470-5AA2-4670-8BEB-F60163DE7834}"/>
              </a:ext>
            </a:extLst>
          </p:cNvPr>
          <p:cNvGraphicFramePr>
            <a:graphicFrameLocks/>
          </p:cNvGraphicFramePr>
          <p:nvPr>
            <p:extLst>
              <p:ext uri="{D42A27DB-BD31-4B8C-83A1-F6EECF244321}">
                <p14:modId xmlns:p14="http://schemas.microsoft.com/office/powerpoint/2010/main" val="404907091"/>
              </p:ext>
            </p:extLst>
          </p:nvPr>
        </p:nvGraphicFramePr>
        <p:xfrm>
          <a:off x="14749" y="-29494"/>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8F00C5E7-C295-7AEB-15FD-24AC1AAD8EB6}"/>
              </a:ext>
            </a:extLst>
          </p:cNvPr>
          <p:cNvSpPr/>
          <p:nvPr/>
        </p:nvSpPr>
        <p:spPr>
          <a:xfrm>
            <a:off x="9709356" y="1334729"/>
            <a:ext cx="1622323" cy="435077"/>
          </a:xfrm>
          <a:prstGeom prst="roundRect">
            <a:avLst/>
          </a:prstGeom>
          <a:solidFill>
            <a:schemeClr val="accent5">
              <a:lumMod val="40000"/>
              <a:lumOff val="60000"/>
              <a:alpha val="36000"/>
            </a:schemeClr>
          </a:solidFill>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3" name="Rectangle 2">
            <a:extLst>
              <a:ext uri="{FF2B5EF4-FFF2-40B4-BE49-F238E27FC236}">
                <a16:creationId xmlns:a16="http://schemas.microsoft.com/office/drawing/2014/main" id="{A12981C9-B304-3665-9E27-FAF45BEFA0AE}"/>
              </a:ext>
            </a:extLst>
          </p:cNvPr>
          <p:cNvSpPr/>
          <p:nvPr/>
        </p:nvSpPr>
        <p:spPr>
          <a:xfrm>
            <a:off x="572705" y="556470"/>
            <a:ext cx="5400391" cy="1950755"/>
          </a:xfrm>
          <a:prstGeom prst="rect">
            <a:avLst/>
          </a:prstGeom>
          <a:noFill/>
          <a:ln w="381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sz="2400" b="1" dirty="0">
                <a:solidFill>
                  <a:schemeClr val="tx1"/>
                </a:solidFill>
              </a:rPr>
              <a:t>Company getting most of their business from family leisure and Solo leisure passengers (65%) in terms of having most of the economy class booking, compare to other seat type</a:t>
            </a:r>
          </a:p>
        </p:txBody>
      </p:sp>
      <p:cxnSp>
        <p:nvCxnSpPr>
          <p:cNvPr id="7" name="Straight Arrow Connector 6">
            <a:extLst>
              <a:ext uri="{FF2B5EF4-FFF2-40B4-BE49-F238E27FC236}">
                <a16:creationId xmlns:a16="http://schemas.microsoft.com/office/drawing/2014/main" id="{1EE38824-6DD4-BBA3-9950-62761855293F}"/>
              </a:ext>
            </a:extLst>
          </p:cNvPr>
          <p:cNvCxnSpPr/>
          <p:nvPr/>
        </p:nvCxnSpPr>
        <p:spPr>
          <a:xfrm flipV="1">
            <a:off x="8259097" y="1563329"/>
            <a:ext cx="1342103" cy="368710"/>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528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94EC-4240-EEA0-1119-2F98A9012FA7}"/>
              </a:ext>
            </a:extLst>
          </p:cNvPr>
          <p:cNvSpPr>
            <a:spLocks noGrp="1"/>
          </p:cNvSpPr>
          <p:nvPr>
            <p:ph type="title"/>
          </p:nvPr>
        </p:nvSpPr>
        <p:spPr>
          <a:xfrm>
            <a:off x="838200" y="365125"/>
            <a:ext cx="10739284" cy="1325563"/>
          </a:xfrm>
          <a:solidFill>
            <a:schemeClr val="accent5">
              <a:lumMod val="60000"/>
              <a:lumOff val="40000"/>
            </a:schemeClr>
          </a:solidFill>
          <a:ln w="38100">
            <a:solidFill>
              <a:schemeClr val="bg2">
                <a:lumMod val="10000"/>
              </a:schemeClr>
            </a:solidFill>
            <a:prstDash val="dash"/>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5"/>
          </a:lnRef>
          <a:fillRef idx="3">
            <a:schemeClr val="accent5"/>
          </a:fillRef>
          <a:effectRef idx="3">
            <a:schemeClr val="accent5"/>
          </a:effectRef>
          <a:fontRef idx="minor">
            <a:schemeClr val="lt1"/>
          </a:fontRef>
        </p:style>
        <p:txBody>
          <a:bodyPr/>
          <a:lstStyle/>
          <a:p>
            <a:r>
              <a:rPr lang="en-US" u="sng" dirty="0">
                <a:ln w="0"/>
                <a:solidFill>
                  <a:schemeClr val="tx1"/>
                </a:solidFill>
                <a:effectLst>
                  <a:outerShdw blurRad="38100" dist="19050" dir="2700000" algn="tl" rotWithShape="0">
                    <a:schemeClr val="dk1">
                      <a:alpha val="40000"/>
                    </a:schemeClr>
                  </a:outerShdw>
                </a:effectLst>
              </a:rPr>
              <a:t>KRA (KEY RESULT AREA) of QATAR AVIATION</a:t>
            </a:r>
            <a:endParaRPr lang="en-IN" u="sng" dirty="0">
              <a:ln w="0"/>
              <a:solidFill>
                <a:schemeClr val="tx1"/>
              </a:solidFill>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BE94DE8E-1A1E-EE45-F6E2-13285056EFAA}"/>
              </a:ext>
            </a:extLst>
          </p:cNvPr>
          <p:cNvSpPr>
            <a:spLocks noGrp="1"/>
          </p:cNvSpPr>
          <p:nvPr>
            <p:ph idx="1"/>
          </p:nvPr>
        </p:nvSpPr>
        <p:spPr>
          <a:xfrm>
            <a:off x="838200" y="2047669"/>
            <a:ext cx="10515600" cy="4633349"/>
          </a:xfrm>
          <a:solidFill>
            <a:schemeClr val="bg1">
              <a:lumMod val="75000"/>
            </a:schemeClr>
          </a:solidFill>
          <a:ln w="38100">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70000" lnSpcReduction="20000"/>
          </a:bodyPr>
          <a:lstStyle/>
          <a:p>
            <a:pPr>
              <a:buFont typeface="Wingdings" panose="05000000000000000000" pitchFamily="2" charset="2"/>
              <a:buChar char="v"/>
            </a:pPr>
            <a:endParaRPr lang="en-US" dirty="0"/>
          </a:p>
          <a:p>
            <a:pPr>
              <a:buFont typeface="Wingdings" panose="05000000000000000000" pitchFamily="2" charset="2"/>
              <a:buChar char="v"/>
            </a:pPr>
            <a:r>
              <a:rPr lang="en-US" dirty="0"/>
              <a:t>Business &amp; Economy Class Passenger Experience needs to be Upgraded</a:t>
            </a:r>
          </a:p>
          <a:p>
            <a:pPr>
              <a:buFont typeface="Wingdings" panose="05000000000000000000" pitchFamily="2" charset="2"/>
              <a:buChar char="v"/>
            </a:pPr>
            <a:r>
              <a:rPr lang="en-US" dirty="0"/>
              <a:t>Business Travelers/Passengers should be more prioritized in terms addressing and resolving escalations/issues on time</a:t>
            </a:r>
          </a:p>
          <a:p>
            <a:pPr>
              <a:buFont typeface="Wingdings" panose="05000000000000000000" pitchFamily="2" charset="2"/>
              <a:buChar char="v"/>
            </a:pPr>
            <a:r>
              <a:rPr lang="en-US" dirty="0"/>
              <a:t>Company Should resolve top tagged Reviews to get better ratings</a:t>
            </a:r>
          </a:p>
          <a:p>
            <a:pPr>
              <a:buFont typeface="Wingdings" panose="05000000000000000000" pitchFamily="2" charset="2"/>
              <a:buChar char="v"/>
            </a:pPr>
            <a:r>
              <a:rPr lang="en-IN" dirty="0"/>
              <a:t>Asia, Middle East and Central Europe could be the next most targeted customer base</a:t>
            </a:r>
          </a:p>
          <a:p>
            <a:pPr>
              <a:buFont typeface="Wingdings" panose="05000000000000000000" pitchFamily="2" charset="2"/>
              <a:buChar char="v"/>
            </a:pPr>
            <a:r>
              <a:rPr lang="en-IN" dirty="0"/>
              <a:t>Among top rated Aircraft few (Boing 787, 777, etc.) needs to be monitored in terms of providing better experience</a:t>
            </a:r>
          </a:p>
          <a:p>
            <a:pPr>
              <a:buFont typeface="Wingdings" panose="05000000000000000000" pitchFamily="2" charset="2"/>
              <a:buChar char="v"/>
            </a:pPr>
            <a:r>
              <a:rPr lang="en-IN" dirty="0"/>
              <a:t>In last 8-10 years both 10 (Excellent) Star &amp; 1 (Worst) Star Rating Deteriorate than expected, hence Management should work on shortfalls</a:t>
            </a:r>
          </a:p>
          <a:p>
            <a:pPr>
              <a:buFont typeface="Wingdings" panose="05000000000000000000" pitchFamily="2" charset="2"/>
              <a:buChar char="v"/>
            </a:pPr>
            <a:r>
              <a:rPr lang="en-IN" dirty="0"/>
              <a:t>Very less or 0 booking in First Class and Premium Economy Class compare to other class, so company should start promoting more in these segment to get more customers</a:t>
            </a:r>
          </a:p>
          <a:p>
            <a:pPr>
              <a:buFont typeface="Wingdings" panose="05000000000000000000" pitchFamily="2" charset="2"/>
              <a:buChar char="v"/>
            </a:pPr>
            <a:r>
              <a:rPr lang="en-IN" dirty="0"/>
              <a:t>65% of total customer are coming from Economy class (Family &amp; Solo Leisure) except Qatar (Business Class), so company should prioritized Economy class  in terms of resolving most escalated issues at the earliest and promote Business class as well to enhance the business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253661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anim calcmode="lin" valueType="num">
                                      <p:cBhvr>
                                        <p:cTn id="13" dur="500" fill="hold"/>
                                        <p:tgtEl>
                                          <p:spTgt spid="3">
                                            <p:bg/>
                                          </p:spTgt>
                                        </p:tgtEl>
                                        <p:attrNameLst>
                                          <p:attrName>ppt_x</p:attrName>
                                        </p:attrNameLst>
                                      </p:cBhvr>
                                      <p:tavLst>
                                        <p:tav tm="0">
                                          <p:val>
                                            <p:strVal val="#ppt_x"/>
                                          </p:val>
                                        </p:tav>
                                        <p:tav tm="100000">
                                          <p:val>
                                            <p:strVal val="#ppt_x"/>
                                          </p:val>
                                        </p:tav>
                                      </p:tavLst>
                                    </p:anim>
                                    <p:anim calcmode="lin" valueType="num">
                                      <p:cBhvr>
                                        <p:cTn id="14" dur="500" fill="hold"/>
                                        <p:tgtEl>
                                          <p:spTgt spid="3">
                                            <p:bg/>
                                          </p:spTgt>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anim calcmode="lin" valueType="num">
                                      <p:cBhvr>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anim calcmode="lin" valueType="num">
                                      <p:cBhvr>
                                        <p:cTn id="4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1"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anim calcmode="lin" valueType="num">
                                      <p:cBhvr>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8"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fade">
                                      <p:cBhvr>
                                        <p:cTn id="53" dur="500"/>
                                        <p:tgtEl>
                                          <p:spTgt spid="3">
                                            <p:txEl>
                                              <p:pRg st="6" end="6"/>
                                            </p:txEl>
                                          </p:spTgt>
                                        </p:tgtEl>
                                      </p:cBhvr>
                                    </p:animEffect>
                                    <p:anim calcmode="lin" valueType="num">
                                      <p:cBhvr>
                                        <p:cTn id="5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
                                            <p:txEl>
                                              <p:pRg st="7" end="7"/>
                                            </p:txEl>
                                          </p:spTgt>
                                        </p:tgtEl>
                                        <p:attrNameLst>
                                          <p:attrName>style.visibility</p:attrName>
                                        </p:attrNameLst>
                                      </p:cBhvr>
                                      <p:to>
                                        <p:strVal val="visible"/>
                                      </p:to>
                                    </p:set>
                                    <p:animEffect transition="in" filter="fade">
                                      <p:cBhvr>
                                        <p:cTn id="60" dur="500"/>
                                        <p:tgtEl>
                                          <p:spTgt spid="3">
                                            <p:txEl>
                                              <p:pRg st="7" end="7"/>
                                            </p:txEl>
                                          </p:spTgt>
                                        </p:tgtEl>
                                      </p:cBhvr>
                                    </p:animEffect>
                                    <p:anim calcmode="lin" valueType="num">
                                      <p:cBhvr>
                                        <p:cTn id="6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2"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anim calcmode="lin" valueType="num">
                                      <p:cBhvr>
                                        <p:cTn id="6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9"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logo with text on it&#10;&#10;Description automatically generated">
            <a:extLst>
              <a:ext uri="{FF2B5EF4-FFF2-40B4-BE49-F238E27FC236}">
                <a16:creationId xmlns:a16="http://schemas.microsoft.com/office/drawing/2014/main" id="{709F50D3-1978-A976-148A-0E8644F76BED}"/>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5277" b="4867"/>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F1A93F5-1DCF-DDF7-5218-DC77957D8838}"/>
              </a:ext>
            </a:extLst>
          </p:cNvPr>
          <p:cNvSpPr/>
          <p:nvPr/>
        </p:nvSpPr>
        <p:spPr>
          <a:xfrm>
            <a:off x="0" y="0"/>
            <a:ext cx="12191980" cy="685799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F0B88F0B-834C-FD95-E320-59197F2A6FA5}"/>
              </a:ext>
            </a:extLst>
          </p:cNvPr>
          <p:cNvSpPr/>
          <p:nvPr/>
        </p:nvSpPr>
        <p:spPr>
          <a:xfrm>
            <a:off x="-425667" y="-118251"/>
            <a:ext cx="10200290" cy="39965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200000"/>
              </a:lnSpc>
            </a:pPr>
            <a:r>
              <a:rPr lang="en-US" sz="3600" b="1" dirty="0">
                <a:ln w="28575">
                  <a:solidFill>
                    <a:schemeClr val="bg1">
                      <a:lumMod val="95000"/>
                      <a:lumOff val="5000"/>
                    </a:schemeClr>
                  </a:solidFill>
                </a:ln>
                <a:solidFill>
                  <a:schemeClr val="accent5">
                    <a:lumMod val="40000"/>
                    <a:lumOff val="60000"/>
                  </a:schemeClr>
                </a:solidFill>
                <a:latin typeface="Arial Black" panose="020B0A04020102020204" pitchFamily="34" charset="0"/>
              </a:rPr>
              <a:t>QATAR AIRWAYS </a:t>
            </a:r>
          </a:p>
          <a:p>
            <a:pPr algn="ctr">
              <a:lnSpc>
                <a:spcPct val="200000"/>
              </a:lnSpc>
            </a:pPr>
            <a:r>
              <a:rPr lang="en-US" sz="3600" b="1" dirty="0">
                <a:ln w="28575">
                  <a:solidFill>
                    <a:schemeClr val="bg1">
                      <a:lumMod val="95000"/>
                      <a:lumOff val="5000"/>
                    </a:schemeClr>
                  </a:solidFill>
                </a:ln>
                <a:solidFill>
                  <a:schemeClr val="accent5">
                    <a:lumMod val="40000"/>
                    <a:lumOff val="60000"/>
                  </a:schemeClr>
                </a:solidFill>
                <a:latin typeface="Arial Black" panose="020B0A04020102020204" pitchFamily="34" charset="0"/>
              </a:rPr>
              <a:t>PASSENGER OVERALL EXPERIENCE </a:t>
            </a:r>
          </a:p>
          <a:p>
            <a:pPr algn="ctr">
              <a:lnSpc>
                <a:spcPct val="200000"/>
              </a:lnSpc>
            </a:pPr>
            <a:r>
              <a:rPr lang="en-US" sz="3600" b="1" dirty="0">
                <a:ln w="28575">
                  <a:solidFill>
                    <a:schemeClr val="bg1">
                      <a:lumMod val="95000"/>
                      <a:lumOff val="5000"/>
                    </a:schemeClr>
                  </a:solidFill>
                </a:ln>
                <a:solidFill>
                  <a:schemeClr val="accent5">
                    <a:lumMod val="40000"/>
                    <a:lumOff val="60000"/>
                  </a:schemeClr>
                </a:solidFill>
                <a:latin typeface="Arial Black" panose="020B0A04020102020204" pitchFamily="34" charset="0"/>
              </a:rPr>
              <a:t>REVIEW REPORT</a:t>
            </a:r>
          </a:p>
          <a:p>
            <a:pPr algn="ctr"/>
            <a:endParaRPr lang="en-IN" dirty="0"/>
          </a:p>
        </p:txBody>
      </p:sp>
    </p:spTree>
    <p:extLst>
      <p:ext uri="{BB962C8B-B14F-4D97-AF65-F5344CB8AC3E}">
        <p14:creationId xmlns:p14="http://schemas.microsoft.com/office/powerpoint/2010/main" val="2854366460"/>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n airplane flying over a city&#10;&#10;Description automatically generated">
            <a:extLst>
              <a:ext uri="{FF2B5EF4-FFF2-40B4-BE49-F238E27FC236}">
                <a16:creationId xmlns:a16="http://schemas.microsoft.com/office/drawing/2014/main" id="{DAE4794E-16A9-BDEE-8CE9-83CC877A05C8}"/>
              </a:ext>
            </a:extLst>
          </p:cNvPr>
          <p:cNvPicPr>
            <a:picLocks noChangeAspect="1"/>
          </p:cNvPicPr>
          <p:nvPr/>
        </p:nvPicPr>
        <p:blipFill rotWithShape="1">
          <a:blip r:embed="rId2">
            <a:extLst>
              <a:ext uri="{28A0092B-C50C-407E-A947-70E740481C1C}">
                <a14:useLocalDpi xmlns:a14="http://schemas.microsoft.com/office/drawing/2010/main" val="0"/>
              </a:ext>
            </a:extLst>
          </a:blip>
          <a:srcRect l="2701"/>
          <a:stretch/>
        </p:blipFill>
        <p:spPr>
          <a:xfrm>
            <a:off x="2" y="10"/>
            <a:ext cx="11267766" cy="6857990"/>
          </a:xfrm>
          <a:custGeom>
            <a:avLst/>
            <a:gdLst/>
            <a:ahLst/>
            <a:cxnLst/>
            <a:rect l="l" t="t" r="r" b="b"/>
            <a:pathLst>
              <a:path w="11862683" h="6858000">
                <a:moveTo>
                  <a:pt x="0" y="0"/>
                </a:moveTo>
                <a:lnTo>
                  <a:pt x="4038600" y="0"/>
                </a:lnTo>
                <a:lnTo>
                  <a:pt x="4114800" y="0"/>
                </a:lnTo>
                <a:lnTo>
                  <a:pt x="4282294" y="0"/>
                </a:lnTo>
                <a:lnTo>
                  <a:pt x="6139260" y="0"/>
                </a:lnTo>
                <a:lnTo>
                  <a:pt x="6362810" y="0"/>
                </a:lnTo>
                <a:lnTo>
                  <a:pt x="7272221" y="0"/>
                </a:lnTo>
                <a:lnTo>
                  <a:pt x="10815342" y="0"/>
                </a:lnTo>
                <a:cubicBezTo>
                  <a:pt x="10709672" y="35571"/>
                  <a:pt x="10607020" y="78255"/>
                  <a:pt x="10501350" y="110269"/>
                </a:cubicBezTo>
                <a:cubicBezTo>
                  <a:pt x="10516447" y="145839"/>
                  <a:pt x="10531542" y="138725"/>
                  <a:pt x="10546639" y="135168"/>
                </a:cubicBezTo>
                <a:cubicBezTo>
                  <a:pt x="10637212" y="120941"/>
                  <a:pt x="10730806" y="110269"/>
                  <a:pt x="10818360" y="71141"/>
                </a:cubicBezTo>
                <a:cubicBezTo>
                  <a:pt x="10839496" y="64027"/>
                  <a:pt x="10863648" y="64027"/>
                  <a:pt x="10872705" y="88927"/>
                </a:cubicBezTo>
                <a:cubicBezTo>
                  <a:pt x="10887801" y="124497"/>
                  <a:pt x="10866668" y="145839"/>
                  <a:pt x="10845532" y="163625"/>
                </a:cubicBezTo>
                <a:cubicBezTo>
                  <a:pt x="10809304" y="195638"/>
                  <a:pt x="10767036" y="188525"/>
                  <a:pt x="10727787" y="192082"/>
                </a:cubicBezTo>
                <a:cubicBezTo>
                  <a:pt x="10619098" y="209867"/>
                  <a:pt x="10567772" y="259665"/>
                  <a:pt x="10543619" y="373491"/>
                </a:cubicBezTo>
                <a:cubicBezTo>
                  <a:pt x="10637212" y="327250"/>
                  <a:pt x="10730806" y="384162"/>
                  <a:pt x="10821380" y="352148"/>
                </a:cubicBezTo>
                <a:cubicBezTo>
                  <a:pt x="10845532" y="345034"/>
                  <a:pt x="10881763" y="355706"/>
                  <a:pt x="10869686" y="394834"/>
                </a:cubicBezTo>
                <a:cubicBezTo>
                  <a:pt x="10857610" y="430405"/>
                  <a:pt x="10818360" y="458860"/>
                  <a:pt x="10887801" y="451747"/>
                </a:cubicBezTo>
                <a:cubicBezTo>
                  <a:pt x="10939127" y="448189"/>
                  <a:pt x="10954222" y="405504"/>
                  <a:pt x="10969318" y="359262"/>
                </a:cubicBezTo>
                <a:cubicBezTo>
                  <a:pt x="10981394" y="334364"/>
                  <a:pt x="11014605" y="320135"/>
                  <a:pt x="11038758" y="334364"/>
                </a:cubicBezTo>
                <a:cubicBezTo>
                  <a:pt x="11068949" y="348592"/>
                  <a:pt x="11059892" y="387720"/>
                  <a:pt x="11059892" y="416176"/>
                </a:cubicBezTo>
                <a:cubicBezTo>
                  <a:pt x="11062912" y="469532"/>
                  <a:pt x="11038758" y="494431"/>
                  <a:pt x="10996491" y="505101"/>
                </a:cubicBezTo>
                <a:cubicBezTo>
                  <a:pt x="10945164" y="519330"/>
                  <a:pt x="10893840" y="537116"/>
                  <a:pt x="10827418" y="558458"/>
                </a:cubicBezTo>
                <a:cubicBezTo>
                  <a:pt x="10899878" y="594028"/>
                  <a:pt x="10954222" y="586915"/>
                  <a:pt x="11008566" y="558458"/>
                </a:cubicBezTo>
                <a:cubicBezTo>
                  <a:pt x="11074988" y="526444"/>
                  <a:pt x="11162542" y="483759"/>
                  <a:pt x="11216886" y="522887"/>
                </a:cubicBezTo>
                <a:cubicBezTo>
                  <a:pt x="11298403" y="579800"/>
                  <a:pt x="11364824" y="544229"/>
                  <a:pt x="11437284" y="533558"/>
                </a:cubicBezTo>
                <a:cubicBezTo>
                  <a:pt x="11588242" y="512216"/>
                  <a:pt x="11494648" y="480203"/>
                  <a:pt x="11645605" y="462417"/>
                </a:cubicBezTo>
                <a:cubicBezTo>
                  <a:pt x="11705988" y="455303"/>
                  <a:pt x="11769390" y="426847"/>
                  <a:pt x="11856944" y="465975"/>
                </a:cubicBezTo>
                <a:cubicBezTo>
                  <a:pt x="11461437" y="672284"/>
                  <a:pt x="11274250" y="658055"/>
                  <a:pt x="10921012" y="910606"/>
                </a:cubicBezTo>
                <a:cubicBezTo>
                  <a:pt x="10936107" y="935506"/>
                  <a:pt x="10951202" y="924835"/>
                  <a:pt x="10966299" y="921277"/>
                </a:cubicBezTo>
                <a:cubicBezTo>
                  <a:pt x="10990452" y="917720"/>
                  <a:pt x="11020644" y="903491"/>
                  <a:pt x="11026682" y="949734"/>
                </a:cubicBezTo>
                <a:cubicBezTo>
                  <a:pt x="11029702" y="985305"/>
                  <a:pt x="11011585" y="1003089"/>
                  <a:pt x="10981394" y="1006647"/>
                </a:cubicBezTo>
                <a:cubicBezTo>
                  <a:pt x="10893840" y="1020875"/>
                  <a:pt x="10815342" y="1070674"/>
                  <a:pt x="10736844" y="1113358"/>
                </a:cubicBezTo>
                <a:cubicBezTo>
                  <a:pt x="10700615" y="1131144"/>
                  <a:pt x="10661366" y="1156043"/>
                  <a:pt x="10676462" y="1220069"/>
                </a:cubicBezTo>
                <a:cubicBezTo>
                  <a:pt x="10706652" y="1237855"/>
                  <a:pt x="10727787" y="1212955"/>
                  <a:pt x="10751940" y="1209399"/>
                </a:cubicBezTo>
                <a:cubicBezTo>
                  <a:pt x="10776093" y="1205842"/>
                  <a:pt x="10833457" y="1220069"/>
                  <a:pt x="10818360" y="1230741"/>
                </a:cubicBezTo>
                <a:cubicBezTo>
                  <a:pt x="10748920" y="1269868"/>
                  <a:pt x="10875724" y="1365909"/>
                  <a:pt x="10791190" y="1365909"/>
                </a:cubicBezTo>
                <a:cubicBezTo>
                  <a:pt x="10652309" y="1365909"/>
                  <a:pt x="10576830" y="1536647"/>
                  <a:pt x="10443988" y="1540204"/>
                </a:cubicBezTo>
                <a:cubicBezTo>
                  <a:pt x="10422854" y="1540204"/>
                  <a:pt x="10413797" y="1572219"/>
                  <a:pt x="10413797" y="1597117"/>
                </a:cubicBezTo>
                <a:cubicBezTo>
                  <a:pt x="10413797" y="1629132"/>
                  <a:pt x="10434930" y="1632688"/>
                  <a:pt x="10456064" y="1636245"/>
                </a:cubicBezTo>
                <a:cubicBezTo>
                  <a:pt x="10489275" y="1639802"/>
                  <a:pt x="10525504" y="1597117"/>
                  <a:pt x="10567772" y="1657587"/>
                </a:cubicBezTo>
                <a:cubicBezTo>
                  <a:pt x="10489275" y="1693158"/>
                  <a:pt x="10407758" y="1728729"/>
                  <a:pt x="10410777" y="1849668"/>
                </a:cubicBezTo>
                <a:cubicBezTo>
                  <a:pt x="10410777" y="1881683"/>
                  <a:pt x="10377566" y="1895910"/>
                  <a:pt x="10353413" y="1903025"/>
                </a:cubicBezTo>
                <a:cubicBezTo>
                  <a:pt x="10311146" y="1917252"/>
                  <a:pt x="10277935" y="1938595"/>
                  <a:pt x="10253782" y="1984836"/>
                </a:cubicBezTo>
                <a:cubicBezTo>
                  <a:pt x="10253782" y="1995507"/>
                  <a:pt x="10253782" y="2002622"/>
                  <a:pt x="10253782" y="2013292"/>
                </a:cubicBezTo>
                <a:cubicBezTo>
                  <a:pt x="10259820" y="2123562"/>
                  <a:pt x="10320202" y="2120004"/>
                  <a:pt x="10386624" y="2102219"/>
                </a:cubicBezTo>
                <a:cubicBezTo>
                  <a:pt x="10465122" y="2080877"/>
                  <a:pt x="10543619" y="2038192"/>
                  <a:pt x="10628156" y="2077320"/>
                </a:cubicBezTo>
                <a:cubicBezTo>
                  <a:pt x="10510408" y="2130676"/>
                  <a:pt x="10380586" y="2134233"/>
                  <a:pt x="10271896" y="2208931"/>
                </a:cubicBezTo>
                <a:cubicBezTo>
                  <a:pt x="10676462" y="2223159"/>
                  <a:pt x="11032720" y="1984836"/>
                  <a:pt x="11425208" y="1892353"/>
                </a:cubicBezTo>
                <a:cubicBezTo>
                  <a:pt x="11413131" y="1952823"/>
                  <a:pt x="11379920" y="1967051"/>
                  <a:pt x="11352748" y="1974165"/>
                </a:cubicBezTo>
                <a:cubicBezTo>
                  <a:pt x="11207830" y="2020407"/>
                  <a:pt x="11081026" y="2112891"/>
                  <a:pt x="10948184" y="2191146"/>
                </a:cubicBezTo>
                <a:cubicBezTo>
                  <a:pt x="10893840" y="2223159"/>
                  <a:pt x="10854590" y="2258731"/>
                  <a:pt x="10833457" y="2326314"/>
                </a:cubicBezTo>
                <a:cubicBezTo>
                  <a:pt x="10815342" y="2390340"/>
                  <a:pt x="10779112" y="2418796"/>
                  <a:pt x="10712690" y="2401012"/>
                </a:cubicBezTo>
                <a:cubicBezTo>
                  <a:pt x="10658346" y="2386784"/>
                  <a:pt x="10600982" y="2393898"/>
                  <a:pt x="10543619" y="2401012"/>
                </a:cubicBezTo>
                <a:cubicBezTo>
                  <a:pt x="10480218" y="2408126"/>
                  <a:pt x="10407758" y="2479267"/>
                  <a:pt x="10422854" y="2518395"/>
                </a:cubicBezTo>
                <a:cubicBezTo>
                  <a:pt x="10453044" y="2582422"/>
                  <a:pt x="10504370" y="2550408"/>
                  <a:pt x="10546639" y="2543294"/>
                </a:cubicBezTo>
                <a:cubicBezTo>
                  <a:pt x="10597964" y="2536181"/>
                  <a:pt x="10691556" y="2518395"/>
                  <a:pt x="10691556" y="2525509"/>
                </a:cubicBezTo>
                <a:cubicBezTo>
                  <a:pt x="10724768" y="2685576"/>
                  <a:pt x="10800246" y="2564636"/>
                  <a:pt x="10854590" y="2564636"/>
                </a:cubicBezTo>
                <a:cubicBezTo>
                  <a:pt x="10905916" y="2564636"/>
                  <a:pt x="10957241" y="2546851"/>
                  <a:pt x="11005548" y="2532623"/>
                </a:cubicBezTo>
                <a:cubicBezTo>
                  <a:pt x="11068949" y="2514837"/>
                  <a:pt x="11126312" y="2546851"/>
                  <a:pt x="11186696" y="2553965"/>
                </a:cubicBezTo>
                <a:cubicBezTo>
                  <a:pt x="11241040" y="2561080"/>
                  <a:pt x="11210850" y="2653563"/>
                  <a:pt x="11244060" y="2692689"/>
                </a:cubicBezTo>
                <a:cubicBezTo>
                  <a:pt x="11250097" y="2703362"/>
                  <a:pt x="11256136" y="2703362"/>
                  <a:pt x="11262174" y="2703362"/>
                </a:cubicBezTo>
                <a:cubicBezTo>
                  <a:pt x="11280289" y="2980812"/>
                  <a:pt x="11597299" y="2913227"/>
                  <a:pt x="11597299" y="2923898"/>
                </a:cubicBezTo>
                <a:cubicBezTo>
                  <a:pt x="11624471" y="2941684"/>
                  <a:pt x="11657682" y="2899000"/>
                  <a:pt x="11690892" y="2941684"/>
                </a:cubicBezTo>
                <a:cubicBezTo>
                  <a:pt x="11548993" y="3137322"/>
                  <a:pt x="11331614" y="3183563"/>
                  <a:pt x="11138390" y="3329402"/>
                </a:cubicBezTo>
                <a:cubicBezTo>
                  <a:pt x="11298403" y="3379202"/>
                  <a:pt x="11391998" y="3208463"/>
                  <a:pt x="11509744" y="3229805"/>
                </a:cubicBezTo>
                <a:cubicBezTo>
                  <a:pt x="11567107" y="3283162"/>
                  <a:pt x="11395016" y="3368530"/>
                  <a:pt x="11561068" y="3393429"/>
                </a:cubicBezTo>
                <a:cubicBezTo>
                  <a:pt x="11488610" y="3439672"/>
                  <a:pt x="11437284" y="3485914"/>
                  <a:pt x="11385959" y="3539269"/>
                </a:cubicBezTo>
                <a:cubicBezTo>
                  <a:pt x="11298403" y="3635309"/>
                  <a:pt x="11280289" y="3699337"/>
                  <a:pt x="11322556" y="3827390"/>
                </a:cubicBezTo>
                <a:cubicBezTo>
                  <a:pt x="11349730" y="3912759"/>
                  <a:pt x="11388978" y="3991015"/>
                  <a:pt x="11352748" y="4090612"/>
                </a:cubicBezTo>
                <a:cubicBezTo>
                  <a:pt x="11328595" y="4158196"/>
                  <a:pt x="11337653" y="4204438"/>
                  <a:pt x="11428226" y="4172424"/>
                </a:cubicBezTo>
                <a:cubicBezTo>
                  <a:pt x="11524840" y="4140411"/>
                  <a:pt x="11561068" y="4200882"/>
                  <a:pt x="11536915" y="4321821"/>
                </a:cubicBezTo>
                <a:cubicBezTo>
                  <a:pt x="11521821" y="4400076"/>
                  <a:pt x="11536915" y="4424975"/>
                  <a:pt x="11603338" y="4414305"/>
                </a:cubicBezTo>
                <a:cubicBezTo>
                  <a:pt x="11675796" y="4403633"/>
                  <a:pt x="11745236" y="4353835"/>
                  <a:pt x="11835811" y="4378734"/>
                </a:cubicBezTo>
                <a:cubicBezTo>
                  <a:pt x="11763352" y="4521016"/>
                  <a:pt x="11609374" y="4478331"/>
                  <a:pt x="11524840" y="4613499"/>
                </a:cubicBezTo>
                <a:cubicBezTo>
                  <a:pt x="11624471" y="4613499"/>
                  <a:pt x="11702969" y="4613499"/>
                  <a:pt x="11775427" y="4585042"/>
                </a:cubicBezTo>
                <a:cubicBezTo>
                  <a:pt x="11805619" y="4574373"/>
                  <a:pt x="11838830" y="4560144"/>
                  <a:pt x="11856944" y="4602828"/>
                </a:cubicBezTo>
                <a:cubicBezTo>
                  <a:pt x="11878080" y="4652628"/>
                  <a:pt x="11835811" y="4670412"/>
                  <a:pt x="11811658" y="4677526"/>
                </a:cubicBezTo>
                <a:cubicBezTo>
                  <a:pt x="11742216" y="4702425"/>
                  <a:pt x="11687874" y="4759339"/>
                  <a:pt x="11627490" y="4805580"/>
                </a:cubicBezTo>
                <a:cubicBezTo>
                  <a:pt x="11497668" y="4905177"/>
                  <a:pt x="11355767" y="4990547"/>
                  <a:pt x="11247078" y="5154171"/>
                </a:cubicBezTo>
                <a:cubicBezTo>
                  <a:pt x="11382940" y="5111487"/>
                  <a:pt x="11485590" y="5011889"/>
                  <a:pt x="11615414" y="4994104"/>
                </a:cubicBezTo>
                <a:cubicBezTo>
                  <a:pt x="11503704" y="5143500"/>
                  <a:pt x="11361806" y="5243097"/>
                  <a:pt x="11228964" y="5353367"/>
                </a:cubicBezTo>
                <a:cubicBezTo>
                  <a:pt x="11189714" y="5385379"/>
                  <a:pt x="11150466" y="5406721"/>
                  <a:pt x="11144428" y="5474306"/>
                </a:cubicBezTo>
                <a:cubicBezTo>
                  <a:pt x="11126312" y="5605917"/>
                  <a:pt x="11078008" y="5712629"/>
                  <a:pt x="10969318" y="5769542"/>
                </a:cubicBezTo>
                <a:cubicBezTo>
                  <a:pt x="10969318" y="5769542"/>
                  <a:pt x="10975356" y="5790884"/>
                  <a:pt x="10978374" y="5801555"/>
                </a:cubicBezTo>
                <a:cubicBezTo>
                  <a:pt x="11044797" y="5805112"/>
                  <a:pt x="11096122" y="5726858"/>
                  <a:pt x="11177639" y="5755314"/>
                </a:cubicBezTo>
                <a:cubicBezTo>
                  <a:pt x="11096122" y="5862025"/>
                  <a:pt x="11029702" y="5954508"/>
                  <a:pt x="10917992" y="6004307"/>
                </a:cubicBezTo>
                <a:cubicBezTo>
                  <a:pt x="10827418" y="6043434"/>
                  <a:pt x="10715710" y="6068335"/>
                  <a:pt x="10649289" y="6196388"/>
                </a:cubicBezTo>
                <a:cubicBezTo>
                  <a:pt x="10724768" y="6221287"/>
                  <a:pt x="10782132" y="6189274"/>
                  <a:pt x="10839496" y="6167932"/>
                </a:cubicBezTo>
                <a:cubicBezTo>
                  <a:pt x="10927050" y="6132361"/>
                  <a:pt x="11014605" y="6093234"/>
                  <a:pt x="11102160" y="6057663"/>
                </a:cubicBezTo>
                <a:cubicBezTo>
                  <a:pt x="11135372" y="6043434"/>
                  <a:pt x="11171600" y="6036320"/>
                  <a:pt x="11192734" y="6100347"/>
                </a:cubicBezTo>
                <a:cubicBezTo>
                  <a:pt x="11081026" y="6114575"/>
                  <a:pt x="11014605" y="6199945"/>
                  <a:pt x="10945164" y="6281757"/>
                </a:cubicBezTo>
                <a:cubicBezTo>
                  <a:pt x="10905916" y="6327999"/>
                  <a:pt x="10872705" y="6388469"/>
                  <a:pt x="10803265" y="6367127"/>
                </a:cubicBezTo>
                <a:cubicBezTo>
                  <a:pt x="10767036" y="6356456"/>
                  <a:pt x="10742882" y="6388469"/>
                  <a:pt x="10745901" y="6431153"/>
                </a:cubicBezTo>
                <a:cubicBezTo>
                  <a:pt x="10760998" y="6580550"/>
                  <a:pt x="10673442" y="6630349"/>
                  <a:pt x="10582868" y="6658805"/>
                </a:cubicBezTo>
                <a:cubicBezTo>
                  <a:pt x="10450026" y="6701489"/>
                  <a:pt x="10332280" y="6786859"/>
                  <a:pt x="10208496" y="6858000"/>
                </a:cubicBezTo>
                <a:lnTo>
                  <a:pt x="7272221" y="6858000"/>
                </a:lnTo>
                <a:lnTo>
                  <a:pt x="6362810" y="6858000"/>
                </a:lnTo>
                <a:lnTo>
                  <a:pt x="6139260" y="6858000"/>
                </a:lnTo>
                <a:lnTo>
                  <a:pt x="4282294" y="6858000"/>
                </a:lnTo>
                <a:lnTo>
                  <a:pt x="4114800" y="6858000"/>
                </a:lnTo>
                <a:lnTo>
                  <a:pt x="4038600" y="6858000"/>
                </a:lnTo>
                <a:lnTo>
                  <a:pt x="0" y="6858000"/>
                </a:lnTo>
                <a:close/>
              </a:path>
            </a:pathLst>
          </a:custGeom>
        </p:spPr>
      </p:pic>
      <p:sp>
        <p:nvSpPr>
          <p:cNvPr id="4" name="Rectangle 3">
            <a:extLst>
              <a:ext uri="{FF2B5EF4-FFF2-40B4-BE49-F238E27FC236}">
                <a16:creationId xmlns:a16="http://schemas.microsoft.com/office/drawing/2014/main" id="{234C453B-22A9-8A49-09C1-E37E581F8641}"/>
              </a:ext>
            </a:extLst>
          </p:cNvPr>
          <p:cNvSpPr/>
          <p:nvPr/>
        </p:nvSpPr>
        <p:spPr>
          <a:xfrm>
            <a:off x="11385755" y="781665"/>
            <a:ext cx="648929" cy="53979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a:t>
            </a:r>
          </a:p>
          <a:p>
            <a:pPr algn="ctr"/>
            <a:r>
              <a:rPr lang="en-US" sz="3200" b="1" dirty="0">
                <a:solidFill>
                  <a:schemeClr val="tx1"/>
                </a:solidFill>
              </a:rPr>
              <a:t>H</a:t>
            </a:r>
          </a:p>
          <a:p>
            <a:pPr algn="ctr"/>
            <a:r>
              <a:rPr lang="en-US" sz="3200" b="1" dirty="0">
                <a:solidFill>
                  <a:schemeClr val="tx1"/>
                </a:solidFill>
              </a:rPr>
              <a:t>A</a:t>
            </a:r>
          </a:p>
          <a:p>
            <a:pPr algn="ctr"/>
            <a:r>
              <a:rPr lang="en-US" sz="3200" b="1" dirty="0">
                <a:solidFill>
                  <a:schemeClr val="tx1"/>
                </a:solidFill>
              </a:rPr>
              <a:t>N</a:t>
            </a:r>
          </a:p>
          <a:p>
            <a:pPr algn="ctr"/>
            <a:r>
              <a:rPr lang="en-US" sz="3200" b="1" dirty="0">
                <a:solidFill>
                  <a:schemeClr val="tx1"/>
                </a:solidFill>
              </a:rPr>
              <a:t>K</a:t>
            </a:r>
          </a:p>
          <a:p>
            <a:pPr algn="ctr"/>
            <a:endParaRPr lang="en-US" sz="3200" b="1" dirty="0">
              <a:solidFill>
                <a:schemeClr val="tx1"/>
              </a:solidFill>
            </a:endParaRPr>
          </a:p>
          <a:p>
            <a:pPr algn="ctr"/>
            <a:r>
              <a:rPr lang="en-US" sz="3200" b="1" dirty="0">
                <a:solidFill>
                  <a:schemeClr val="tx1"/>
                </a:solidFill>
              </a:rPr>
              <a:t>Y</a:t>
            </a:r>
          </a:p>
          <a:p>
            <a:pPr algn="ctr"/>
            <a:r>
              <a:rPr lang="en-US" sz="3200" b="1" dirty="0">
                <a:solidFill>
                  <a:schemeClr val="tx1"/>
                </a:solidFill>
              </a:rPr>
              <a:t>O</a:t>
            </a:r>
          </a:p>
          <a:p>
            <a:pPr algn="ctr"/>
            <a:r>
              <a:rPr lang="en-US" sz="3200" b="1" dirty="0">
                <a:solidFill>
                  <a:schemeClr val="tx1"/>
                </a:solidFill>
              </a:rPr>
              <a:t>U</a:t>
            </a:r>
            <a:endParaRPr lang="en-IN" b="1" dirty="0">
              <a:solidFill>
                <a:schemeClr val="tx1"/>
              </a:solidFill>
            </a:endParaRPr>
          </a:p>
        </p:txBody>
      </p:sp>
    </p:spTree>
    <p:extLst>
      <p:ext uri="{BB962C8B-B14F-4D97-AF65-F5344CB8AC3E}">
        <p14:creationId xmlns:p14="http://schemas.microsoft.com/office/powerpoint/2010/main" val="159724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3652D16-D00D-48B7-8231-4BA84DABBECB}"/>
              </a:ext>
            </a:extLst>
          </p:cNvPr>
          <p:cNvGraphicFramePr>
            <a:graphicFrameLocks noGrp="1"/>
          </p:cNvGraphicFramePr>
          <p:nvPr>
            <p:ph idx="1"/>
            <p:extLst>
              <p:ext uri="{D42A27DB-BD31-4B8C-83A1-F6EECF244321}">
                <p14:modId xmlns:p14="http://schemas.microsoft.com/office/powerpoint/2010/main" val="59933580"/>
              </p:ext>
            </p:extLst>
          </p:nvPr>
        </p:nvGraphicFramePr>
        <p:xfrm>
          <a:off x="0" y="0"/>
          <a:ext cx="12192000" cy="6400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3545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ADB2A148-E664-4D4D-A021-226AA80B0971}"/>
              </a:ext>
            </a:extLst>
          </p:cNvPr>
          <p:cNvGraphicFramePr>
            <a:graphicFrameLocks/>
          </p:cNvGraphicFramePr>
          <p:nvPr>
            <p:extLst>
              <p:ext uri="{D42A27DB-BD31-4B8C-83A1-F6EECF244321}">
                <p14:modId xmlns:p14="http://schemas.microsoft.com/office/powerpoint/2010/main" val="307016630"/>
              </p:ext>
            </p:extLst>
          </p:nvPr>
        </p:nvGraphicFramePr>
        <p:xfrm>
          <a:off x="1371599" y="235975"/>
          <a:ext cx="9910917" cy="5766620"/>
        </p:xfrm>
        <a:graphic>
          <a:graphicData uri="http://schemas.openxmlformats.org/drawingml/2006/chart">
            <c:chart xmlns:c="http://schemas.openxmlformats.org/drawingml/2006/chart" xmlns:r="http://schemas.openxmlformats.org/officeDocument/2006/relationships" r:id="rId3"/>
          </a:graphicData>
        </a:graphic>
      </p:graphicFrame>
      <p:sp>
        <p:nvSpPr>
          <p:cNvPr id="9" name="Title 8">
            <a:extLst>
              <a:ext uri="{FF2B5EF4-FFF2-40B4-BE49-F238E27FC236}">
                <a16:creationId xmlns:a16="http://schemas.microsoft.com/office/drawing/2014/main" id="{4C66C855-DAC5-7FC3-1EFC-00F3457E0399}"/>
              </a:ext>
            </a:extLst>
          </p:cNvPr>
          <p:cNvSpPr>
            <a:spLocks noGrp="1"/>
          </p:cNvSpPr>
          <p:nvPr>
            <p:ph type="title"/>
          </p:nvPr>
        </p:nvSpPr>
        <p:spPr>
          <a:xfrm>
            <a:off x="1371599" y="5855108"/>
            <a:ext cx="9335729" cy="840657"/>
          </a:xfrm>
          <a:solidFill>
            <a:schemeClr val="accent6">
              <a:lumMod val="20000"/>
              <a:lumOff val="80000"/>
            </a:schemeClr>
          </a:solidFill>
          <a:ln w="28575">
            <a:solidFill>
              <a:schemeClr val="tx1"/>
            </a:solidFill>
          </a:ln>
        </p:spPr>
        <p:txBody>
          <a:bodyPr>
            <a:normAutofit/>
          </a:bodyPr>
          <a:lstStyle/>
          <a:p>
            <a:r>
              <a:rPr lang="en-US" sz="1600" dirty="0"/>
              <a:t>Premium and First-Class Passengers have almost no comments on rating might indicates excellent experience, so company should focus more on business and economy class for providing more value-added  services.</a:t>
            </a:r>
            <a:endParaRPr lang="en-IN" sz="1600" dirty="0"/>
          </a:p>
        </p:txBody>
      </p:sp>
      <p:sp>
        <p:nvSpPr>
          <p:cNvPr id="10" name="Rectangle: Rounded Corners 9">
            <a:extLst>
              <a:ext uri="{FF2B5EF4-FFF2-40B4-BE49-F238E27FC236}">
                <a16:creationId xmlns:a16="http://schemas.microsoft.com/office/drawing/2014/main" id="{950A0743-590E-90BF-0B4A-B9E15AAA717D}"/>
              </a:ext>
            </a:extLst>
          </p:cNvPr>
          <p:cNvSpPr/>
          <p:nvPr/>
        </p:nvSpPr>
        <p:spPr>
          <a:xfrm>
            <a:off x="2153265" y="929148"/>
            <a:ext cx="3805083" cy="4852220"/>
          </a:xfrm>
          <a:prstGeom prst="roundRect">
            <a:avLst/>
          </a:prstGeom>
          <a:noFill/>
          <a:ln w="28575">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585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D45D12E3-2111-45D9-8443-ADD56C5E71E7}"/>
              </a:ext>
            </a:extLst>
          </p:cNvPr>
          <p:cNvGraphicFramePr>
            <a:graphicFrameLocks/>
          </p:cNvGraphicFramePr>
          <p:nvPr>
            <p:extLst>
              <p:ext uri="{D42A27DB-BD31-4B8C-83A1-F6EECF244321}">
                <p14:modId xmlns:p14="http://schemas.microsoft.com/office/powerpoint/2010/main" val="1731466227"/>
              </p:ext>
            </p:extLst>
          </p:nvPr>
        </p:nvGraphicFramePr>
        <p:xfrm>
          <a:off x="0" y="0"/>
          <a:ext cx="12192000" cy="65482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9727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D45D12E3-2111-45D9-8443-ADD56C5E71E7}"/>
              </a:ext>
            </a:extLst>
          </p:cNvPr>
          <p:cNvGraphicFramePr>
            <a:graphicFrameLocks/>
          </p:cNvGraphicFramePr>
          <p:nvPr>
            <p:extLst>
              <p:ext uri="{D42A27DB-BD31-4B8C-83A1-F6EECF244321}">
                <p14:modId xmlns:p14="http://schemas.microsoft.com/office/powerpoint/2010/main" val="3711553496"/>
              </p:ext>
            </p:extLst>
          </p:nvPr>
        </p:nvGraphicFramePr>
        <p:xfrm>
          <a:off x="0" y="-1"/>
          <a:ext cx="12192000" cy="66810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6327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0BCF535-487D-4E52-9183-A59F1E2BD842}"/>
              </a:ext>
            </a:extLst>
          </p:cNvPr>
          <p:cNvGraphicFramePr>
            <a:graphicFrameLocks noGrp="1"/>
          </p:cNvGraphicFramePr>
          <p:nvPr>
            <p:ph idx="1"/>
            <p:extLst>
              <p:ext uri="{D42A27DB-BD31-4B8C-83A1-F6EECF244321}">
                <p14:modId xmlns:p14="http://schemas.microsoft.com/office/powerpoint/2010/main" val="3317391734"/>
              </p:ext>
            </p:extLst>
          </p:nvPr>
        </p:nvGraphicFramePr>
        <p:xfrm>
          <a:off x="0" y="14748"/>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0823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0BCF535-487D-4E52-9183-A59F1E2BD842}"/>
              </a:ext>
            </a:extLst>
          </p:cNvPr>
          <p:cNvGraphicFramePr>
            <a:graphicFrameLocks noGrp="1"/>
          </p:cNvGraphicFramePr>
          <p:nvPr>
            <p:ph idx="1"/>
            <p:extLst>
              <p:ext uri="{D42A27DB-BD31-4B8C-83A1-F6EECF244321}">
                <p14:modId xmlns:p14="http://schemas.microsoft.com/office/powerpoint/2010/main" val="1429911135"/>
              </p:ext>
            </p:extLst>
          </p:nvPr>
        </p:nvGraphicFramePr>
        <p:xfrm>
          <a:off x="0" y="14748"/>
          <a:ext cx="12192000" cy="6858000"/>
        </p:xfrm>
        <a:graphic>
          <a:graphicData uri="http://schemas.openxmlformats.org/drawingml/2006/chart">
            <c:chart xmlns:c="http://schemas.openxmlformats.org/drawingml/2006/chart" xmlns:r="http://schemas.openxmlformats.org/officeDocument/2006/relationships" r:id="rId2"/>
          </a:graphicData>
        </a:graphic>
      </p:graphicFrame>
      <p:sp>
        <p:nvSpPr>
          <p:cNvPr id="2" name="Rectangle: Rounded Corners 1">
            <a:extLst>
              <a:ext uri="{FF2B5EF4-FFF2-40B4-BE49-F238E27FC236}">
                <a16:creationId xmlns:a16="http://schemas.microsoft.com/office/drawing/2014/main" id="{DD4EF944-25C4-AF08-DE05-D34B48D91547}"/>
              </a:ext>
            </a:extLst>
          </p:cNvPr>
          <p:cNvSpPr/>
          <p:nvPr/>
        </p:nvSpPr>
        <p:spPr>
          <a:xfrm>
            <a:off x="693174" y="1902542"/>
            <a:ext cx="2831691" cy="3701845"/>
          </a:xfrm>
          <a:prstGeom prst="roundRect">
            <a:avLst/>
          </a:prstGeom>
          <a:solidFill>
            <a:schemeClr val="accent5">
              <a:lumMod val="75000"/>
              <a:alpha val="16000"/>
            </a:schemeClr>
          </a:solidFill>
          <a:ln w="6350">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300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DAC0-1D67-E2B9-1388-055C7CE9ACF3}"/>
              </a:ext>
            </a:extLst>
          </p:cNvPr>
          <p:cNvSpPr>
            <a:spLocks noGrp="1"/>
          </p:cNvSpPr>
          <p:nvPr>
            <p:ph type="title"/>
          </p:nvPr>
        </p:nvSpPr>
        <p:spPr>
          <a:xfrm>
            <a:off x="1059426" y="1148989"/>
            <a:ext cx="4353232" cy="856790"/>
          </a:xfrm>
          <a:solidFill>
            <a:schemeClr val="accent1">
              <a:lumMod val="40000"/>
              <a:lumOff val="60000"/>
            </a:schemeClr>
          </a:solidFill>
          <a:ln w="38100">
            <a:solidFill>
              <a:schemeClr val="tx1"/>
            </a:solidFill>
          </a:ln>
        </p:spPr>
        <p:txBody>
          <a:bodyPr>
            <a:normAutofit fontScale="90000"/>
          </a:bodyPr>
          <a:lstStyle/>
          <a:p>
            <a:pPr algn="ctr"/>
            <a:br>
              <a:rPr lang="en-US" u="sng" dirty="0"/>
            </a:br>
            <a:r>
              <a:rPr lang="en-US" dirty="0"/>
              <a:t>1 (WORST) STAR		</a:t>
            </a:r>
            <a:endParaRPr lang="en-IN" u="sng" dirty="0"/>
          </a:p>
        </p:txBody>
      </p:sp>
      <p:sp>
        <p:nvSpPr>
          <p:cNvPr id="3" name="Content Placeholder 2">
            <a:extLst>
              <a:ext uri="{FF2B5EF4-FFF2-40B4-BE49-F238E27FC236}">
                <a16:creationId xmlns:a16="http://schemas.microsoft.com/office/drawing/2014/main" id="{14DB28B1-4BE1-C63B-559E-E1D593B1A641}"/>
              </a:ext>
            </a:extLst>
          </p:cNvPr>
          <p:cNvSpPr>
            <a:spLocks noGrp="1"/>
          </p:cNvSpPr>
          <p:nvPr>
            <p:ph sz="half" idx="1"/>
          </p:nvPr>
        </p:nvSpPr>
        <p:spPr>
          <a:xfrm>
            <a:off x="513736" y="2280213"/>
            <a:ext cx="5223386" cy="4351338"/>
          </a:xfrm>
          <a:solidFill>
            <a:schemeClr val="bg1">
              <a:lumMod val="65000"/>
            </a:schemeClr>
          </a:solidFill>
          <a:ln w="28575">
            <a:solidFill>
              <a:schemeClr val="tx1"/>
            </a:solidFill>
          </a:ln>
        </p:spPr>
        <p:txBody>
          <a:bodyPr/>
          <a:lstStyle/>
          <a:p>
            <a:pPr>
              <a:buFont typeface="Wingdings" panose="05000000000000000000" pitchFamily="2" charset="2"/>
              <a:buChar char="Ø"/>
            </a:pPr>
            <a:r>
              <a:rPr lang="en-US" dirty="0"/>
              <a:t>Bad Experience (Longer than expected) in Check-ins</a:t>
            </a:r>
          </a:p>
          <a:p>
            <a:pPr>
              <a:buFont typeface="Wingdings" panose="05000000000000000000" pitchFamily="2" charset="2"/>
              <a:buChar char="Ø"/>
            </a:pPr>
            <a:r>
              <a:rPr lang="en-US" dirty="0"/>
              <a:t>Delay or Cancel (Direct &amp; Connecting Flight)</a:t>
            </a:r>
          </a:p>
          <a:p>
            <a:pPr>
              <a:buFont typeface="Wingdings" panose="05000000000000000000" pitchFamily="2" charset="2"/>
              <a:buChar char="Ø"/>
            </a:pPr>
            <a:r>
              <a:rPr lang="en-US" dirty="0"/>
              <a:t>Poor Food Quality</a:t>
            </a:r>
          </a:p>
          <a:p>
            <a:pPr>
              <a:buFont typeface="Wingdings" panose="05000000000000000000" pitchFamily="2" charset="2"/>
              <a:buChar char="Ø"/>
            </a:pPr>
            <a:r>
              <a:rPr lang="en-US" dirty="0"/>
              <a:t>Poor Compensation/ No Compensation</a:t>
            </a:r>
          </a:p>
          <a:p>
            <a:pPr>
              <a:buFont typeface="Wingdings" panose="05000000000000000000" pitchFamily="2" charset="2"/>
              <a:buChar char="Ø"/>
            </a:pPr>
            <a:r>
              <a:rPr lang="en-US" dirty="0"/>
              <a:t>Mismanagement / Miscommunication in Refund</a:t>
            </a:r>
            <a:endParaRPr lang="en-IN" dirty="0"/>
          </a:p>
        </p:txBody>
      </p:sp>
      <p:sp>
        <p:nvSpPr>
          <p:cNvPr id="4" name="Content Placeholder 3">
            <a:extLst>
              <a:ext uri="{FF2B5EF4-FFF2-40B4-BE49-F238E27FC236}">
                <a16:creationId xmlns:a16="http://schemas.microsoft.com/office/drawing/2014/main" id="{897F1CFF-3743-E9F6-9E1D-4534403923ED}"/>
              </a:ext>
            </a:extLst>
          </p:cNvPr>
          <p:cNvSpPr>
            <a:spLocks noGrp="1"/>
          </p:cNvSpPr>
          <p:nvPr>
            <p:ph sz="half" idx="2"/>
          </p:nvPr>
        </p:nvSpPr>
        <p:spPr>
          <a:xfrm>
            <a:off x="6496664" y="2280211"/>
            <a:ext cx="5181600" cy="4351338"/>
          </a:xfrm>
          <a:solidFill>
            <a:schemeClr val="accent5">
              <a:lumMod val="60000"/>
              <a:lumOff val="40000"/>
            </a:schemeClr>
          </a:solidFill>
          <a:ln w="28575">
            <a:solidFill>
              <a:schemeClr val="tx1"/>
            </a:solidFill>
          </a:ln>
        </p:spPr>
        <p:txBody>
          <a:bodyPr/>
          <a:lstStyle/>
          <a:p>
            <a:pPr>
              <a:buFont typeface="Wingdings" panose="05000000000000000000" pitchFamily="2" charset="2"/>
              <a:buChar char="Ø"/>
            </a:pPr>
            <a:r>
              <a:rPr lang="en-US" dirty="0"/>
              <a:t>Other Airlines match most of services in lesser price</a:t>
            </a:r>
          </a:p>
          <a:p>
            <a:pPr>
              <a:buFont typeface="Wingdings" panose="05000000000000000000" pitchFamily="2" charset="2"/>
              <a:buChar char="Ø"/>
            </a:pPr>
            <a:r>
              <a:rPr lang="en-US" dirty="0"/>
              <a:t>Food Quality is not up to the mark </a:t>
            </a:r>
          </a:p>
          <a:p>
            <a:pPr>
              <a:buFont typeface="Wingdings" panose="05000000000000000000" pitchFamily="2" charset="2"/>
              <a:buChar char="Ø"/>
            </a:pPr>
            <a:r>
              <a:rPr lang="en-US" dirty="0"/>
              <a:t>Very Slow In-Flight Services</a:t>
            </a:r>
          </a:p>
          <a:p>
            <a:pPr>
              <a:buFont typeface="Wingdings" panose="05000000000000000000" pitchFamily="2" charset="2"/>
              <a:buChar char="Ø"/>
            </a:pPr>
            <a:r>
              <a:rPr lang="en-US" dirty="0"/>
              <a:t>Not properly addressing all the escalations</a:t>
            </a:r>
          </a:p>
          <a:p>
            <a:pPr>
              <a:buFont typeface="Wingdings" panose="05000000000000000000" pitchFamily="2" charset="2"/>
              <a:buChar char="Ø"/>
            </a:pPr>
            <a:r>
              <a:rPr lang="en-US" dirty="0"/>
              <a:t>Premium ticket price but Average overall experience</a:t>
            </a:r>
          </a:p>
          <a:p>
            <a:endParaRPr lang="en-IN" dirty="0"/>
          </a:p>
        </p:txBody>
      </p:sp>
      <p:sp>
        <p:nvSpPr>
          <p:cNvPr id="5" name="Title 1">
            <a:extLst>
              <a:ext uri="{FF2B5EF4-FFF2-40B4-BE49-F238E27FC236}">
                <a16:creationId xmlns:a16="http://schemas.microsoft.com/office/drawing/2014/main" id="{5AC839F1-C30D-B546-431B-8165441B5083}"/>
              </a:ext>
            </a:extLst>
          </p:cNvPr>
          <p:cNvSpPr txBox="1">
            <a:spLocks/>
          </p:cNvSpPr>
          <p:nvPr/>
        </p:nvSpPr>
        <p:spPr>
          <a:xfrm>
            <a:off x="6848167" y="1148989"/>
            <a:ext cx="4353232" cy="856790"/>
          </a:xfrm>
          <a:prstGeom prst="rect">
            <a:avLst/>
          </a:prstGeom>
          <a:solidFill>
            <a:schemeClr val="accent1">
              <a:lumMod val="40000"/>
              <a:lumOff val="60000"/>
            </a:schemeClr>
          </a:solidFill>
          <a:ln w="38100">
            <a:solidFill>
              <a:schemeClr val="tx1"/>
            </a:solidFill>
          </a:ln>
        </p:spPr>
        <p:txBody>
          <a:bodyPr vert="horz" lIns="91440" tIns="45720" rIns="91440" bIns="45720" rtlCol="0" anchor="ctr">
            <a:normAutofit fontScale="3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u="sng" dirty="0"/>
            </a:br>
            <a:r>
              <a:rPr lang="en-US" sz="13300" dirty="0"/>
              <a:t>5 (Average) STAR	</a:t>
            </a:r>
            <a:r>
              <a:rPr lang="en-US" dirty="0"/>
              <a:t>	</a:t>
            </a:r>
            <a:endParaRPr lang="en-IN" u="sng" dirty="0"/>
          </a:p>
        </p:txBody>
      </p:sp>
      <p:sp>
        <p:nvSpPr>
          <p:cNvPr id="6" name="Title 1">
            <a:extLst>
              <a:ext uri="{FF2B5EF4-FFF2-40B4-BE49-F238E27FC236}">
                <a16:creationId xmlns:a16="http://schemas.microsoft.com/office/drawing/2014/main" id="{8F3F2DA4-8F89-86C0-3AA1-9EA1BD460662}"/>
              </a:ext>
            </a:extLst>
          </p:cNvPr>
          <p:cNvSpPr txBox="1">
            <a:spLocks/>
          </p:cNvSpPr>
          <p:nvPr/>
        </p:nvSpPr>
        <p:spPr>
          <a:xfrm>
            <a:off x="4047203" y="95990"/>
            <a:ext cx="4662948" cy="930532"/>
          </a:xfrm>
          <a:custGeom>
            <a:avLst/>
            <a:gdLst>
              <a:gd name="connsiteX0" fmla="*/ 0 w 4353232"/>
              <a:gd name="connsiteY0" fmla="*/ 0 h 856790"/>
              <a:gd name="connsiteX1" fmla="*/ 4353232 w 4353232"/>
              <a:gd name="connsiteY1" fmla="*/ 0 h 856790"/>
              <a:gd name="connsiteX2" fmla="*/ 4353232 w 4353232"/>
              <a:gd name="connsiteY2" fmla="*/ 856790 h 856790"/>
              <a:gd name="connsiteX3" fmla="*/ 0 w 4353232"/>
              <a:gd name="connsiteY3" fmla="*/ 856790 h 856790"/>
              <a:gd name="connsiteX4" fmla="*/ 0 w 4353232"/>
              <a:gd name="connsiteY4" fmla="*/ 0 h 856790"/>
              <a:gd name="connsiteX0" fmla="*/ 0 w 4662948"/>
              <a:gd name="connsiteY0" fmla="*/ 0 h 901035"/>
              <a:gd name="connsiteX1" fmla="*/ 4353232 w 4662948"/>
              <a:gd name="connsiteY1" fmla="*/ 0 h 901035"/>
              <a:gd name="connsiteX2" fmla="*/ 4662948 w 4662948"/>
              <a:gd name="connsiteY2" fmla="*/ 901035 h 901035"/>
              <a:gd name="connsiteX3" fmla="*/ 0 w 4662948"/>
              <a:gd name="connsiteY3" fmla="*/ 856790 h 901035"/>
              <a:gd name="connsiteX4" fmla="*/ 0 w 4662948"/>
              <a:gd name="connsiteY4" fmla="*/ 0 h 901035"/>
              <a:gd name="connsiteX0" fmla="*/ 0 w 4943167"/>
              <a:gd name="connsiteY0" fmla="*/ 14748 h 915783"/>
              <a:gd name="connsiteX1" fmla="*/ 4943167 w 4943167"/>
              <a:gd name="connsiteY1" fmla="*/ 0 h 915783"/>
              <a:gd name="connsiteX2" fmla="*/ 4662948 w 4943167"/>
              <a:gd name="connsiteY2" fmla="*/ 915783 h 915783"/>
              <a:gd name="connsiteX3" fmla="*/ 0 w 4943167"/>
              <a:gd name="connsiteY3" fmla="*/ 871538 h 915783"/>
              <a:gd name="connsiteX4" fmla="*/ 0 w 4943167"/>
              <a:gd name="connsiteY4" fmla="*/ 14748 h 915783"/>
              <a:gd name="connsiteX0" fmla="*/ 0 w 5415115"/>
              <a:gd name="connsiteY0" fmla="*/ 0 h 960028"/>
              <a:gd name="connsiteX1" fmla="*/ 5415115 w 5415115"/>
              <a:gd name="connsiteY1" fmla="*/ 44245 h 960028"/>
              <a:gd name="connsiteX2" fmla="*/ 5134896 w 5415115"/>
              <a:gd name="connsiteY2" fmla="*/ 960028 h 960028"/>
              <a:gd name="connsiteX3" fmla="*/ 471948 w 5415115"/>
              <a:gd name="connsiteY3" fmla="*/ 915783 h 960028"/>
              <a:gd name="connsiteX4" fmla="*/ 0 w 5415115"/>
              <a:gd name="connsiteY4" fmla="*/ 0 h 960028"/>
              <a:gd name="connsiteX0" fmla="*/ 501445 w 4943167"/>
              <a:gd name="connsiteY0" fmla="*/ 0 h 915783"/>
              <a:gd name="connsiteX1" fmla="*/ 4943167 w 4943167"/>
              <a:gd name="connsiteY1" fmla="*/ 0 h 915783"/>
              <a:gd name="connsiteX2" fmla="*/ 4662948 w 4943167"/>
              <a:gd name="connsiteY2" fmla="*/ 915783 h 915783"/>
              <a:gd name="connsiteX3" fmla="*/ 0 w 4943167"/>
              <a:gd name="connsiteY3" fmla="*/ 871538 h 915783"/>
              <a:gd name="connsiteX4" fmla="*/ 501445 w 4943167"/>
              <a:gd name="connsiteY4" fmla="*/ 0 h 915783"/>
              <a:gd name="connsiteX0" fmla="*/ 501445 w 4662948"/>
              <a:gd name="connsiteY0" fmla="*/ 0 h 915783"/>
              <a:gd name="connsiteX1" fmla="*/ 4117257 w 4662948"/>
              <a:gd name="connsiteY1" fmla="*/ 14748 h 915783"/>
              <a:gd name="connsiteX2" fmla="*/ 4662948 w 4662948"/>
              <a:gd name="connsiteY2" fmla="*/ 915783 h 915783"/>
              <a:gd name="connsiteX3" fmla="*/ 0 w 4662948"/>
              <a:gd name="connsiteY3" fmla="*/ 871538 h 915783"/>
              <a:gd name="connsiteX4" fmla="*/ 501445 w 4662948"/>
              <a:gd name="connsiteY4" fmla="*/ 0 h 915783"/>
              <a:gd name="connsiteX0" fmla="*/ 501445 w 4662948"/>
              <a:gd name="connsiteY0" fmla="*/ 0 h 930532"/>
              <a:gd name="connsiteX1" fmla="*/ 4117257 w 4662948"/>
              <a:gd name="connsiteY1" fmla="*/ 14748 h 930532"/>
              <a:gd name="connsiteX2" fmla="*/ 4662948 w 4662948"/>
              <a:gd name="connsiteY2" fmla="*/ 915783 h 930532"/>
              <a:gd name="connsiteX3" fmla="*/ 0 w 4662948"/>
              <a:gd name="connsiteY3" fmla="*/ 930532 h 930532"/>
              <a:gd name="connsiteX4" fmla="*/ 501445 w 4662948"/>
              <a:gd name="connsiteY4" fmla="*/ 0 h 930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2948" h="930532">
                <a:moveTo>
                  <a:pt x="501445" y="0"/>
                </a:moveTo>
                <a:lnTo>
                  <a:pt x="4117257" y="14748"/>
                </a:lnTo>
                <a:lnTo>
                  <a:pt x="4662948" y="915783"/>
                </a:lnTo>
                <a:lnTo>
                  <a:pt x="0" y="930532"/>
                </a:lnTo>
                <a:lnTo>
                  <a:pt x="501445" y="0"/>
                </a:lnTo>
                <a:close/>
              </a:path>
            </a:pathLst>
          </a:custGeom>
          <a:solidFill>
            <a:srgbClr val="FFFF00"/>
          </a:solidFill>
          <a:ln w="38100">
            <a:solidFill>
              <a:schemeClr val="tx1"/>
            </a:solidFill>
          </a:ln>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6000" dirty="0"/>
          </a:p>
          <a:p>
            <a:pPr algn="ctr"/>
            <a:r>
              <a:rPr lang="en-US" sz="16000" dirty="0"/>
              <a:t>Top Tagged Review</a:t>
            </a:r>
            <a:r>
              <a:rPr lang="en-US" sz="13300" dirty="0"/>
              <a:t>	</a:t>
            </a:r>
            <a:r>
              <a:rPr lang="en-US" dirty="0"/>
              <a:t>	</a:t>
            </a:r>
            <a:endParaRPr lang="en-IN" u="sng" dirty="0"/>
          </a:p>
        </p:txBody>
      </p:sp>
    </p:spTree>
    <p:extLst>
      <p:ext uri="{BB962C8B-B14F-4D97-AF65-F5344CB8AC3E}">
        <p14:creationId xmlns:p14="http://schemas.microsoft.com/office/powerpoint/2010/main" val="23671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anim calcmode="lin" valueType="num">
                                      <p:cBhvr additive="base">
                                        <p:cTn id="19" dur="500" fill="hold"/>
                                        <p:tgtEl>
                                          <p:spTgt spid="3">
                                            <p:bg/>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bg/>
                                          </p:spTgt>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additive="base">
                                        <p:cTn id="2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left)">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4">
                                            <p:bg/>
                                          </p:spTgt>
                                        </p:tgtEl>
                                        <p:attrNameLst>
                                          <p:attrName>style.visibility</p:attrName>
                                        </p:attrNameLst>
                                      </p:cBhvr>
                                      <p:to>
                                        <p:strVal val="visible"/>
                                      </p:to>
                                    </p:set>
                                    <p:anim calcmode="lin" valueType="num">
                                      <p:cBhvr additive="base">
                                        <p:cTn id="50" dur="500" fill="hold"/>
                                        <p:tgtEl>
                                          <p:spTgt spid="4">
                                            <p:bg/>
                                          </p:spTgt>
                                        </p:tgtEl>
                                        <p:attrNameLst>
                                          <p:attrName>ppt_x</p:attrName>
                                        </p:attrNameLst>
                                      </p:cBhvr>
                                      <p:tavLst>
                                        <p:tav tm="0">
                                          <p:val>
                                            <p:strVal val="1+#ppt_w/2"/>
                                          </p:val>
                                        </p:tav>
                                        <p:tav tm="100000">
                                          <p:val>
                                            <p:strVal val="#ppt_x"/>
                                          </p:val>
                                        </p:tav>
                                      </p:tavLst>
                                    </p:anim>
                                    <p:anim calcmode="lin" valueType="num">
                                      <p:cBhvr additive="base">
                                        <p:cTn id="51" dur="500" fill="hold"/>
                                        <p:tgtEl>
                                          <p:spTgt spid="4">
                                            <p:bg/>
                                          </p:spTgt>
                                        </p:tgtEl>
                                        <p:attrNameLst>
                                          <p:attrName>ppt_y</p:attrName>
                                        </p:attrNameLst>
                                      </p:cBhvr>
                                      <p:tavLst>
                                        <p:tav tm="0">
                                          <p:val>
                                            <p:strVal val="#ppt_y"/>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4">
                                            <p:txEl>
                                              <p:pRg st="0" end="0"/>
                                            </p:txEl>
                                          </p:spTgt>
                                        </p:tgtEl>
                                        <p:attrNameLst>
                                          <p:attrName>style.visibility</p:attrName>
                                        </p:attrNameLst>
                                      </p:cBhvr>
                                      <p:to>
                                        <p:strVal val="visible"/>
                                      </p:to>
                                    </p:set>
                                    <p:anim calcmode="lin" valueType="num">
                                      <p:cBhvr additive="base">
                                        <p:cTn id="5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 calcmode="lin" valueType="num">
                                      <p:cBhvr additive="base">
                                        <p:cTn id="5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
                                            <p:txEl>
                                              <p:pRg st="2" end="2"/>
                                            </p:txEl>
                                          </p:spTgt>
                                        </p:tgtEl>
                                        <p:attrNameLst>
                                          <p:attrName>style.visibility</p:attrName>
                                        </p:attrNameLst>
                                      </p:cBhvr>
                                      <p:to>
                                        <p:strVal val="visible"/>
                                      </p:to>
                                    </p:set>
                                    <p:anim calcmode="lin" valueType="num">
                                      <p:cBhvr additive="base">
                                        <p:cTn id="6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 calcmode="lin" valueType="num">
                                      <p:cBhvr additive="base">
                                        <p:cTn id="6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4">
                                            <p:txEl>
                                              <p:pRg st="4" end="4"/>
                                            </p:txEl>
                                          </p:spTgt>
                                        </p:tgtEl>
                                        <p:attrNameLst>
                                          <p:attrName>style.visibility</p:attrName>
                                        </p:attrNameLst>
                                      </p:cBhvr>
                                      <p:to>
                                        <p:strVal val="visible"/>
                                      </p:to>
                                    </p:set>
                                    <p:anim calcmode="lin" valueType="num">
                                      <p:cBhvr additive="base">
                                        <p:cTn id="7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uiExpand="1" build="p" animBg="1"/>
      <p:bldP spid="4" grpId="0" uiExpand="1" build="p" animBg="1"/>
      <p:bldP spid="5" grpId="0" animBg="1"/>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3840</TotalTime>
  <Words>713</Words>
  <Application>Microsoft Office PowerPoint</Application>
  <PresentationFormat>Widescreen</PresentationFormat>
  <Paragraphs>70</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Arial Black</vt:lpstr>
      <vt:lpstr>Wingdings</vt:lpstr>
      <vt:lpstr>Office Theme</vt:lpstr>
      <vt:lpstr>PowerPoint Presentation</vt:lpstr>
      <vt:lpstr>PowerPoint Presentation</vt:lpstr>
      <vt:lpstr>PowerPoint Presentation</vt:lpstr>
      <vt:lpstr>Premium and First-Class Passengers have almost no comments on rating might indicates excellent experience, so company should focus more on business and economy class for providing more value-added  services.</vt:lpstr>
      <vt:lpstr>PowerPoint Presentation</vt:lpstr>
      <vt:lpstr>PowerPoint Presentation</vt:lpstr>
      <vt:lpstr>PowerPoint Presentation</vt:lpstr>
      <vt:lpstr>PowerPoint Presentation</vt:lpstr>
      <vt:lpstr> 1 (WORST) STAR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KRA (KEY RESULT AREA) of QATAR AVIATION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Soumadeep  Bhattacherjee</dc:creator>
  <cp:lastModifiedBy>Soumadeep  Bhattacherjee</cp:lastModifiedBy>
  <cp:revision>47</cp:revision>
  <dcterms:created xsi:type="dcterms:W3CDTF">2024-04-29T10:52:27Z</dcterms:created>
  <dcterms:modified xsi:type="dcterms:W3CDTF">2024-05-25T02:32:58Z</dcterms:modified>
</cp:coreProperties>
</file>