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70" r:id="rId17"/>
    <p:sldId id="2146847055" r:id="rId18"/>
    <p:sldId id="2146847059" r:id="rId19"/>
    <p:sldId id="21468470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jul-Negi/IBM-Cloud-Digital-Financial-Literacy-A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/>
                <a:cs typeface="Arial"/>
              </a:rPr>
              <a:t>Digital Financial Literacy AI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Rijul Yogesh Negi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Rijul Yogesh Negi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Guru Nanak Dev Engineering College, Computer Science &amp; Engineering Department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769" y="702156"/>
            <a:ext cx="8193040" cy="560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3" y="2409532"/>
            <a:ext cx="10163433" cy="363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/>
              <a:t>The agent answers financial questions in simple language and supports users in multiple local languages</a:t>
            </a:r>
            <a:r>
              <a:rPr lang="en-US" sz="2800" dirty="0" smtClean="0"/>
              <a:t>.</a:t>
            </a:r>
          </a:p>
          <a:p>
            <a:pPr marL="305435" indent="-305435"/>
            <a:r>
              <a:rPr lang="en-US" sz="2800" dirty="0"/>
              <a:t>It provides guidance on digital payments, budgeting, loans, and fraud prevention using trusted sources</a:t>
            </a:r>
            <a:r>
              <a:rPr lang="en-US" sz="2800" dirty="0" smtClean="0"/>
              <a:t>.</a:t>
            </a:r>
          </a:p>
          <a:p>
            <a:pPr marL="305435" indent="-305435"/>
            <a:r>
              <a:rPr lang="en-US" sz="2800" dirty="0"/>
              <a:t>Financial Literacy Agents promote inclusion, build digital confidence, and protect users in today’s digital economy</a:t>
            </a:r>
            <a:r>
              <a:rPr lang="en-US" sz="2800" dirty="0" smtClean="0"/>
              <a:t>.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967" y="3031897"/>
            <a:ext cx="8110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GitHub Link</a:t>
            </a:r>
            <a:r>
              <a:rPr lang="en-IN" b="1" dirty="0" smtClean="0"/>
              <a:t>:-</a:t>
            </a:r>
            <a:r>
              <a:rPr lang="en-IN" dirty="0" smtClean="0"/>
              <a:t> </a:t>
            </a:r>
            <a:r>
              <a:rPr lang="en-IN" dirty="0" smtClean="0">
                <a:hlinkClick r:id="rId2"/>
              </a:rPr>
              <a:t>https://github.com/Rijul-Negi/IBM-Cloud-Digital-Financial-Literacy-AI</a:t>
            </a:r>
            <a:endParaRPr lang="en-IN" u="sng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887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5435" indent="-305435"/>
            <a:r>
              <a:rPr lang="en-US" sz="2800" dirty="0"/>
              <a:t>Expand support to more regional languages and dialects for wider accessibility</a:t>
            </a:r>
            <a:r>
              <a:rPr lang="en-US" sz="2800" dirty="0" smtClean="0"/>
              <a:t>.</a:t>
            </a:r>
          </a:p>
          <a:p>
            <a:pPr marL="305435" indent="-305435"/>
            <a:r>
              <a:rPr lang="en-US" sz="2800" dirty="0"/>
              <a:t>Integrate with popular digital wallets and banking apps for seamless in-app assistance</a:t>
            </a:r>
            <a:r>
              <a:rPr lang="en-US" sz="2800" dirty="0" smtClean="0"/>
              <a:t>.</a:t>
            </a:r>
          </a:p>
          <a:p>
            <a:pPr marL="305435" indent="-305435"/>
            <a:r>
              <a:rPr lang="en-US" sz="2800" dirty="0"/>
              <a:t>Incorporate real-time alerts for emerging scams and fraud trends</a:t>
            </a:r>
            <a:r>
              <a:rPr lang="en-US" sz="2800" dirty="0" smtClean="0"/>
              <a:t>.</a:t>
            </a:r>
          </a:p>
          <a:p>
            <a:pPr marL="305435" indent="-305435"/>
            <a:r>
              <a:rPr lang="en-US" sz="2800" dirty="0"/>
              <a:t>Use voice-based interaction for easier access by low-literacy and elderly users</a:t>
            </a:r>
            <a:r>
              <a:rPr lang="en-US" sz="2800" dirty="0" smtClean="0"/>
              <a:t>.</a:t>
            </a:r>
          </a:p>
          <a:p>
            <a:pPr marL="305435" indent="-305435"/>
            <a:r>
              <a:rPr lang="en-US" sz="2800" dirty="0"/>
              <a:t>Leverage user feedback and data to continuously improve AI responses and recommendations.</a:t>
            </a:r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500" y="1232452"/>
            <a:ext cx="7239000" cy="544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4" y="734290"/>
            <a:ext cx="9129279" cy="565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The Challenge: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Many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under-privileged and older individuals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struggle to understand and use digital financial tools like UPI, manage personal finances, or avoid online scams. Traditional financial education isn’t always accessible, multilingual, or personalized.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Proposed Solution: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Financial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Literacy AI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Agent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uses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Retrieval-Augmented Generation (RAG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), is layered over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IBM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Granite, and 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hosted on IBM Cloud Lite, to deliver real-time, personalized financial guidance.</a:t>
            </a:r>
          </a:p>
          <a:p>
            <a:pPr marL="0" indent="0">
              <a:buNone/>
            </a:pP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IBM cloud lite services</a:t>
            </a:r>
          </a:p>
          <a:p>
            <a:r>
              <a:rPr lang="en-US" sz="2800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Natural Language Processing (NLP)</a:t>
            </a:r>
          </a:p>
          <a:p>
            <a:r>
              <a:rPr lang="en-US" sz="2800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Retrieval Augmented Generation (RAG)</a:t>
            </a:r>
          </a:p>
          <a:p>
            <a:r>
              <a:rPr lang="en-US" sz="2800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b="1" dirty="0"/>
              <a:t>IBM Cloud Watsonx AI Studio</a:t>
            </a:r>
          </a:p>
          <a:p>
            <a:pPr marL="305435" indent="-305435"/>
            <a:r>
              <a:rPr lang="en-IN" sz="2400" b="1" dirty="0"/>
              <a:t>IBM Cloud Watsonx AI runtime</a:t>
            </a:r>
          </a:p>
          <a:p>
            <a:pPr marL="305435" indent="-305435"/>
            <a:r>
              <a:rPr lang="en-IN" sz="2400" b="1" dirty="0"/>
              <a:t>IBM Cloud Agent Lab</a:t>
            </a:r>
          </a:p>
          <a:p>
            <a:pPr marL="305435" indent="-305435"/>
            <a:r>
              <a:rPr lang="en-IN" sz="2400" b="1" dirty="0"/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rgbClr val="0F0F0F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This agent will </a:t>
            </a:r>
            <a:r>
              <a:rPr lang="en-IN" sz="2000" dirty="0" smtClean="0">
                <a:solidFill>
                  <a:srgbClr val="0F0F0F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help the elderly, under privileged, and help those not fully aware of Digital Finance </a:t>
            </a:r>
            <a:r>
              <a:rPr lang="en-IN" sz="2000" dirty="0">
                <a:solidFill>
                  <a:srgbClr val="0F0F0F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find direction, and </a:t>
            </a:r>
            <a:r>
              <a:rPr lang="en-IN" sz="2000" dirty="0" smtClean="0">
                <a:solidFill>
                  <a:srgbClr val="0F0F0F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protect themselves from financial frauds by </a:t>
            </a:r>
            <a:r>
              <a:rPr lang="en-IN" sz="2000" dirty="0">
                <a:solidFill>
                  <a:srgbClr val="0F0F0F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making knowledge more accessible and actionable.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F0F0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Unique features: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Multilingual conversational support for inclusive, localized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guidance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Trusted content retrieval from government portals, banks, and educational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sites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Personalized financial advice based on user queries and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Fraud detection education and scam avoidance tips in simple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Financial term simplification with plain-language explanations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1800" b="1" dirty="0"/>
              <a:t>First-time digital finance users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People </a:t>
            </a:r>
            <a:r>
              <a:rPr lang="en-US" sz="1800" dirty="0"/>
              <a:t>new to online payments, UPI, mobile banking, or personal finance apps</a:t>
            </a:r>
            <a:r>
              <a:rPr lang="en-US" sz="1800" dirty="0" smtClean="0"/>
              <a:t>.</a:t>
            </a:r>
          </a:p>
          <a:p>
            <a:pPr marL="305435" indent="-305435"/>
            <a:r>
              <a:rPr lang="en-US" sz="1800" b="1" dirty="0"/>
              <a:t>Low-income or rural populations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Individuals with limited access to financial education or formal banking services, especially in underbanked regions</a:t>
            </a:r>
            <a:r>
              <a:rPr lang="en-US" sz="1800" dirty="0" smtClean="0"/>
              <a:t>.</a:t>
            </a:r>
          </a:p>
          <a:p>
            <a:pPr marL="305435" indent="-305435"/>
            <a:r>
              <a:rPr lang="en-US" sz="1800" b="1" dirty="0"/>
              <a:t>Elderly individuals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Seniors who may struggle with understanding or trusting digital financial tools and need extra guidance</a:t>
            </a:r>
            <a:r>
              <a:rPr lang="en-US" sz="1800" dirty="0" smtClean="0"/>
              <a:t>.</a:t>
            </a:r>
          </a:p>
          <a:p>
            <a:pPr marL="305435" indent="-305435"/>
            <a:r>
              <a:rPr lang="en-US" sz="1800" b="1" dirty="0"/>
              <a:t>Students and young adults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Especially those beginning to manage money, take loans, or learn about budgeting and savings</a:t>
            </a:r>
            <a:r>
              <a:rPr lang="en-US" sz="1800" dirty="0" smtClean="0"/>
              <a:t>.</a:t>
            </a:r>
          </a:p>
          <a:p>
            <a:pPr marL="305435" indent="-305435"/>
            <a:r>
              <a:rPr lang="en-US" sz="1800" b="1" dirty="0"/>
              <a:t>Low-literacy or non-English speakers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Users who benefit from multilingual, simplified, and localized explanations</a:t>
            </a:r>
            <a:r>
              <a:rPr lang="en-US" sz="1800" dirty="0" smtClean="0"/>
              <a:t>.</a:t>
            </a:r>
          </a:p>
          <a:p>
            <a:pPr marL="305435" indent="-305435"/>
            <a:r>
              <a:rPr lang="en-US" sz="1800" b="1" dirty="0"/>
              <a:t>Financial educators and NGOs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Trainers or community workers who can use the agent as a support tool to teach </a:t>
            </a:r>
            <a:r>
              <a:rPr lang="en-US" sz="1800" dirty="0" smtClean="0"/>
              <a:t>others.</a:t>
            </a:r>
            <a:endParaRPr lang="en-IN" sz="1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768" y="702156"/>
            <a:ext cx="6961040" cy="555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194" y="702155"/>
            <a:ext cx="7508614" cy="568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1269</TotalTime>
  <Words>521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Digital Financial Literacy AI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PowerPoint Presentation</vt:lpstr>
      <vt:lpstr>PowerPoint Presentation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ADMIN</cp:lastModifiedBy>
  <cp:revision>162</cp:revision>
  <dcterms:created xsi:type="dcterms:W3CDTF">2021-05-26T16:50:10Z</dcterms:created>
  <dcterms:modified xsi:type="dcterms:W3CDTF">2025-08-03T13:29:50Z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