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cartrade.com/"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2143440"/>
            <a:ext cx="8519760" cy="1033920"/>
          </a:xfrm>
          <a:prstGeom prst="rect">
            <a:avLst/>
          </a:prstGeom>
          <a:noFill/>
          <a:ln>
            <a:noFill/>
          </a:ln>
        </p:spPr>
        <p:style>
          <a:lnRef idx="0"/>
          <a:fillRef idx="0"/>
          <a:effectRef idx="0"/>
          <a:fontRef idx="minor"/>
        </p:style>
        <p:txBody>
          <a:bodyPr lIns="90000" rIns="90000" tIns="91440" bIns="91440" anchor="b">
            <a:normAutofit/>
          </a:bodyPr>
          <a:p>
            <a:pPr algn="ctr">
              <a:lnSpc>
                <a:spcPct val="100000"/>
              </a:lnSpc>
              <a:tabLst>
                <a:tab algn="l" pos="0"/>
              </a:tabLst>
            </a:pPr>
            <a:r>
              <a:rPr b="1" lang="en" sz="5200" spc="-1" strike="noStrike" u="sng">
                <a:solidFill>
                  <a:srgbClr val="ffffff"/>
                </a:solidFill>
                <a:uFillTx/>
                <a:latin typeface="Arial"/>
                <a:ea typeface="Arial"/>
              </a:rPr>
              <a:t>Car Price Prediction</a:t>
            </a:r>
            <a:endParaRPr b="0" lang="en-US" sz="5200" spc="-1" strike="noStrike">
              <a:latin typeface="Arial"/>
            </a:endParaRPr>
          </a:p>
        </p:txBody>
      </p:sp>
      <p:sp>
        <p:nvSpPr>
          <p:cNvPr id="77" name="CustomShape 2"/>
          <p:cNvSpPr/>
          <p:nvPr/>
        </p:nvSpPr>
        <p:spPr>
          <a:xfrm>
            <a:off x="311760" y="3632400"/>
            <a:ext cx="8519760" cy="792000"/>
          </a:xfrm>
          <a:prstGeom prst="rect">
            <a:avLst/>
          </a:prstGeom>
          <a:noFill/>
          <a:ln>
            <a:noFill/>
          </a:ln>
        </p:spPr>
        <p:style>
          <a:lnRef idx="0"/>
          <a:fillRef idx="0"/>
          <a:effectRef idx="0"/>
          <a:fontRef idx="minor"/>
        </p:style>
        <p:txBody>
          <a:bodyPr lIns="90000" rIns="90000" tIns="91440" bIns="91440">
            <a:normAutofit/>
          </a:bodyPr>
          <a:p>
            <a:pPr algn="r">
              <a:lnSpc>
                <a:spcPct val="100000"/>
              </a:lnSpc>
              <a:tabLst>
                <a:tab algn="l" pos="0"/>
              </a:tabLst>
            </a:pPr>
            <a:r>
              <a:rPr b="0" lang="en" sz="2800" spc="-1" strike="noStrike">
                <a:solidFill>
                  <a:srgbClr val="adadad"/>
                </a:solidFill>
                <a:latin typeface="Arial"/>
                <a:ea typeface="Arial"/>
              </a:rPr>
              <a:t>-Rijul Kumar</a:t>
            </a:r>
            <a:endParaRPr b="0" lang="en-US" sz="2800" spc="-1" strike="noStrike">
              <a:latin typeface="Arial"/>
            </a:endParaRPr>
          </a:p>
        </p:txBody>
      </p:sp>
      <p:sp>
        <p:nvSpPr>
          <p:cNvPr id="78" name="CustomShape 3"/>
          <p:cNvSpPr/>
          <p:nvPr/>
        </p:nvSpPr>
        <p:spPr>
          <a:xfrm>
            <a:off x="3485520" y="248040"/>
            <a:ext cx="1918440" cy="1894680"/>
          </a:xfrm>
          <a:prstGeom prst="rect">
            <a:avLst/>
          </a:prstGeom>
          <a:solidFill>
            <a:schemeClr val="dk1"/>
          </a:solidFill>
          <a:ln w="9360">
            <a:solidFill>
              <a:schemeClr val="dk2"/>
            </a:solidFill>
            <a:round/>
          </a:ln>
          <a:effectLst>
            <a:outerShdw algn="bl" blurRad="57150" dir="5400000" dist="19080" rotWithShape="0">
              <a:srgbClr val="ffffff">
                <a:alpha val="50000"/>
              </a:srgbClr>
            </a:outerShdw>
          </a:effectLst>
        </p:spPr>
        <p:style>
          <a:lnRef idx="0"/>
          <a:fillRef idx="0"/>
          <a:effectRef idx="0"/>
          <a:fontRef idx="minor"/>
        </p:style>
      </p:sp>
      <p:pic>
        <p:nvPicPr>
          <p:cNvPr id="79" name="Google Shape;57;p1" descr=""/>
          <p:cNvPicPr/>
          <p:nvPr/>
        </p:nvPicPr>
        <p:blipFill>
          <a:blip r:embed="rId1"/>
          <a:stretch/>
        </p:blipFill>
        <p:spPr>
          <a:xfrm>
            <a:off x="3502080" y="274680"/>
            <a:ext cx="1904400" cy="1904400"/>
          </a:xfrm>
          <a:prstGeom prst="rect">
            <a:avLst/>
          </a:prstGeom>
          <a:ln>
            <a:noFill/>
          </a:ln>
          <a:effectLst>
            <a:outerShdw algn="bl" blurRad="57150" dir="5400000" dist="19080" rotWithShape="0">
              <a:srgbClr val="ffffff">
                <a:alpha val="50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Preprocessing Done</a:t>
            </a:r>
            <a:endParaRPr b="0" lang="en-US" sz="2750" spc="-1" strike="noStrike">
              <a:latin typeface="Arial"/>
            </a:endParaRPr>
          </a:p>
        </p:txBody>
      </p:sp>
      <p:sp>
        <p:nvSpPr>
          <p:cNvPr id="95" name="CustomShape 2"/>
          <p:cNvSpPr/>
          <p:nvPr/>
        </p:nvSpPr>
        <p:spPr>
          <a:xfrm>
            <a:off x="311760" y="1383840"/>
            <a:ext cx="8519760" cy="3380760"/>
          </a:xfrm>
          <a:prstGeom prst="rect">
            <a:avLst/>
          </a:prstGeom>
          <a:noFill/>
          <a:ln>
            <a:noFill/>
          </a:ln>
        </p:spPr>
        <p:style>
          <a:lnRef idx="0"/>
          <a:fillRef idx="0"/>
          <a:effectRef idx="0"/>
          <a:fontRef idx="minor"/>
        </p:style>
        <p:txBody>
          <a:bodyPr lIns="90000" rIns="90000" tIns="91440" bIns="91440">
            <a:normAutofit/>
          </a:bodyPr>
          <a:p>
            <a:pPr marL="457200" indent="-316800">
              <a:lnSpc>
                <a:spcPct val="100000"/>
              </a:lnSpc>
              <a:buClr>
                <a:srgbClr val="adadad"/>
              </a:buClr>
              <a:buFont typeface="Arial"/>
              <a:buChar char="●"/>
            </a:pPr>
            <a:r>
              <a:rPr b="0" lang="en" sz="1800" spc="-1" strike="noStrike">
                <a:solidFill>
                  <a:srgbClr val="adadad"/>
                </a:solidFill>
                <a:latin typeface="Arial"/>
                <a:ea typeface="Arial"/>
              </a:rPr>
              <a:t>First of all for data preprocessing i checked whether there is a NULL value or not in dataframe using heatmap as well as .isnull()</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After that NULL values were removed.</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After that i used count plots from seaborn library to plot all categorical columns for visualisation.</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Next i used Density plots from seaborn library to plot all continuous columns for visualisation.</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Then i encoded the dataframe using Ordinal Encoder.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Preprocessing Done (conti)</a:t>
            </a:r>
            <a:endParaRPr b="0" lang="en-US" sz="2750" spc="-1" strike="noStrike">
              <a:latin typeface="Arial"/>
            </a:endParaRPr>
          </a:p>
        </p:txBody>
      </p:sp>
      <p:sp>
        <p:nvSpPr>
          <p:cNvPr id="97" name="CustomShape 2"/>
          <p:cNvSpPr/>
          <p:nvPr/>
        </p:nvSpPr>
        <p:spPr>
          <a:xfrm>
            <a:off x="311760" y="1090080"/>
            <a:ext cx="8519760" cy="3445560"/>
          </a:xfrm>
          <a:prstGeom prst="rect">
            <a:avLst/>
          </a:prstGeom>
          <a:noFill/>
          <a:ln>
            <a:noFill/>
          </a:ln>
        </p:spPr>
        <p:style>
          <a:lnRef idx="0"/>
          <a:fillRef idx="0"/>
          <a:effectRef idx="0"/>
          <a:fontRef idx="minor"/>
        </p:style>
        <p:txBody>
          <a:bodyPr lIns="90000" rIns="90000" tIns="91440" bIns="91440">
            <a:normAutofit/>
          </a:bodyPr>
          <a:p>
            <a:pPr>
              <a:lnSpc>
                <a:spcPct val="100000"/>
              </a:lnSpc>
              <a:tabLst>
                <a:tab algn="l" pos="0"/>
              </a:tabLst>
            </a:pPr>
            <a:endParaRPr b="0" lang="en-US" sz="1800" spc="-1" strike="noStrike">
              <a:latin typeface="Arial"/>
            </a:endParaRPr>
          </a:p>
          <a:p>
            <a:pPr marL="457200" indent="-316800">
              <a:lnSpc>
                <a:spcPct val="100000"/>
              </a:lnSpc>
              <a:buClr>
                <a:srgbClr val="adadad"/>
              </a:buClr>
              <a:buFont typeface="Arial"/>
              <a:buChar char="●"/>
              <a:tabLst>
                <a:tab algn="l" pos="0"/>
              </a:tabLst>
            </a:pPr>
            <a:r>
              <a:rPr b="0" lang="en" sz="1800" spc="-1" strike="noStrike">
                <a:solidFill>
                  <a:srgbClr val="adadad"/>
                </a:solidFill>
                <a:latin typeface="Arial"/>
                <a:ea typeface="Arial"/>
              </a:rPr>
              <a:t>After that i checked for correlations using heatmaps, correlation matrix and BAR plot.</a:t>
            </a:r>
            <a:endParaRPr b="0" lang="en-US" sz="1800" spc="-1" strike="noStrike">
              <a:latin typeface="Arial"/>
            </a:endParaRPr>
          </a:p>
          <a:p>
            <a:pPr marL="457200" indent="-316800">
              <a:lnSpc>
                <a:spcPct val="100000"/>
              </a:lnSpc>
              <a:buClr>
                <a:srgbClr val="adadad"/>
              </a:buClr>
              <a:buFont typeface="Arial"/>
              <a:buChar char="●"/>
              <a:tabLst>
                <a:tab algn="l" pos="0"/>
              </a:tabLst>
            </a:pPr>
            <a:r>
              <a:rPr b="0" lang="en" sz="1800" spc="-1" strike="noStrike">
                <a:solidFill>
                  <a:srgbClr val="adadad"/>
                </a:solidFill>
                <a:latin typeface="Arial"/>
                <a:ea typeface="Arial"/>
              </a:rPr>
              <a:t>Finally i confirmed high correlations using VIF and i got that there was no high correlation (i.e. all were less than 10).</a:t>
            </a:r>
            <a:endParaRPr b="0" lang="en-US" sz="1800" spc="-1" strike="noStrike">
              <a:latin typeface="Arial"/>
            </a:endParaRPr>
          </a:p>
          <a:p>
            <a:pPr marL="457200" indent="-316800">
              <a:lnSpc>
                <a:spcPct val="100000"/>
              </a:lnSpc>
              <a:buClr>
                <a:srgbClr val="adadad"/>
              </a:buClr>
              <a:buFont typeface="Arial"/>
              <a:buChar char="●"/>
              <a:tabLst>
                <a:tab algn="l" pos="0"/>
              </a:tabLst>
            </a:pPr>
            <a:r>
              <a:rPr b="0" lang="en" sz="1800" spc="-1" strike="noStrike">
                <a:solidFill>
                  <a:srgbClr val="adadad"/>
                </a:solidFill>
                <a:latin typeface="Arial"/>
                <a:ea typeface="Arial"/>
              </a:rPr>
              <a:t>After that i checked and removed skewness for continuous data columns (except target variable) using yeo-johnson transformation.</a:t>
            </a:r>
            <a:endParaRPr b="0" lang="en-US" sz="1800" spc="-1" strike="noStrike">
              <a:latin typeface="Arial"/>
            </a:endParaRPr>
          </a:p>
          <a:p>
            <a:pPr marL="457200" indent="-342360">
              <a:lnSpc>
                <a:spcPct val="100000"/>
              </a:lnSpc>
              <a:buClr>
                <a:srgbClr val="adadad"/>
              </a:buClr>
              <a:buFont typeface="Arial"/>
              <a:buChar char="●"/>
              <a:tabLst>
                <a:tab algn="l" pos="0"/>
              </a:tabLst>
            </a:pPr>
            <a:r>
              <a:rPr b="0" lang="en" sz="1800" spc="-1" strike="noStrike">
                <a:solidFill>
                  <a:srgbClr val="adadad"/>
                </a:solidFill>
                <a:latin typeface="Arial"/>
                <a:ea typeface="Arial"/>
              </a:rPr>
              <a:t>Finally i checked outliers using boxplot as well as z-score method and afterwards.</a:t>
            </a:r>
            <a:endParaRPr b="0" lang="en-US" sz="1800" spc="-1" strike="noStrike">
              <a:latin typeface="Arial"/>
            </a:endParaRPr>
          </a:p>
          <a:p>
            <a:pPr marL="457200" indent="-342360">
              <a:lnSpc>
                <a:spcPct val="100000"/>
              </a:lnSpc>
              <a:buClr>
                <a:srgbClr val="adadad"/>
              </a:buClr>
              <a:buFont typeface="Arial"/>
              <a:buChar char="●"/>
              <a:tabLst>
                <a:tab algn="l" pos="0"/>
              </a:tabLst>
            </a:pPr>
            <a:r>
              <a:rPr b="0" lang="en" sz="1800" spc="-1" strike="noStrike">
                <a:solidFill>
                  <a:srgbClr val="adadad"/>
                </a:solidFill>
                <a:latin typeface="Arial"/>
                <a:ea typeface="Arial"/>
              </a:rPr>
              <a:t>As removal of outliers from continuous data columns (except target variable column) gave very less loss (1.65%) so i removed them.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Data Inputs- Logic- Output Relationships</a:t>
            </a:r>
            <a:endParaRPr b="0" lang="en-US" sz="2750" spc="-1" strike="noStrike">
              <a:latin typeface="Arial"/>
            </a:endParaRPr>
          </a:p>
        </p:txBody>
      </p:sp>
      <p:sp>
        <p:nvSpPr>
          <p:cNvPr id="9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u="sng">
                <a:solidFill>
                  <a:srgbClr val="adadad"/>
                </a:solidFill>
                <a:uFillTx/>
                <a:latin typeface="Arial"/>
                <a:ea typeface="Arial"/>
              </a:rPr>
              <a:t>Data Input</a:t>
            </a:r>
            <a:r>
              <a:rPr b="0" lang="en" sz="1800" spc="-1" strike="noStrike">
                <a:solidFill>
                  <a:srgbClr val="adadad"/>
                </a:solidFill>
                <a:latin typeface="Arial"/>
                <a:ea typeface="Arial"/>
              </a:rPr>
              <a:t> :</a:t>
            </a:r>
            <a:endParaRPr b="0" lang="en-US" sz="1800" spc="-1" strike="noStrike">
              <a:latin typeface="Arial"/>
            </a:endParaRPr>
          </a:p>
          <a:p>
            <a:pPr>
              <a:lnSpc>
                <a:spcPct val="115000"/>
              </a:lnSpc>
              <a:spcBef>
                <a:spcPts val="1199"/>
              </a:spcBef>
              <a:tabLst>
                <a:tab algn="l" pos="0"/>
              </a:tabLst>
            </a:pPr>
            <a:r>
              <a:rPr b="0" lang="en" sz="1800" spc="-1" strike="noStrike">
                <a:solidFill>
                  <a:srgbClr val="adadad"/>
                </a:solidFill>
                <a:latin typeface="Arial"/>
                <a:ea typeface="Arial"/>
              </a:rPr>
              <a:t>These are basically the factors (such as Brand, Model, Variant, Manufacturing year, etc) which affects the prices of old cars.</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r>
              <a:rPr b="0" lang="en" sz="1800" spc="-1" strike="noStrike" u="sng">
                <a:solidFill>
                  <a:srgbClr val="adadad"/>
                </a:solidFill>
                <a:uFillTx/>
                <a:latin typeface="Arial"/>
                <a:ea typeface="Arial"/>
              </a:rPr>
              <a:t>Data Output</a:t>
            </a:r>
            <a:r>
              <a:rPr b="0" lang="en" sz="1800" spc="-1" strike="noStrike">
                <a:solidFill>
                  <a:srgbClr val="adadad"/>
                </a:solidFill>
                <a:latin typeface="Arial"/>
                <a:ea typeface="Arial"/>
              </a:rPr>
              <a:t> :</a:t>
            </a:r>
            <a:endParaRPr b="0" lang="en-US" sz="1800" spc="-1" strike="noStrike">
              <a:latin typeface="Arial"/>
            </a:endParaRPr>
          </a:p>
          <a:p>
            <a:pPr>
              <a:lnSpc>
                <a:spcPct val="115000"/>
              </a:lnSpc>
              <a:spcBef>
                <a:spcPts val="1199"/>
              </a:spcBef>
              <a:spcAft>
                <a:spcPts val="1199"/>
              </a:spcAft>
              <a:tabLst>
                <a:tab algn="l" pos="0"/>
              </a:tabLst>
            </a:pPr>
            <a:r>
              <a:rPr b="0" lang="en" sz="1800" spc="-1" strike="noStrike">
                <a:solidFill>
                  <a:srgbClr val="adadad"/>
                </a:solidFill>
                <a:latin typeface="Arial"/>
                <a:ea typeface="Arial"/>
              </a:rPr>
              <a:t>Our Target variable is ‘Price (in ₹)' which is the price of the old cars and we are supposed to predict it with the help of data input (i.e factors affecting old car prices).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Hardware and Software Requirements and Tools Used</a:t>
            </a:r>
            <a:endParaRPr b="0" lang="en-US" sz="2500" spc="-1" strike="noStrike">
              <a:latin typeface="Arial"/>
            </a:endParaRPr>
          </a:p>
        </p:txBody>
      </p:sp>
      <p:sp>
        <p:nvSpPr>
          <p:cNvPr id="101" name="CustomShape 2"/>
          <p:cNvSpPr/>
          <p:nvPr/>
        </p:nvSpPr>
        <p:spPr>
          <a:xfrm>
            <a:off x="311760" y="1240200"/>
            <a:ext cx="8519760" cy="3667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Hardware used:</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Laptop with intel core i5 7th gen</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Internet connection for web scraping</a:t>
            </a:r>
            <a:endParaRPr b="0" lang="en-US" sz="1800" spc="-1" strike="noStrike">
              <a:latin typeface="Arial"/>
            </a:endParaRPr>
          </a:p>
          <a:p>
            <a:pPr>
              <a:lnSpc>
                <a:spcPct val="115000"/>
              </a:lnSpc>
              <a:spcBef>
                <a:spcPts val="1199"/>
              </a:spcBef>
              <a:tabLst>
                <a:tab algn="l" pos="0"/>
              </a:tabLst>
            </a:pPr>
            <a:r>
              <a:rPr b="0" lang="en" sz="1800" spc="-1" strike="noStrike">
                <a:solidFill>
                  <a:srgbClr val="adadad"/>
                </a:solidFill>
                <a:latin typeface="Arial"/>
                <a:ea typeface="Arial"/>
              </a:rPr>
              <a:t>Software used:</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Jupyter notebook</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python libraries such as numpy, pandas, seaborn, matplotlib, etc</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libraries for model such as sklearn, etc</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Required libraries for web scraping such as selenium,etc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Models Development and Evaluation</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Identification of possible problem-solving approaches (methods)</a:t>
            </a:r>
            <a:endParaRPr b="0" lang="en-US" sz="2500" spc="-1" strike="noStrike">
              <a:latin typeface="Arial"/>
            </a:endParaRPr>
          </a:p>
        </p:txBody>
      </p:sp>
      <p:sp>
        <p:nvSpPr>
          <p:cNvPr id="104" name="CustomShape 2"/>
          <p:cNvSpPr/>
          <p:nvPr/>
        </p:nvSpPr>
        <p:spPr>
          <a:xfrm>
            <a:off x="311760" y="1461960"/>
            <a:ext cx="8519760" cy="31060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After preprocessing data (removing NULL, encoding, checking for high correlations, removing skewness and outliers) i separated columns into features and target.</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latin typeface="Arial"/>
                <a:ea typeface="Arial"/>
              </a:rPr>
              <a:t>As this is a regression problem so we tried 4 models - LinearRegression, SVR, RandomForestRegressor and DecisionTreeRegressor</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latin typeface="Arial"/>
                <a:ea typeface="Arial"/>
              </a:rPr>
              <a:t>I also tried 4 metrics method - </a:t>
            </a:r>
            <a:r>
              <a:rPr b="1" lang="en" sz="1800" spc="-1" strike="noStrike">
                <a:solidFill>
                  <a:srgbClr val="adadad"/>
                </a:solidFill>
                <a:highlight>
                  <a:srgbClr val="212121"/>
                </a:highlight>
                <a:latin typeface="Arial"/>
                <a:ea typeface="Arial"/>
              </a:rPr>
              <a:t>r2_score, mse, rms, mae</a:t>
            </a:r>
            <a:r>
              <a:rPr b="0" lang="en" sz="1800" spc="-1" strike="noStrike">
                <a:solidFill>
                  <a:srgbClr val="adadad"/>
                </a:solidFill>
                <a:highlight>
                  <a:srgbClr val="212121"/>
                </a:highlight>
                <a:latin typeface="Arial"/>
                <a:ea typeface="Arial"/>
              </a:rPr>
              <a:t> </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highlight>
                  <a:srgbClr val="212121"/>
                </a:highlight>
                <a:latin typeface="Arial"/>
                <a:ea typeface="Arial"/>
              </a:rPr>
              <a:t>Then i used Lasso for regularization.</a:t>
            </a:r>
            <a:endParaRPr b="0" lang="en-US" sz="1800" spc="-1" strike="noStrike">
              <a:latin typeface="Arial"/>
            </a:endParaRPr>
          </a:p>
          <a:p>
            <a:pPr marL="457200" indent="-342360">
              <a:lnSpc>
                <a:spcPct val="115000"/>
              </a:lnSpc>
              <a:buClr>
                <a:srgbClr val="adadad"/>
              </a:buClr>
              <a:buFont typeface="Arial"/>
              <a:buChar char="●"/>
            </a:pPr>
            <a:r>
              <a:rPr b="0" lang="en" sz="1800" spc="-1" strike="noStrike">
                <a:solidFill>
                  <a:srgbClr val="adadad"/>
                </a:solidFill>
                <a:highlight>
                  <a:srgbClr val="212121"/>
                </a:highlight>
                <a:latin typeface="Arial"/>
                <a:ea typeface="Arial"/>
              </a:rPr>
              <a:t>Finally i used Ensemble Technique.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Testing of Identified Approaches (Algorithms)</a:t>
            </a:r>
            <a:endParaRPr b="0" lang="en-US" sz="2750" spc="-1" strike="noStrike">
              <a:latin typeface="Arial"/>
            </a:endParaRPr>
          </a:p>
        </p:txBody>
      </p:sp>
      <p:sp>
        <p:nvSpPr>
          <p:cNvPr id="106" name="CustomShape 2"/>
          <p:cNvSpPr/>
          <p:nvPr/>
        </p:nvSpPr>
        <p:spPr>
          <a:xfrm>
            <a:off x="311760" y="1266480"/>
            <a:ext cx="8519760" cy="330192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As this is a regression problem so we tried following 4 models -</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LinearRegression</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SVR</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RandomForestRegressor</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DecisionTreeRegressor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a:t>
            </a:r>
            <a:endParaRPr b="0" lang="en-US" sz="2500" spc="-1" strike="noStrike">
              <a:latin typeface="Arial"/>
            </a:endParaRPr>
          </a:p>
        </p:txBody>
      </p:sp>
      <p:sp>
        <p:nvSpPr>
          <p:cNvPr id="108" name="CustomShape 2"/>
          <p:cNvSpPr/>
          <p:nvPr/>
        </p:nvSpPr>
        <p:spPr>
          <a:xfrm>
            <a:off x="311760" y="1152360"/>
            <a:ext cx="8519760" cy="80496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800" spc="-1" strike="noStrike">
                <a:solidFill>
                  <a:srgbClr val="adadad"/>
                </a:solidFill>
                <a:latin typeface="Arial"/>
                <a:ea typeface="Arial"/>
              </a:rPr>
              <a:t>I defined a function model and then tried 4 different models using it</a:t>
            </a:r>
            <a:endParaRPr b="0" lang="en-US" sz="1800" spc="-1" strike="noStrike">
              <a:latin typeface="Arial"/>
            </a:endParaRPr>
          </a:p>
        </p:txBody>
      </p:sp>
      <p:pic>
        <p:nvPicPr>
          <p:cNvPr id="109" name="" descr=""/>
          <p:cNvPicPr/>
          <p:nvPr/>
        </p:nvPicPr>
        <p:blipFill>
          <a:blip r:embed="rId1"/>
          <a:stretch/>
        </p:blipFill>
        <p:spPr>
          <a:xfrm>
            <a:off x="138600" y="2143080"/>
            <a:ext cx="8783640" cy="25772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latin typeface="Arial"/>
            </a:endParaRPr>
          </a:p>
        </p:txBody>
      </p:sp>
      <p:sp>
        <p:nvSpPr>
          <p:cNvPr id="111" name="CustomShape 2"/>
          <p:cNvSpPr/>
          <p:nvPr/>
        </p:nvSpPr>
        <p:spPr>
          <a:xfrm>
            <a:off x="311760" y="941400"/>
            <a:ext cx="8519760" cy="399456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400" spc="-1" strike="noStrike">
                <a:solidFill>
                  <a:srgbClr val="adadad"/>
                </a:solidFill>
                <a:latin typeface="Arial"/>
                <a:ea typeface="Arial"/>
              </a:rPr>
              <a:t>Result that i got for each model :</a:t>
            </a:r>
            <a:endParaRPr b="0" lang="en-US" sz="1400" spc="-1" strike="noStrike">
              <a:latin typeface="Arial"/>
            </a:endParaRPr>
          </a:p>
          <a:p>
            <a:pPr marL="457200" indent="-316800">
              <a:lnSpc>
                <a:spcPct val="115000"/>
              </a:lnSpc>
              <a:spcBef>
                <a:spcPts val="1199"/>
              </a:spcBef>
              <a:buClr>
                <a:srgbClr val="adadad"/>
              </a:buClr>
              <a:buFont typeface="Arial"/>
              <a:buChar char="●"/>
              <a:tabLst>
                <a:tab algn="l" pos="0"/>
              </a:tabLst>
            </a:pPr>
            <a:r>
              <a:rPr b="1" lang="en" sz="1400" spc="-1" strike="noStrike" u="sng">
                <a:solidFill>
                  <a:srgbClr val="adadad"/>
                </a:solidFill>
                <a:uFillTx/>
                <a:latin typeface="Arial"/>
                <a:ea typeface="Arial"/>
              </a:rPr>
              <a:t>LinearRegression</a:t>
            </a:r>
            <a:r>
              <a:rPr b="0" lang="en" sz="1400" spc="-1" strike="noStrike">
                <a:solidFill>
                  <a:srgbClr val="adadad"/>
                </a:solidFill>
                <a:latin typeface="Arial"/>
                <a:ea typeface="Arial"/>
              </a:rPr>
              <a:t> :</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At random state 7 the training accuracy is : 0.16383619784543546</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At random state 7 the testing accuracy is : 0.1469071923098223</a:t>
            </a:r>
            <a:endParaRPr b="0" lang="en-US" sz="1400" spc="-1" strike="noStrike">
              <a:latin typeface="Arial"/>
            </a:endParaRPr>
          </a:p>
          <a:p>
            <a:pPr marL="457200">
              <a:lnSpc>
                <a:spcPct val="115000"/>
              </a:lnSpc>
              <a:tabLst>
                <a:tab algn="l" pos="0"/>
              </a:tabLst>
            </a:pPr>
            <a:r>
              <a:rPr b="0" lang="en" sz="1400" spc="-1" strike="noStrike">
                <a:solidFill>
                  <a:srgbClr val="adadad"/>
                </a:solidFill>
                <a:highlight>
                  <a:srgbClr val="212121"/>
                </a:highlight>
                <a:latin typeface="Arial"/>
                <a:ea typeface="Arial"/>
              </a:rPr>
              <a:t>At cross fold 2 the cv score is 0.15704804394672922 and accuracy score for training is -0.1580800000323732 and accuracy score for testing is 0.1469071923098223</a:t>
            </a:r>
            <a:endParaRPr b="0" lang="en-US" sz="1400" spc="-1" strike="noStrike">
              <a:latin typeface="Arial"/>
            </a:endParaRPr>
          </a:p>
          <a:p>
            <a:pPr marL="457200">
              <a:lnSpc>
                <a:spcPct val="115000"/>
              </a:lnSpc>
              <a:tabLst>
                <a:tab algn="l" pos="0"/>
              </a:tabLst>
            </a:pPr>
            <a:endParaRPr b="0" lang="en-US" sz="1400" spc="-1" strike="noStrike">
              <a:latin typeface="Arial"/>
            </a:endParaRPr>
          </a:p>
          <a:p>
            <a:pPr marL="457200" indent="-316800">
              <a:lnSpc>
                <a:spcPct val="115000"/>
              </a:lnSpc>
              <a:buClr>
                <a:srgbClr val="adadad"/>
              </a:buClr>
              <a:buFont typeface="Arial"/>
              <a:buChar char="●"/>
              <a:tabLst>
                <a:tab algn="l" pos="0"/>
              </a:tabLst>
            </a:pPr>
            <a:r>
              <a:rPr b="1" lang="en" sz="1400" spc="-1" strike="noStrike" u="sng">
                <a:solidFill>
                  <a:srgbClr val="adadad"/>
                </a:solidFill>
                <a:highlight>
                  <a:srgbClr val="212121"/>
                </a:highlight>
                <a:uFillTx/>
                <a:latin typeface="Arial"/>
                <a:ea typeface="Arial"/>
              </a:rPr>
              <a:t>SVR</a:t>
            </a:r>
            <a:r>
              <a:rPr b="0" lang="en" sz="1400" spc="-1" strike="noStrike">
                <a:solidFill>
                  <a:srgbClr val="adadad"/>
                </a:solidFill>
                <a:highlight>
                  <a:srgbClr val="212121"/>
                </a:highlight>
                <a:latin typeface="Arial"/>
                <a:ea typeface="Arial"/>
              </a:rPr>
              <a:t>:</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training model :  -0.12253247357201102</a:t>
            </a:r>
            <a:endParaRPr b="0" lang="en-US" sz="1400" spc="-1" strike="noStrike">
              <a:latin typeface="Arial"/>
            </a:endParaRPr>
          </a:p>
          <a:p>
            <a:pPr>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testing model :  -0.16873651665433442</a:t>
            </a:r>
            <a:endParaRPr b="0" lang="en-US" sz="1400" spc="-1" strike="noStrike">
              <a:latin typeface="Arial"/>
            </a:endParaRPr>
          </a:p>
          <a:p>
            <a:pPr marL="457200">
              <a:lnSpc>
                <a:spcPct val="115000"/>
              </a:lnSpc>
              <a:tabLst>
                <a:tab algn="l" pos="0"/>
              </a:tabLst>
            </a:pPr>
            <a:r>
              <a:rPr b="0" lang="en" sz="1400" spc="-1" strike="noStrike">
                <a:solidFill>
                  <a:srgbClr val="adadad"/>
                </a:solidFill>
                <a:highlight>
                  <a:srgbClr val="212121"/>
                </a:highlight>
                <a:latin typeface="Arial"/>
                <a:ea typeface="Arial"/>
              </a:rPr>
              <a:t>At cross fold 2 the cv score is -0.12869919468300006 and accuracy score for training is -0.12253247357201102 and accuracy score for testing is -0.16873651665433442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latin typeface="Arial"/>
            </a:endParaRPr>
          </a:p>
        </p:txBody>
      </p:sp>
      <p:sp>
        <p:nvSpPr>
          <p:cNvPr id="113" name="CustomShape 2"/>
          <p:cNvSpPr/>
          <p:nvPr/>
        </p:nvSpPr>
        <p:spPr>
          <a:xfrm>
            <a:off x="311760" y="897840"/>
            <a:ext cx="8519760" cy="38206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400" spc="-1" strike="noStrike">
                <a:solidFill>
                  <a:srgbClr val="adadad"/>
                </a:solidFill>
                <a:latin typeface="Arial"/>
                <a:ea typeface="Arial"/>
              </a:rPr>
              <a:t>Result that i got for each model (conti) :</a:t>
            </a:r>
            <a:endParaRPr b="0" lang="en-US" sz="1400" spc="-1" strike="noStrike">
              <a:latin typeface="Arial"/>
            </a:endParaRPr>
          </a:p>
          <a:p>
            <a:pPr marL="457200" indent="-316800">
              <a:lnSpc>
                <a:spcPct val="115000"/>
              </a:lnSpc>
              <a:spcBef>
                <a:spcPts val="1199"/>
              </a:spcBef>
              <a:buClr>
                <a:srgbClr val="adadad"/>
              </a:buClr>
              <a:buFont typeface="Arial"/>
              <a:buChar char="●"/>
              <a:tabLst>
                <a:tab algn="l" pos="0"/>
              </a:tabLst>
            </a:pPr>
            <a:r>
              <a:rPr b="1" lang="en" sz="1400" spc="-1" strike="noStrike" u="sng">
                <a:solidFill>
                  <a:srgbClr val="adadad"/>
                </a:solidFill>
                <a:uFillTx/>
                <a:latin typeface="Arial"/>
                <a:ea typeface="Arial"/>
              </a:rPr>
              <a:t>RandomForestRegressor</a:t>
            </a:r>
            <a:r>
              <a:rPr b="1" lang="en" sz="1400" spc="-1" strike="noStrike">
                <a:solidFill>
                  <a:srgbClr val="adadad"/>
                </a:solidFill>
                <a:latin typeface="Arial"/>
                <a:ea typeface="Arial"/>
              </a:rPr>
              <a:t> </a:t>
            </a:r>
            <a:r>
              <a:rPr b="0" lang="en" sz="1400" spc="-1" strike="noStrike">
                <a:solidFill>
                  <a:srgbClr val="adadad"/>
                </a:solidFill>
                <a:latin typeface="Arial"/>
                <a:ea typeface="Arial"/>
              </a:rPr>
              <a:t>:</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training model :  0.9866976687986722</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testing model :  0.8840525978432557</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At cross fold 2 the cv score is 0.8635985105119979 and accuracy score for training is 0.9866976687986722 and accuracy score for testing is 0.8840525978432557</a:t>
            </a:r>
            <a:endParaRPr b="0" lang="en-US" sz="1400" spc="-1" strike="noStrike">
              <a:latin typeface="Arial"/>
            </a:endParaRPr>
          </a:p>
          <a:p>
            <a:pPr marL="457200">
              <a:lnSpc>
                <a:spcPct val="115000"/>
              </a:lnSpc>
              <a:tabLst>
                <a:tab algn="l" pos="0"/>
              </a:tabLst>
            </a:pPr>
            <a:endParaRPr b="0" lang="en-US" sz="1400" spc="-1" strike="noStrike">
              <a:latin typeface="Arial"/>
            </a:endParaRPr>
          </a:p>
          <a:p>
            <a:pPr marL="457200" indent="-316800">
              <a:lnSpc>
                <a:spcPct val="115000"/>
              </a:lnSpc>
              <a:buClr>
                <a:srgbClr val="adadad"/>
              </a:buClr>
              <a:buFont typeface="Arial"/>
              <a:buChar char="●"/>
              <a:tabLst>
                <a:tab algn="l" pos="0"/>
              </a:tabLst>
            </a:pPr>
            <a:r>
              <a:rPr b="1" lang="en" sz="1400" spc="-1" strike="noStrike" u="sng">
                <a:solidFill>
                  <a:srgbClr val="adadad"/>
                </a:solidFill>
                <a:highlight>
                  <a:srgbClr val="212121"/>
                </a:highlight>
                <a:uFillTx/>
                <a:latin typeface="Arial"/>
                <a:ea typeface="Arial"/>
              </a:rPr>
              <a:t>DecisionTreeRegressor</a:t>
            </a:r>
            <a:r>
              <a:rPr b="0" lang="en" sz="1400" spc="-1" strike="noStrike">
                <a:solidFill>
                  <a:srgbClr val="adadad"/>
                </a:solidFill>
                <a:highlight>
                  <a:srgbClr val="212121"/>
                </a:highlight>
                <a:latin typeface="Arial"/>
                <a:ea typeface="Arial"/>
              </a:rPr>
              <a:t> :</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training model :  0.9981689203007841</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Accuracy for the testing model :  0.8626950354828585</a:t>
            </a:r>
            <a:endParaRPr b="0" lang="en-US" sz="1400" spc="-1" strike="noStrike">
              <a:latin typeface="Arial"/>
            </a:endParaRPr>
          </a:p>
          <a:p>
            <a:pPr marL="457200">
              <a:lnSpc>
                <a:spcPct val="115000"/>
              </a:lnSpc>
              <a:spcBef>
                <a:spcPts val="1199"/>
              </a:spcBef>
              <a:tabLst>
                <a:tab algn="l" pos="0"/>
              </a:tabLst>
            </a:pPr>
            <a:r>
              <a:rPr b="0" lang="en" sz="1400" spc="-1" strike="noStrike">
                <a:solidFill>
                  <a:srgbClr val="adadad"/>
                </a:solidFill>
                <a:highlight>
                  <a:srgbClr val="212121"/>
                </a:highlight>
                <a:latin typeface="Arial"/>
                <a:ea typeface="Arial"/>
              </a:rPr>
              <a:t>At cross fold 2 the cv score is 0.8295530091338674 and accuracy score for training is 0.9981689203007841 and accuracy score for testing is 0.8626950354828585</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1" lang="en" sz="2800" spc="-1" strike="noStrike" u="sng">
                <a:solidFill>
                  <a:srgbClr val="ffffff"/>
                </a:solidFill>
                <a:uFillTx/>
                <a:latin typeface="Arial"/>
                <a:ea typeface="Arial"/>
              </a:rPr>
              <a:t>Acknowledgement</a:t>
            </a:r>
            <a:endParaRPr b="0" lang="en-US" sz="2800" spc="-1" strike="noStrike">
              <a:latin typeface="Arial"/>
            </a:endParaRPr>
          </a:p>
        </p:txBody>
      </p:sp>
      <p:sp>
        <p:nvSpPr>
          <p:cNvPr id="8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Reference that i have used are:</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Data Trained Education online video</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Materials provided by Flip Robo</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Data extracted from https://www.cartrade.com/</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Geeks for Geeks</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Stackoverflow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Run and Evaluate selected models (conti)</a:t>
            </a:r>
            <a:endParaRPr b="0" lang="en-US" sz="2500" spc="-1" strike="noStrike">
              <a:latin typeface="Arial"/>
            </a:endParaRPr>
          </a:p>
        </p:txBody>
      </p:sp>
      <p:sp>
        <p:nvSpPr>
          <p:cNvPr id="115" name="CustomShape 2"/>
          <p:cNvSpPr/>
          <p:nvPr/>
        </p:nvSpPr>
        <p:spPr>
          <a:xfrm>
            <a:off x="311760" y="1355040"/>
            <a:ext cx="8519760" cy="212364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700" spc="-1" strike="noStrike">
                <a:solidFill>
                  <a:srgbClr val="adadad"/>
                </a:solidFill>
                <a:highlight>
                  <a:srgbClr val="212121"/>
                </a:highlight>
                <a:latin typeface="Arial"/>
                <a:ea typeface="Arial"/>
              </a:rPr>
              <a:t>Finally i concluded that </a:t>
            </a:r>
            <a:r>
              <a:rPr b="1" lang="en" sz="1700" spc="-1" strike="noStrike">
                <a:solidFill>
                  <a:srgbClr val="adadad"/>
                </a:solidFill>
                <a:highlight>
                  <a:srgbClr val="212121"/>
                </a:highlight>
                <a:latin typeface="Arial"/>
                <a:ea typeface="Arial"/>
              </a:rPr>
              <a:t>RandomForestRegressor() gives best accuracy </a:t>
            </a:r>
            <a:endParaRPr b="0" lang="en-US" sz="1700" spc="-1" strike="noStrike">
              <a:latin typeface="Arial"/>
            </a:endParaRPr>
          </a:p>
          <a:p>
            <a:pPr>
              <a:lnSpc>
                <a:spcPct val="115000"/>
              </a:lnSpc>
              <a:spcBef>
                <a:spcPts val="1199"/>
              </a:spcBef>
              <a:spcAft>
                <a:spcPts val="1199"/>
              </a:spcAft>
              <a:tabLst>
                <a:tab algn="l" pos="0"/>
              </a:tabLst>
            </a:pPr>
            <a:r>
              <a:rPr b="1" lang="en" sz="1700" spc="-1" strike="noStrike">
                <a:solidFill>
                  <a:srgbClr val="adadad"/>
                </a:solidFill>
                <a:highlight>
                  <a:srgbClr val="212121"/>
                </a:highlight>
                <a:latin typeface="Arial"/>
                <a:ea typeface="Arial"/>
              </a:rPr>
              <a:t>Hence i took it as main model</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Key Metrics for success in solving problem under consideration</a:t>
            </a:r>
            <a:endParaRPr b="0" lang="en-US" sz="2750" spc="-1" strike="noStrike">
              <a:latin typeface="Arial"/>
            </a:endParaRPr>
          </a:p>
        </p:txBody>
      </p:sp>
      <p:sp>
        <p:nvSpPr>
          <p:cNvPr id="117" name="CustomShape 2"/>
          <p:cNvSpPr/>
          <p:nvPr/>
        </p:nvSpPr>
        <p:spPr>
          <a:xfrm>
            <a:off x="311760" y="1461960"/>
            <a:ext cx="8519760" cy="31060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I tried 4 different metrics method:</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1" lang="en" sz="1800" spc="-1" strike="noStrike">
                <a:solidFill>
                  <a:srgbClr val="adadad"/>
                </a:solidFill>
                <a:highlight>
                  <a:srgbClr val="212121"/>
                </a:highlight>
                <a:latin typeface="Arial"/>
                <a:ea typeface="Arial"/>
              </a:rPr>
              <a:t>r2_score</a:t>
            </a:r>
            <a:endParaRPr b="0" lang="en-US" sz="1800" spc="-1" strike="noStrike">
              <a:latin typeface="Arial"/>
            </a:endParaRPr>
          </a:p>
          <a:p>
            <a:pPr marL="457200" indent="-342360">
              <a:lnSpc>
                <a:spcPct val="115000"/>
              </a:lnSpc>
              <a:buClr>
                <a:srgbClr val="adadad"/>
              </a:buClr>
              <a:buFont typeface="Arial"/>
              <a:buChar char="●"/>
              <a:tabLst>
                <a:tab algn="l" pos="0"/>
              </a:tabLst>
            </a:pPr>
            <a:r>
              <a:rPr b="1" lang="en" sz="1800" spc="-1" strike="noStrike">
                <a:solidFill>
                  <a:srgbClr val="adadad"/>
                </a:solidFill>
                <a:highlight>
                  <a:srgbClr val="212121"/>
                </a:highlight>
                <a:latin typeface="Arial"/>
                <a:ea typeface="Arial"/>
              </a:rPr>
              <a:t>mse</a:t>
            </a:r>
            <a:endParaRPr b="0" lang="en-US" sz="1800" spc="-1" strike="noStrike">
              <a:latin typeface="Arial"/>
            </a:endParaRPr>
          </a:p>
          <a:p>
            <a:pPr marL="457200" indent="-342360">
              <a:lnSpc>
                <a:spcPct val="115000"/>
              </a:lnSpc>
              <a:buClr>
                <a:srgbClr val="adadad"/>
              </a:buClr>
              <a:buFont typeface="Arial"/>
              <a:buChar char="●"/>
              <a:tabLst>
                <a:tab algn="l" pos="0"/>
              </a:tabLst>
            </a:pPr>
            <a:r>
              <a:rPr b="1" lang="en" sz="1800" spc="-1" strike="noStrike">
                <a:solidFill>
                  <a:srgbClr val="adadad"/>
                </a:solidFill>
                <a:highlight>
                  <a:srgbClr val="212121"/>
                </a:highlight>
                <a:latin typeface="Arial"/>
                <a:ea typeface="Arial"/>
              </a:rPr>
              <a:t>rms</a:t>
            </a:r>
            <a:endParaRPr b="0" lang="en-US" sz="1800" spc="-1" strike="noStrike">
              <a:latin typeface="Arial"/>
            </a:endParaRPr>
          </a:p>
          <a:p>
            <a:pPr marL="457200" indent="-342360">
              <a:lnSpc>
                <a:spcPct val="115000"/>
              </a:lnSpc>
              <a:buClr>
                <a:srgbClr val="adadad"/>
              </a:buClr>
              <a:buFont typeface="Arial"/>
              <a:buChar char="●"/>
              <a:tabLst>
                <a:tab algn="l" pos="0"/>
              </a:tabLst>
            </a:pPr>
            <a:r>
              <a:rPr b="1" lang="en" sz="1800" spc="-1" strike="noStrike">
                <a:solidFill>
                  <a:srgbClr val="adadad"/>
                </a:solidFill>
                <a:highlight>
                  <a:srgbClr val="212121"/>
                </a:highlight>
                <a:latin typeface="Arial"/>
                <a:ea typeface="Arial"/>
              </a:rPr>
              <a:t>mae</a:t>
            </a:r>
            <a:r>
              <a:rPr b="0" lang="en" sz="1800" spc="-1" strike="noStrike">
                <a:solidFill>
                  <a:srgbClr val="adadad"/>
                </a:solidFill>
                <a:highlight>
                  <a:srgbClr val="212121"/>
                </a:highlight>
                <a:latin typeface="Arial"/>
                <a:ea typeface="Arial"/>
              </a:rPr>
              <a:t> </a:t>
            </a:r>
            <a:endParaRPr b="0" lang="en-US" sz="1800" spc="-1" strike="noStrike">
              <a:latin typeface="Arial"/>
            </a:endParaRPr>
          </a:p>
          <a:p>
            <a:pPr>
              <a:lnSpc>
                <a:spcPct val="115000"/>
              </a:lnSpc>
              <a:spcBef>
                <a:spcPts val="1199"/>
              </a:spcBef>
              <a:spcAft>
                <a:spcPts val="1199"/>
              </a:spcAft>
              <a:tabLst>
                <a:tab algn="l" pos="0"/>
              </a:tabLst>
            </a:pPr>
            <a:r>
              <a:rPr b="0" lang="en" sz="1800" spc="-1" strike="noStrike">
                <a:solidFill>
                  <a:srgbClr val="adadad"/>
                </a:solidFill>
                <a:highlight>
                  <a:srgbClr val="212121"/>
                </a:highlight>
                <a:latin typeface="Arial"/>
                <a:ea typeface="Arial"/>
              </a:rPr>
              <a:t>I got best results from r2_score and hence used it in final model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Visualizations</a:t>
            </a:r>
            <a:endParaRPr b="0" lang="en-US" sz="2750" spc="-1" strike="noStrike">
              <a:latin typeface="Arial"/>
            </a:endParaRPr>
          </a:p>
        </p:txBody>
      </p:sp>
      <p:sp>
        <p:nvSpPr>
          <p:cNvPr id="119" name="CustomShape 2"/>
          <p:cNvSpPr/>
          <p:nvPr/>
        </p:nvSpPr>
        <p:spPr>
          <a:xfrm>
            <a:off x="311760" y="1152360"/>
            <a:ext cx="242676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800" spc="-1" strike="noStrike">
                <a:solidFill>
                  <a:srgbClr val="adadad"/>
                </a:solidFill>
                <a:latin typeface="Arial"/>
                <a:ea typeface="Arial"/>
              </a:rPr>
              <a:t>We can see that for Linear Regression almost all points lie near best fit curve but not on it.</a:t>
            </a:r>
            <a:endParaRPr b="0" lang="en-US" sz="1800" spc="-1" strike="noStrike">
              <a:latin typeface="Arial"/>
            </a:endParaRPr>
          </a:p>
        </p:txBody>
      </p:sp>
      <p:pic>
        <p:nvPicPr>
          <p:cNvPr id="120" name="Google Shape;182;p23" descr=""/>
          <p:cNvPicPr/>
          <p:nvPr/>
        </p:nvPicPr>
        <p:blipFill>
          <a:blip r:embed="rId1"/>
          <a:stretch/>
        </p:blipFill>
        <p:spPr>
          <a:xfrm>
            <a:off x="3713760" y="969840"/>
            <a:ext cx="4961880" cy="37807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2000"/>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Interpretation of the Results</a:t>
            </a:r>
            <a:endParaRPr b="0" lang="en-US" sz="2500" spc="-1" strike="noStrike">
              <a:latin typeface="Arial"/>
            </a:endParaRPr>
          </a:p>
        </p:txBody>
      </p:sp>
      <p:sp>
        <p:nvSpPr>
          <p:cNvPr id="122"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So the results which i got were:</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Although </a:t>
            </a:r>
            <a:r>
              <a:rPr b="1" lang="en" sz="1700" spc="-1" strike="noStrike">
                <a:solidFill>
                  <a:srgbClr val="adadad"/>
                </a:solidFill>
                <a:highlight>
                  <a:srgbClr val="212121"/>
                </a:highlight>
                <a:latin typeface="Arial"/>
                <a:ea typeface="Arial"/>
              </a:rPr>
              <a:t>RandomForestRegressor() is best model </a:t>
            </a:r>
            <a:r>
              <a:rPr b="0" lang="en" sz="1700" spc="-1" strike="noStrike">
                <a:solidFill>
                  <a:srgbClr val="adadad"/>
                </a:solidFill>
                <a:highlight>
                  <a:srgbClr val="212121"/>
                </a:highlight>
                <a:latin typeface="Arial"/>
                <a:ea typeface="Arial"/>
              </a:rPr>
              <a:t>but </a:t>
            </a:r>
            <a:r>
              <a:rPr b="0" lang="en" sz="1800" spc="-1" strike="noStrike">
                <a:solidFill>
                  <a:srgbClr val="adadad"/>
                </a:solidFill>
                <a:highlight>
                  <a:srgbClr val="212121"/>
                </a:highlight>
                <a:latin typeface="Arial"/>
                <a:ea typeface="Arial"/>
              </a:rPr>
              <a:t>DecisionTreeRegressor() can also be used as they are also very good models.</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highlight>
                  <a:srgbClr val="212121"/>
                </a:highlight>
                <a:latin typeface="Arial"/>
                <a:ea typeface="Arial"/>
              </a:rPr>
              <a:t>Above point can be seen through r2_score which is the also best among 4 metrics tried.</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highlight>
                  <a:srgbClr val="212121"/>
                </a:highlight>
                <a:latin typeface="Arial"/>
                <a:ea typeface="Arial"/>
              </a:rPr>
              <a:t>We got our final accuracy (r2_score) as </a:t>
            </a:r>
            <a:r>
              <a:rPr b="1" lang="en" sz="1800" spc="-1" strike="noStrike">
                <a:solidFill>
                  <a:srgbClr val="adadad"/>
                </a:solidFill>
                <a:highlight>
                  <a:srgbClr val="212121"/>
                </a:highlight>
                <a:latin typeface="Arial"/>
                <a:ea typeface="Arial"/>
              </a:rPr>
              <a:t>84.94%</a:t>
            </a:r>
            <a:r>
              <a:rPr b="0" lang="en" sz="1800" spc="-1" strike="noStrike">
                <a:solidFill>
                  <a:srgbClr val="adadad"/>
                </a:solidFill>
                <a:highlight>
                  <a:srgbClr val="212121"/>
                </a:highlight>
                <a:latin typeface="Arial"/>
                <a:ea typeface="Arial"/>
              </a:rPr>
              <a:t> after hypertuning.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Conclusion</a:t>
            </a:r>
            <a:br/>
            <a:b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199"/>
              </a:spcBef>
              <a:spcAft>
                <a:spcPts val="1199"/>
              </a:spcAft>
              <a:tabLst>
                <a:tab algn="l" pos="0"/>
              </a:tabLst>
            </a:pPr>
            <a:r>
              <a:rPr b="1" lang="en" sz="2500" spc="-1" strike="noStrike" u="sng">
                <a:solidFill>
                  <a:srgbClr val="ffffff"/>
                </a:solidFill>
                <a:uFillTx/>
                <a:latin typeface="Arial"/>
                <a:ea typeface="Arial"/>
              </a:rPr>
              <a:t>Key Findings and Conclusions of the Study</a:t>
            </a:r>
            <a:endParaRPr b="0" lang="en-US" sz="2500" spc="-1" strike="noStrike">
              <a:latin typeface="Arial"/>
            </a:endParaRPr>
          </a:p>
        </p:txBody>
      </p:sp>
      <p:sp>
        <p:nvSpPr>
          <p:cNvPr id="125" name="CustomShape 2"/>
          <p:cNvSpPr/>
          <p:nvPr/>
        </p:nvSpPr>
        <p:spPr>
          <a:xfrm>
            <a:off x="311760" y="1461960"/>
            <a:ext cx="8519760" cy="310608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From this study i learnt that sometimes some unrelated factors like COVID can also result in change in prices of old cars in market.</a:t>
            </a:r>
            <a:endParaRPr b="0" lang="en-US" sz="1800" spc="-1" strike="noStrike">
              <a:latin typeface="Arial"/>
            </a:endParaRPr>
          </a:p>
          <a:p>
            <a:pPr marL="457200" indent="-342360">
              <a:lnSpc>
                <a:spcPct val="115000"/>
              </a:lnSpc>
              <a:spcBef>
                <a:spcPts val="1199"/>
              </a:spcBef>
              <a:buClr>
                <a:srgbClr val="adadad"/>
              </a:buClr>
              <a:buFont typeface="Arial"/>
              <a:buChar char="●"/>
            </a:pPr>
            <a:r>
              <a:rPr b="0" lang="en" sz="1800" spc="-1" strike="noStrike">
                <a:solidFill>
                  <a:srgbClr val="adadad"/>
                </a:solidFill>
                <a:latin typeface="Arial"/>
                <a:ea typeface="Arial"/>
              </a:rPr>
              <a:t>Prices of old cars are not highly dependent on any of the factors taken in this project.</a:t>
            </a:r>
            <a:endParaRPr b="0" lang="en-US" sz="1800" spc="-1" strike="noStrike">
              <a:latin typeface="Arial"/>
            </a:endParaRPr>
          </a:p>
          <a:p>
            <a:pPr marL="457200" indent="-342360">
              <a:lnSpc>
                <a:spcPct val="115000"/>
              </a:lnSpc>
              <a:spcBef>
                <a:spcPts val="1199"/>
              </a:spcBef>
              <a:buClr>
                <a:srgbClr val="adadad"/>
              </a:buClr>
              <a:buFont typeface="Arial"/>
              <a:buChar char="●"/>
            </a:pPr>
            <a:r>
              <a:rPr b="0" lang="en" sz="1800" spc="-1" strike="noStrike">
                <a:solidFill>
                  <a:srgbClr val="adadad"/>
                </a:solidFill>
                <a:latin typeface="Arial"/>
                <a:ea typeface="Arial"/>
              </a:rPr>
              <a:t>Almost all of the old cars are sold by their first owner, very few by second owner and others are negligible.</a:t>
            </a:r>
            <a:endParaRPr b="0" lang="en-US" sz="1800" spc="-1" strike="noStrike">
              <a:latin typeface="Arial"/>
            </a:endParaRPr>
          </a:p>
          <a:p>
            <a:pPr marL="457200" indent="-342360">
              <a:lnSpc>
                <a:spcPct val="115000"/>
              </a:lnSpc>
              <a:spcBef>
                <a:spcPts val="1199"/>
              </a:spcBef>
              <a:buClr>
                <a:srgbClr val="adadad"/>
              </a:buClr>
              <a:buFont typeface="Arial"/>
              <a:buChar char="●"/>
            </a:pPr>
            <a:r>
              <a:rPr b="0" lang="en" sz="1800" spc="-1" strike="noStrike">
                <a:solidFill>
                  <a:srgbClr val="adadad"/>
                </a:solidFill>
                <a:latin typeface="Arial"/>
                <a:ea typeface="Arial"/>
              </a:rPr>
              <a:t>Most cars which are sold were manufactured around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Learning Outcomes of the Study in respect of Data Science</a:t>
            </a:r>
            <a:endParaRPr b="0" lang="en-US" sz="2750" spc="-1" strike="noStrike">
              <a:latin typeface="Arial"/>
            </a:endParaRPr>
          </a:p>
        </p:txBody>
      </p:sp>
      <p:sp>
        <p:nvSpPr>
          <p:cNvPr id="127" name="CustomShape 2"/>
          <p:cNvSpPr/>
          <p:nvPr/>
        </p:nvSpPr>
        <p:spPr>
          <a:xfrm>
            <a:off x="311760" y="1396800"/>
            <a:ext cx="8519760" cy="3406320"/>
          </a:xfrm>
          <a:prstGeom prst="rect">
            <a:avLst/>
          </a:prstGeom>
          <a:noFill/>
          <a:ln>
            <a:noFill/>
          </a:ln>
        </p:spPr>
        <p:style>
          <a:lnRef idx="0"/>
          <a:fillRef idx="0"/>
          <a:effectRef idx="0"/>
          <a:fontRef idx="minor"/>
        </p:style>
        <p:txBody>
          <a:bodyPr lIns="90000" rIns="90000" tIns="91440" bIns="91440">
            <a:normAutofit fontScale="97000"/>
          </a:bodyPr>
          <a:p>
            <a:pPr>
              <a:lnSpc>
                <a:spcPct val="115000"/>
              </a:lnSpc>
              <a:tabLst>
                <a:tab algn="l" pos="0"/>
              </a:tabLst>
            </a:pPr>
            <a:r>
              <a:rPr b="0" lang="en" sz="1800" spc="-1" strike="noStrike">
                <a:solidFill>
                  <a:srgbClr val="adadad"/>
                </a:solidFill>
                <a:latin typeface="Arial"/>
                <a:ea typeface="Arial"/>
              </a:rPr>
              <a:t>Some problems faced and their solution (using visualisation and algorithm) used were:</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While web scraping for data i needed to visit 5000 urls for extracting data from description page of each old car which needed more GPU than i had in my system. So what i did was that i distributed that 5000 urls in a group of 200 each (i.e url[0:200], and so on…) and then executed the code block 25 times as variable data list was already appending. </a:t>
            </a:r>
            <a:endParaRPr b="0" lang="en-US" sz="1800" spc="-1" strike="noStrike">
              <a:latin typeface="Arial"/>
            </a:endParaRPr>
          </a:p>
          <a:p>
            <a:pPr marL="457200">
              <a:lnSpc>
                <a:spcPct val="115000"/>
              </a:lnSpc>
              <a:tabLst>
                <a:tab algn="l" pos="0"/>
              </a:tabLst>
            </a:pP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After web scraping some data which was supposed to be continuous data column was stored as object datatype in excel file. So what i did was in data cleaning part of model i converted them to float datatype using .astype()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27000"/>
          </a:bodyPr>
          <a:p>
            <a:pPr>
              <a:lnSpc>
                <a:spcPct val="115000"/>
              </a:lnSpc>
              <a:spcBef>
                <a:spcPts val="1199"/>
              </a:spcBef>
              <a:tabLst>
                <a:tab algn="l" pos="0"/>
              </a:tabLst>
            </a:pPr>
            <a:r>
              <a:rPr b="1" lang="en" sz="2750" spc="-1" strike="noStrike" u="sng">
                <a:solidFill>
                  <a:srgbClr val="ffffff"/>
                </a:solidFill>
                <a:uFillTx/>
                <a:latin typeface="Arial"/>
                <a:ea typeface="Arial"/>
              </a:rPr>
              <a:t>Limitations of this work and Scope for Future Work</a:t>
            </a:r>
            <a:endParaRPr b="0" lang="en-US" sz="2750" spc="-1" strike="noStrike">
              <a:latin typeface="Arial"/>
            </a:endParaRPr>
          </a:p>
        </p:txBody>
      </p:sp>
      <p:sp>
        <p:nvSpPr>
          <p:cNvPr id="129" name="CustomShape 2"/>
          <p:cNvSpPr/>
          <p:nvPr/>
        </p:nvSpPr>
        <p:spPr>
          <a:xfrm>
            <a:off x="311760" y="1152360"/>
            <a:ext cx="8519760" cy="3716280"/>
          </a:xfrm>
          <a:prstGeom prst="rect">
            <a:avLst/>
          </a:prstGeom>
          <a:noFill/>
          <a:ln>
            <a:noFill/>
          </a:ln>
        </p:spPr>
        <p:style>
          <a:lnRef idx="0"/>
          <a:fillRef idx="0"/>
          <a:effectRef idx="0"/>
          <a:fontRef idx="minor"/>
        </p:style>
        <p:txBody>
          <a:bodyPr lIns="90000" rIns="90000" tIns="91440" bIns="91440">
            <a:normAutofit fontScale="97000"/>
          </a:bodyPr>
          <a:p>
            <a:pPr>
              <a:lnSpc>
                <a:spcPct val="115000"/>
              </a:lnSpc>
              <a:tabLst>
                <a:tab algn="l" pos="0"/>
              </a:tabLst>
            </a:pPr>
            <a:r>
              <a:rPr b="0" lang="en" sz="1800" spc="-1" strike="noStrike">
                <a:solidFill>
                  <a:srgbClr val="adadad"/>
                </a:solidFill>
                <a:latin typeface="Arial"/>
                <a:ea typeface="Arial"/>
              </a:rPr>
              <a:t>Some limitations are :</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There are many other factors which are not in the data which may play major role in prices of some old cars such as car colour.</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Unrelated factors such as COVID may indirectly also affect price of old cars.</a:t>
            </a: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With evolving technology, prices of cars made with new technology increases while those made with old technologies decreases.</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r>
              <a:rPr b="0" lang="en" sz="1800" spc="-1" strike="noStrike">
                <a:solidFill>
                  <a:srgbClr val="adadad"/>
                </a:solidFill>
                <a:latin typeface="Arial"/>
                <a:ea typeface="Arial"/>
              </a:rPr>
              <a:t>Scope for future work :</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This can be made further accurate by taking more and more factors into account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2500" spc="-1" strike="noStrike" u="sng">
                <a:solidFill>
                  <a:srgbClr val="ffffff"/>
                </a:solidFill>
                <a:uFillTx/>
                <a:latin typeface="Arial"/>
                <a:ea typeface="Arial"/>
              </a:rPr>
              <a:t>THE END</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u="sng">
                <a:solidFill>
                  <a:srgbClr val="ffffff"/>
                </a:solidFill>
                <a:uFillTx/>
                <a:latin typeface="Arial"/>
                <a:ea typeface="Arial"/>
              </a:rPr>
              <a:t>Introduction</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Business Problem Framing</a:t>
            </a:r>
            <a:endParaRPr b="0" lang="en-US" sz="2750" spc="-1" strike="noStrike">
              <a:latin typeface="Arial"/>
            </a:endParaRPr>
          </a:p>
        </p:txBody>
      </p:sp>
      <p:sp>
        <p:nvSpPr>
          <p:cNvPr id="84" name="CustomShape 2"/>
          <p:cNvSpPr/>
          <p:nvPr/>
        </p:nvSpPr>
        <p:spPr>
          <a:xfrm>
            <a:off x="311760" y="1370880"/>
            <a:ext cx="8519760" cy="319752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With the covid 19 impact in the market, we have seen lot of changes in the car market. Now some cars are in demand hence making them costly and some are not in demand hence cheaper.</a:t>
            </a:r>
            <a:endParaRPr b="0" lang="en-US" sz="1800" spc="-1" strike="noStrike">
              <a:latin typeface="Arial"/>
            </a:endParaRPr>
          </a:p>
          <a:p>
            <a:pPr marL="457200">
              <a:lnSpc>
                <a:spcPct val="115000"/>
              </a:lnSpc>
              <a:tabLst>
                <a:tab algn="l" pos="0"/>
              </a:tabLst>
            </a:pP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We  are supposed to scrape at least 5000 used cars data from any website and then build a model to predict the price of an old car.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Conceptual Background of the Domain Problem</a:t>
            </a:r>
            <a:endParaRPr b="0" lang="en-US" sz="2750" spc="-1" strike="noStrike">
              <a:latin typeface="Arial"/>
            </a:endParaRPr>
          </a:p>
        </p:txBody>
      </p:sp>
      <p:sp>
        <p:nvSpPr>
          <p:cNvPr id="8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800" spc="-1" strike="noStrike">
                <a:solidFill>
                  <a:srgbClr val="adadad"/>
                </a:solidFill>
                <a:latin typeface="Arial"/>
                <a:ea typeface="Arial"/>
              </a:rPr>
              <a:t>The prices of old cars depends on many factors. Such as:</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Brand, Model, Variant of the car</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Manufacturing year of the car</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Driven Kilometers</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Fuel type</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Number of owners</a:t>
            </a: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Location of sale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Motivation for the Problem Undertaken</a:t>
            </a:r>
            <a:endParaRPr b="0" lang="en-US" sz="2750" spc="-1" strike="noStrike">
              <a:latin typeface="Arial"/>
            </a:endParaRPr>
          </a:p>
        </p:txBody>
      </p:sp>
      <p:sp>
        <p:nvSpPr>
          <p:cNvPr id="88" name="CustomShape 2"/>
          <p:cNvSpPr/>
          <p:nvPr/>
        </p:nvSpPr>
        <p:spPr>
          <a:xfrm>
            <a:off x="311760" y="1540440"/>
            <a:ext cx="8519760" cy="302796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We  are supposed to build a model using Machine Learning in order to predict the price of the old cars as they are currently much different than what they were before COVID.</a:t>
            </a:r>
            <a:endParaRPr b="0" lang="en-US" sz="1800" spc="-1" strike="noStrike">
              <a:latin typeface="Arial"/>
            </a:endParaRPr>
          </a:p>
          <a:p>
            <a:pPr marL="457200">
              <a:lnSpc>
                <a:spcPct val="115000"/>
              </a:lnSpc>
              <a:spcBef>
                <a:spcPts val="1199"/>
              </a:spcBef>
              <a:tabLst>
                <a:tab algn="l" pos="0"/>
              </a:tabLst>
            </a:pPr>
            <a:endParaRPr b="0" lang="en-US" sz="1800" spc="-1" strike="noStrike">
              <a:latin typeface="Arial"/>
            </a:endParaRPr>
          </a:p>
          <a:p>
            <a:pPr marL="457200" indent="-342360">
              <a:lnSpc>
                <a:spcPct val="115000"/>
              </a:lnSpc>
              <a:spcBef>
                <a:spcPts val="1199"/>
              </a:spcBef>
              <a:buClr>
                <a:srgbClr val="adadad"/>
              </a:buClr>
              <a:buFont typeface="Arial"/>
              <a:buChar char="●"/>
              <a:tabLst>
                <a:tab algn="l" pos="0"/>
              </a:tabLst>
            </a:pPr>
            <a:r>
              <a:rPr b="0" lang="en" sz="1800" spc="-1" strike="noStrike">
                <a:solidFill>
                  <a:srgbClr val="adadad"/>
                </a:solidFill>
                <a:latin typeface="Arial"/>
                <a:ea typeface="Arial"/>
              </a:rPr>
              <a:t>This model will then be used to understand how exactly the prices vary with the variables. This can be used by companies to evaluate the prices of old cars in recent time.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24640" y="2155320"/>
            <a:ext cx="8519760" cy="572040"/>
          </a:xfrm>
          <a:prstGeom prst="rect">
            <a:avLst/>
          </a:prstGeom>
          <a:noFill/>
          <a:ln>
            <a:noFill/>
          </a:ln>
        </p:spPr>
        <p:style>
          <a:lnRef idx="0"/>
          <a:fillRef idx="0"/>
          <a:effectRef idx="0"/>
          <a:fontRef idx="minor"/>
        </p:style>
        <p:txBody>
          <a:bodyPr lIns="90000" rIns="90000" tIns="91440" bIns="91440">
            <a:noAutofit/>
          </a:bodyPr>
          <a:p>
            <a:pPr algn="ctr">
              <a:lnSpc>
                <a:spcPct val="7000"/>
              </a:lnSpc>
              <a:spcBef>
                <a:spcPts val="1199"/>
              </a:spcBef>
              <a:tabLst>
                <a:tab algn="l" pos="0"/>
              </a:tabLst>
            </a:pPr>
            <a:r>
              <a:rPr b="1" lang="en" sz="3000" spc="-1" strike="noStrike" u="sng">
                <a:solidFill>
                  <a:srgbClr val="ffffff"/>
                </a:solidFill>
                <a:uFillTx/>
                <a:latin typeface="Arial"/>
                <a:ea typeface="Arial"/>
              </a:rPr>
              <a:t>Analytical Problem Framing</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80000"/>
          </a:bodyPr>
          <a:p>
            <a:pPr>
              <a:lnSpc>
                <a:spcPct val="115000"/>
              </a:lnSpc>
              <a:spcBef>
                <a:spcPts val="1199"/>
              </a:spcBef>
              <a:tabLst>
                <a:tab algn="l" pos="0"/>
              </a:tabLst>
            </a:pPr>
            <a:r>
              <a:rPr b="1" lang="en" sz="2750" spc="-1" strike="noStrike" u="sng">
                <a:solidFill>
                  <a:srgbClr val="ffffff"/>
                </a:solidFill>
                <a:uFillTx/>
                <a:latin typeface="Arial"/>
                <a:ea typeface="Arial"/>
              </a:rPr>
              <a:t>Mathematical/ Analytical Modeling of the Problem</a:t>
            </a:r>
            <a:endParaRPr b="0" lang="en-US" sz="2750" spc="-1" strike="noStrike">
              <a:latin typeface="Arial"/>
            </a:endParaRPr>
          </a:p>
        </p:txBody>
      </p:sp>
      <p:sp>
        <p:nvSpPr>
          <p:cNvPr id="91" name="CustomShape 2"/>
          <p:cNvSpPr/>
          <p:nvPr/>
        </p:nvSpPr>
        <p:spPr>
          <a:xfrm>
            <a:off x="311760" y="1423080"/>
            <a:ext cx="8519760" cy="3106440"/>
          </a:xfrm>
          <a:prstGeom prst="rect">
            <a:avLst/>
          </a:prstGeom>
          <a:noFill/>
          <a:ln>
            <a:noFill/>
          </a:ln>
        </p:spPr>
        <p:style>
          <a:lnRef idx="0"/>
          <a:fillRef idx="0"/>
          <a:effectRef idx="0"/>
          <a:fontRef idx="minor"/>
        </p:style>
        <p:txBody>
          <a:bodyPr lIns="90000" rIns="90000" tIns="91440" bIns="91440">
            <a:normAutofit/>
          </a:bodyPr>
          <a:p>
            <a:pPr marL="457200" indent="-316800">
              <a:lnSpc>
                <a:spcPct val="100000"/>
              </a:lnSpc>
              <a:buClr>
                <a:srgbClr val="adadad"/>
              </a:buClr>
              <a:buFont typeface="Arial"/>
              <a:buChar char="●"/>
            </a:pPr>
            <a:r>
              <a:rPr b="0" lang="en" sz="1800" spc="-1" strike="noStrike">
                <a:solidFill>
                  <a:srgbClr val="adadad"/>
                </a:solidFill>
                <a:latin typeface="Arial"/>
                <a:ea typeface="Arial"/>
              </a:rPr>
              <a:t>First of all i imported data from excel file to dataframes using pandas.</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After that i cleaned the data (like removed substring ‘kms’ from Driven kilometers column data, etc).</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Afterwards i used .dtypes to know data type of each column of dataframe.</a:t>
            </a:r>
            <a:endParaRPr b="0" lang="en-US" sz="1800" spc="-1" strike="noStrike">
              <a:latin typeface="Arial"/>
            </a:endParaRPr>
          </a:p>
          <a:p>
            <a:pPr marL="457200" indent="-342360">
              <a:lnSpc>
                <a:spcPct val="100000"/>
              </a:lnSpc>
              <a:buClr>
                <a:srgbClr val="adadad"/>
              </a:buClr>
              <a:buFont typeface="Arial"/>
              <a:buChar char="●"/>
            </a:pPr>
            <a:r>
              <a:rPr b="0" lang="en" sz="1800" spc="-1" strike="noStrike">
                <a:solidFill>
                  <a:srgbClr val="adadad"/>
                </a:solidFill>
                <a:latin typeface="Arial"/>
                <a:ea typeface="Arial"/>
              </a:rPr>
              <a:t>Then i changed Driven kilometers and Price column from object datatype to float datatype.</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After that i used .describe() to know the statistical information (such as max, min value,etc ) of dataframe.</a:t>
            </a:r>
            <a:endParaRPr b="0" lang="en-US" sz="1800" spc="-1" strike="noStrike">
              <a:latin typeface="Arial"/>
            </a:endParaRPr>
          </a:p>
          <a:p>
            <a:pPr marL="457200" indent="-316800">
              <a:lnSpc>
                <a:spcPct val="100000"/>
              </a:lnSpc>
              <a:buClr>
                <a:srgbClr val="adadad"/>
              </a:buClr>
              <a:buFont typeface="Arial"/>
              <a:buChar char="●"/>
            </a:pPr>
            <a:r>
              <a:rPr b="0" lang="en" sz="1800" spc="-1" strike="noStrike">
                <a:solidFill>
                  <a:srgbClr val="adadad"/>
                </a:solidFill>
                <a:latin typeface="Arial"/>
                <a:ea typeface="Arial"/>
              </a:rPr>
              <a:t>Then i used .shape to know shape of dataframe.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597600"/>
            <a:ext cx="8519760" cy="572040"/>
          </a:xfrm>
          <a:prstGeom prst="rect">
            <a:avLst/>
          </a:prstGeom>
          <a:noFill/>
          <a:ln>
            <a:noFill/>
          </a:ln>
        </p:spPr>
        <p:style>
          <a:lnRef idx="0"/>
          <a:fillRef idx="0"/>
          <a:effectRef idx="0"/>
          <a:fontRef idx="minor"/>
        </p:style>
        <p:txBody>
          <a:bodyPr lIns="90000" rIns="90000" tIns="91440" bIns="91440">
            <a:normAutofit/>
          </a:bodyPr>
          <a:p>
            <a:pPr>
              <a:lnSpc>
                <a:spcPct val="7000"/>
              </a:lnSpc>
              <a:spcBef>
                <a:spcPts val="1199"/>
              </a:spcBef>
              <a:tabLst>
                <a:tab algn="l" pos="0"/>
              </a:tabLst>
            </a:pPr>
            <a:r>
              <a:rPr b="1" lang="en" sz="2750" spc="-1" strike="noStrike" u="sng">
                <a:solidFill>
                  <a:srgbClr val="ffffff"/>
                </a:solidFill>
                <a:uFillTx/>
                <a:latin typeface="Arial"/>
                <a:ea typeface="Arial"/>
              </a:rPr>
              <a:t>Data Sources and their formats</a:t>
            </a:r>
            <a:endParaRPr b="0" lang="en-US" sz="2750" spc="-1" strike="noStrike">
              <a:latin typeface="Arial"/>
            </a:endParaRPr>
          </a:p>
        </p:txBody>
      </p:sp>
      <p:sp>
        <p:nvSpPr>
          <p:cNvPr id="93" name="CustomShape 2"/>
          <p:cNvSpPr/>
          <p:nvPr/>
        </p:nvSpPr>
        <p:spPr>
          <a:xfrm>
            <a:off x="311760" y="1423080"/>
            <a:ext cx="8519760" cy="3144960"/>
          </a:xfrm>
          <a:prstGeom prst="rect">
            <a:avLst/>
          </a:prstGeom>
          <a:noFill/>
          <a:ln>
            <a:noFill/>
          </a:ln>
        </p:spPr>
        <p:style>
          <a:lnRef idx="0"/>
          <a:fillRef idx="0"/>
          <a:effectRef idx="0"/>
          <a:fontRef idx="minor"/>
        </p:style>
        <p:txBody>
          <a:bodyPr lIns="90000" rIns="90000" tIns="91440" bIns="91440">
            <a:normAutofit/>
          </a:bodyPr>
          <a:p>
            <a:pPr marL="457200" indent="-342360">
              <a:lnSpc>
                <a:spcPct val="115000"/>
              </a:lnSpc>
              <a:buClr>
                <a:srgbClr val="adadad"/>
              </a:buClr>
              <a:buFont typeface="Arial"/>
              <a:buChar char="●"/>
            </a:pPr>
            <a:r>
              <a:rPr b="0" lang="en" sz="1800" spc="-1" strike="noStrike">
                <a:solidFill>
                  <a:srgbClr val="adadad"/>
                </a:solidFill>
                <a:latin typeface="Arial"/>
                <a:ea typeface="Arial"/>
              </a:rPr>
              <a:t>Training data has been extracted from ‘</a:t>
            </a:r>
            <a:r>
              <a:rPr b="0" lang="en" sz="1800" spc="-1" strike="noStrike" u="sng">
                <a:solidFill>
                  <a:srgbClr val="4dd0e1"/>
                </a:solidFill>
                <a:uFillTx/>
                <a:latin typeface="Arial"/>
                <a:ea typeface="Arial"/>
                <a:hlinkClick r:id="rId1"/>
              </a:rPr>
              <a:t>https://www.cartrade.com/</a:t>
            </a:r>
            <a:r>
              <a:rPr b="0" lang="en" sz="1800" spc="-1" strike="noStrike">
                <a:solidFill>
                  <a:srgbClr val="adadad"/>
                </a:solidFill>
                <a:latin typeface="Arial"/>
                <a:ea typeface="Arial"/>
              </a:rPr>
              <a:t>’ using Selenium.</a:t>
            </a:r>
            <a:endParaRPr b="0" lang="en-US" sz="1800" spc="-1" strike="noStrike">
              <a:latin typeface="Arial"/>
            </a:endParaRPr>
          </a:p>
          <a:p>
            <a:pPr marL="457200">
              <a:lnSpc>
                <a:spcPct val="115000"/>
              </a:lnSpc>
              <a:tabLst>
                <a:tab algn="l" pos="0"/>
              </a:tabLst>
            </a:pPr>
            <a:endParaRPr b="0" lang="en-US" sz="1800" spc="-1" strike="noStrike">
              <a:latin typeface="Arial"/>
            </a:endParaRPr>
          </a:p>
          <a:p>
            <a:pPr marL="457200" indent="-342360">
              <a:lnSpc>
                <a:spcPct val="115000"/>
              </a:lnSpc>
              <a:buClr>
                <a:srgbClr val="adadad"/>
              </a:buClr>
              <a:buFont typeface="Arial"/>
              <a:buChar char="●"/>
              <a:tabLst>
                <a:tab algn="l" pos="0"/>
              </a:tabLst>
            </a:pPr>
            <a:r>
              <a:rPr b="0" lang="en" sz="1800" spc="-1" strike="noStrike">
                <a:solidFill>
                  <a:srgbClr val="adadad"/>
                </a:solidFill>
                <a:latin typeface="Arial"/>
                <a:ea typeface="Arial"/>
              </a:rPr>
              <a:t>Using Selenium, data was extracted to excel file named ‘car_price_data.xlsx’.</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2022-09-17T21:19:03Z</dcterms:modified>
  <cp:revision>5</cp:revision>
  <dc:subject/>
  <dc:title/>
</cp:coreProperties>
</file>