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n-US" sz="5200" spc="-1" strike="noStrike">
                <a:solidFill>
                  <a:srgbClr val="000000"/>
                </a:solidFill>
                <a:latin typeface="Arial"/>
              </a:rPr>
              <a:t>Click to edit the title text </a:t>
            </a:r>
            <a:r>
              <a:rPr b="0" lang="en-US" sz="5200" spc="-1" strike="noStrike">
                <a:solidFill>
                  <a:srgbClr val="000000"/>
                </a:solidFill>
                <a:latin typeface="Arial"/>
              </a:rPr>
              <a:t>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CA4F4A30-698B-4ED8-83BC-7C0E90FFA670}" type="slidenum">
              <a:rPr b="0" lang="en" sz="1000" spc="-1" strike="noStrike">
                <a:solidFill>
                  <a:srgbClr val="adadad"/>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A9BE0547-4404-4F47-80B3-F39A9D35BBB4}" type="slidenum">
              <a:rPr b="0" lang="en" sz="1000" spc="-1" strike="noStrike">
                <a:solidFill>
                  <a:srgbClr val="adadad"/>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2143440"/>
            <a:ext cx="8520120" cy="1034280"/>
          </a:xfrm>
          <a:prstGeom prst="rect">
            <a:avLst/>
          </a:prstGeom>
          <a:noFill/>
          <a:ln>
            <a:noFill/>
          </a:ln>
        </p:spPr>
        <p:txBody>
          <a:bodyPr tIns="91440" bIns="91440" anchor="b">
            <a:normAutofit/>
          </a:bodyPr>
          <a:p>
            <a:pPr algn="ctr">
              <a:lnSpc>
                <a:spcPct val="100000"/>
              </a:lnSpc>
              <a:tabLst>
                <a:tab algn="l" pos="0"/>
              </a:tabLst>
            </a:pPr>
            <a:r>
              <a:rPr b="1" lang="en" sz="5200" spc="-1" strike="noStrike" u="sng">
                <a:solidFill>
                  <a:srgbClr val="ffffff"/>
                </a:solidFill>
                <a:uFillTx/>
                <a:latin typeface="Arial"/>
                <a:ea typeface="Arial"/>
              </a:rPr>
              <a:t>Email Spam Classifier</a:t>
            </a:r>
            <a:endParaRPr b="0" lang="en-US" sz="5200" spc="-1" strike="noStrike">
              <a:solidFill>
                <a:srgbClr val="000000"/>
              </a:solidFill>
              <a:latin typeface="Arial"/>
            </a:endParaRPr>
          </a:p>
        </p:txBody>
      </p:sp>
      <p:sp>
        <p:nvSpPr>
          <p:cNvPr id="79" name="TextShape 2"/>
          <p:cNvSpPr txBox="1"/>
          <p:nvPr/>
        </p:nvSpPr>
        <p:spPr>
          <a:xfrm>
            <a:off x="311760" y="3632400"/>
            <a:ext cx="8520120" cy="792360"/>
          </a:xfrm>
          <a:prstGeom prst="rect">
            <a:avLst/>
          </a:prstGeom>
          <a:noFill/>
          <a:ln>
            <a:noFill/>
          </a:ln>
        </p:spPr>
        <p:txBody>
          <a:bodyPr tIns="91440" bIns="91440">
            <a:normAutofit/>
          </a:bodyPr>
          <a:p>
            <a:pPr algn="r">
              <a:lnSpc>
                <a:spcPct val="100000"/>
              </a:lnSpc>
              <a:tabLst>
                <a:tab algn="l" pos="0"/>
              </a:tabLst>
            </a:pPr>
            <a:r>
              <a:rPr b="0" lang="en" sz="2800" spc="-1" strike="noStrike">
                <a:solidFill>
                  <a:srgbClr val="adadad"/>
                </a:solidFill>
                <a:latin typeface="Arial"/>
                <a:ea typeface="Arial"/>
              </a:rPr>
              <a:t>-Rijul Kumar</a:t>
            </a:r>
            <a:endParaRPr b="0" lang="en-US" sz="2800" spc="-1" strike="noStrike">
              <a:latin typeface="Arial"/>
            </a:endParaRPr>
          </a:p>
        </p:txBody>
      </p:sp>
      <p:sp>
        <p:nvSpPr>
          <p:cNvPr id="80" name="CustomShape 3"/>
          <p:cNvSpPr/>
          <p:nvPr/>
        </p:nvSpPr>
        <p:spPr>
          <a:xfrm>
            <a:off x="3485520" y="248040"/>
            <a:ext cx="1918800" cy="1895040"/>
          </a:xfrm>
          <a:prstGeom prst="rect">
            <a:avLst/>
          </a:prstGeom>
          <a:solidFill>
            <a:schemeClr val="dk1"/>
          </a:solidFill>
          <a:ln w="9360">
            <a:solidFill>
              <a:schemeClr val="dk2"/>
            </a:solidFill>
            <a:round/>
          </a:ln>
          <a:effectLst>
            <a:outerShdw algn="bl" blurRad="57150" dir="5400000" dist="19080" rotWithShape="0">
              <a:srgbClr val="ffffff">
                <a:alpha val="50000"/>
              </a:srgbClr>
            </a:outerShdw>
          </a:effectLst>
        </p:spPr>
        <p:style>
          <a:lnRef idx="0"/>
          <a:fillRef idx="0"/>
          <a:effectRef idx="0"/>
          <a:fontRef idx="minor"/>
        </p:style>
      </p:sp>
      <p:pic>
        <p:nvPicPr>
          <p:cNvPr id="81" name="Google Shape;57;p1" descr=""/>
          <p:cNvPicPr/>
          <p:nvPr/>
        </p:nvPicPr>
        <p:blipFill>
          <a:blip r:embed="rId1"/>
          <a:stretch/>
        </p:blipFill>
        <p:spPr>
          <a:xfrm>
            <a:off x="3502080" y="274680"/>
            <a:ext cx="1904760" cy="1904760"/>
          </a:xfrm>
          <a:prstGeom prst="rect">
            <a:avLst/>
          </a:prstGeom>
          <a:ln>
            <a:noFill/>
          </a:ln>
          <a:effectLst>
            <a:outerShdw algn="bl" blurRad="57150" dir="5400000" dist="19080" rotWithShape="0">
              <a:srgbClr val="ffffff">
                <a:alpha val="50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Data Preprocessing Done</a:t>
            </a:r>
            <a:endParaRPr b="0" lang="en-US" sz="2750" spc="-1" strike="noStrike">
              <a:solidFill>
                <a:srgbClr val="000000"/>
              </a:solidFill>
              <a:latin typeface="Arial"/>
            </a:endParaRPr>
          </a:p>
        </p:txBody>
      </p:sp>
      <p:sp>
        <p:nvSpPr>
          <p:cNvPr id="97" name="TextShape 2"/>
          <p:cNvSpPr txBox="1"/>
          <p:nvPr/>
        </p:nvSpPr>
        <p:spPr>
          <a:xfrm>
            <a:off x="311760" y="1383840"/>
            <a:ext cx="8520120" cy="3381120"/>
          </a:xfrm>
          <a:prstGeom prst="rect">
            <a:avLst/>
          </a:prstGeom>
          <a:noFill/>
          <a:ln>
            <a:noFill/>
          </a:ln>
        </p:spPr>
        <p:txBody>
          <a:bodyPr tIns="91440" bIns="91440">
            <a:normAutofit/>
          </a:bodyPr>
          <a:p>
            <a:pPr marL="457200" indent="-317160">
              <a:lnSpc>
                <a:spcPct val="100000"/>
              </a:lnSpc>
              <a:buClr>
                <a:srgbClr val="adadad"/>
              </a:buClr>
              <a:buFont typeface="Arial"/>
              <a:buChar char="●"/>
            </a:pPr>
            <a:r>
              <a:rPr b="0" lang="en" sz="1800" spc="-1" strike="noStrike">
                <a:solidFill>
                  <a:srgbClr val="adadad"/>
                </a:solidFill>
                <a:latin typeface="Arial"/>
                <a:ea typeface="Arial"/>
              </a:rPr>
              <a:t>First of all for data preprocessing i checked whether there is a NULL value or not in dataframe using heatmap as well as .isnull()</a:t>
            </a:r>
            <a:endParaRPr b="0" lang="en-US" sz="1800" spc="-1" strike="noStrike">
              <a:solidFill>
                <a:srgbClr val="000000"/>
              </a:solidFill>
              <a:latin typeface="Arial"/>
            </a:endParaRPr>
          </a:p>
          <a:p>
            <a:pPr marL="457200" indent="-342720">
              <a:lnSpc>
                <a:spcPct val="100000"/>
              </a:lnSpc>
              <a:buClr>
                <a:srgbClr val="adadad"/>
              </a:buClr>
              <a:buFont typeface="Arial"/>
              <a:buChar char="●"/>
            </a:pPr>
            <a:r>
              <a:rPr b="0" lang="en" sz="1800" spc="-1" strike="noStrike">
                <a:solidFill>
                  <a:srgbClr val="adadad"/>
                </a:solidFill>
                <a:latin typeface="Arial"/>
                <a:ea typeface="Arial"/>
              </a:rPr>
              <a:t>Next i encoded ‘v1’ column which tells us whether a mail is spam/ ham.</a:t>
            </a:r>
            <a:endParaRPr b="0" lang="en-US" sz="1800" spc="-1" strike="noStrike">
              <a:solidFill>
                <a:srgbClr val="000000"/>
              </a:solidFill>
              <a:latin typeface="Arial"/>
            </a:endParaRPr>
          </a:p>
          <a:p>
            <a:pPr marL="457200" indent="-317160">
              <a:lnSpc>
                <a:spcPct val="100000"/>
              </a:lnSpc>
              <a:buClr>
                <a:srgbClr val="adadad"/>
              </a:buClr>
              <a:buFont typeface="Arial"/>
              <a:buChar char="●"/>
            </a:pPr>
            <a:r>
              <a:rPr b="0" lang="en" sz="1800" spc="-1" strike="noStrike">
                <a:solidFill>
                  <a:srgbClr val="adadad"/>
                </a:solidFill>
                <a:latin typeface="Arial"/>
                <a:ea typeface="Arial"/>
              </a:rPr>
              <a:t>After that i converted mail text into lower case alphabets and removed special characters from it.</a:t>
            </a:r>
            <a:endParaRPr b="0" lang="en-US" sz="1800" spc="-1" strike="noStrike">
              <a:solidFill>
                <a:srgbClr val="000000"/>
              </a:solidFill>
              <a:latin typeface="Arial"/>
            </a:endParaRPr>
          </a:p>
          <a:p>
            <a:pPr marL="457200" indent="-342720">
              <a:lnSpc>
                <a:spcPct val="100000"/>
              </a:lnSpc>
              <a:buClr>
                <a:srgbClr val="adadad"/>
              </a:buClr>
              <a:buFont typeface="Arial"/>
              <a:buChar char="●"/>
            </a:pPr>
            <a:r>
              <a:rPr b="0" lang="en" sz="1800" spc="-1" strike="noStrike">
                <a:solidFill>
                  <a:srgbClr val="adadad"/>
                </a:solidFill>
                <a:latin typeface="Arial"/>
                <a:ea typeface="Arial"/>
              </a:rPr>
              <a:t>Next i tokenized the reviews and removed the stop words from them.</a:t>
            </a:r>
            <a:endParaRPr b="0" lang="en-US" sz="1800" spc="-1" strike="noStrike">
              <a:solidFill>
                <a:srgbClr val="000000"/>
              </a:solidFill>
              <a:latin typeface="Arial"/>
            </a:endParaRPr>
          </a:p>
          <a:p>
            <a:pPr marL="457200" indent="-342720">
              <a:lnSpc>
                <a:spcPct val="100000"/>
              </a:lnSpc>
              <a:buClr>
                <a:srgbClr val="adadad"/>
              </a:buClr>
              <a:buFont typeface="Arial"/>
              <a:buChar char="●"/>
            </a:pPr>
            <a:r>
              <a:rPr b="0" lang="en" sz="1800" spc="-1" strike="noStrike">
                <a:solidFill>
                  <a:srgbClr val="adadad"/>
                </a:solidFill>
                <a:latin typeface="Arial"/>
                <a:ea typeface="Arial"/>
              </a:rPr>
              <a:t>After that i applied Lemmatization method.</a:t>
            </a:r>
            <a:endParaRPr b="0" lang="en-US" sz="1800" spc="-1" strike="noStrike">
              <a:solidFill>
                <a:srgbClr val="000000"/>
              </a:solidFill>
              <a:latin typeface="Arial"/>
            </a:endParaRPr>
          </a:p>
          <a:p>
            <a:pPr marL="457200" indent="-342720">
              <a:lnSpc>
                <a:spcPct val="100000"/>
              </a:lnSpc>
              <a:buClr>
                <a:srgbClr val="adadad"/>
              </a:buClr>
              <a:buFont typeface="Arial"/>
              <a:buChar char="●"/>
            </a:pPr>
            <a:r>
              <a:rPr b="0" lang="en" sz="1800" spc="-1" strike="noStrike">
                <a:solidFill>
                  <a:srgbClr val="adadad"/>
                </a:solidFill>
                <a:latin typeface="Arial"/>
                <a:ea typeface="Arial"/>
              </a:rPr>
              <a:t>Afterwards i interpreted them into Bag of words model.</a:t>
            </a:r>
            <a:endParaRPr b="0" lang="en-US" sz="1800" spc="-1" strike="noStrike">
              <a:solidFill>
                <a:srgbClr val="000000"/>
              </a:solidFill>
              <a:latin typeface="Arial"/>
            </a:endParaRPr>
          </a:p>
          <a:p>
            <a:pPr marL="457200" indent="-317160">
              <a:lnSpc>
                <a:spcPct val="100000"/>
              </a:lnSpc>
              <a:buClr>
                <a:srgbClr val="adadad"/>
              </a:buClr>
              <a:buFont typeface="Arial"/>
              <a:buChar char="●"/>
            </a:pPr>
            <a:r>
              <a:rPr b="0" lang="en" sz="1800" spc="-1" strike="noStrike">
                <a:solidFill>
                  <a:srgbClr val="adadad"/>
                </a:solidFill>
                <a:latin typeface="Arial"/>
                <a:ea typeface="Arial"/>
              </a:rPr>
              <a:t>Next i used Density plots from seaborn library to plot all continuous columns for visualisation.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Data Inputs- Logic- Output Relationships</a:t>
            </a:r>
            <a:endParaRPr b="0" lang="en-US" sz="2750" spc="-1" strike="noStrike">
              <a:solidFill>
                <a:srgbClr val="000000"/>
              </a:solidFill>
              <a:latin typeface="Arial"/>
            </a:endParaRPr>
          </a:p>
        </p:txBody>
      </p:sp>
      <p:sp>
        <p:nvSpPr>
          <p:cNvPr id="99"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en" sz="1800" spc="-1" strike="noStrike" u="sng">
                <a:solidFill>
                  <a:srgbClr val="adadad"/>
                </a:solidFill>
                <a:uFillTx/>
                <a:latin typeface="Arial"/>
                <a:ea typeface="Arial"/>
              </a:rPr>
              <a:t>Data Input</a:t>
            </a:r>
            <a:r>
              <a:rPr b="0" lang="en" sz="1800" spc="-1" strike="noStrike">
                <a:solidFill>
                  <a:srgbClr val="adadad"/>
                </a:solidFill>
                <a:latin typeface="Arial"/>
                <a:ea typeface="Arial"/>
              </a:rPr>
              <a:t> :</a:t>
            </a:r>
            <a:endParaRPr b="0" lang="en-US"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adadad"/>
                </a:solidFill>
                <a:latin typeface="Arial"/>
                <a:ea typeface="Arial"/>
              </a:rPr>
              <a:t>These are basically the mail text which are to be tested for spam / ham mail.</a:t>
            </a: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tabLst>
                <a:tab algn="l" pos="0"/>
              </a:tabLst>
            </a:pPr>
            <a:r>
              <a:rPr b="0" lang="en" sz="1800" spc="-1" strike="noStrike" u="sng">
                <a:solidFill>
                  <a:srgbClr val="adadad"/>
                </a:solidFill>
                <a:uFillTx/>
                <a:latin typeface="Arial"/>
                <a:ea typeface="Arial"/>
              </a:rPr>
              <a:t>Data Output</a:t>
            </a:r>
            <a:r>
              <a:rPr b="0" lang="en" sz="1800" spc="-1" strike="noStrike">
                <a:solidFill>
                  <a:srgbClr val="adadad"/>
                </a:solidFill>
                <a:latin typeface="Arial"/>
                <a:ea typeface="Arial"/>
              </a:rPr>
              <a:t> :</a:t>
            </a:r>
            <a:endParaRPr b="0" lang="en-US" sz="1800" spc="-1" strike="noStrike">
              <a:solidFill>
                <a:srgbClr val="000000"/>
              </a:solidFill>
              <a:latin typeface="Arial"/>
            </a:endParaRPr>
          </a:p>
          <a:p>
            <a:pPr>
              <a:lnSpc>
                <a:spcPct val="115000"/>
              </a:lnSpc>
              <a:spcBef>
                <a:spcPts val="1199"/>
              </a:spcBef>
              <a:spcAft>
                <a:spcPts val="1199"/>
              </a:spcAft>
              <a:tabLst>
                <a:tab algn="l" pos="0"/>
              </a:tabLst>
            </a:pPr>
            <a:r>
              <a:rPr b="0" lang="en" sz="1800" spc="-1" strike="noStrike">
                <a:solidFill>
                  <a:srgbClr val="adadad"/>
                </a:solidFill>
                <a:latin typeface="Arial"/>
                <a:ea typeface="Arial"/>
              </a:rPr>
              <a:t>Our Target variable is ‘v1' which tells us if a mail is spam or not.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normAutofit fontScale="93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Hardware and Software Requirements and Tools Used</a:t>
            </a:r>
            <a:endParaRPr b="0" lang="en-US" sz="2500" spc="-1" strike="noStrike">
              <a:solidFill>
                <a:srgbClr val="000000"/>
              </a:solidFill>
              <a:latin typeface="Arial"/>
            </a:endParaRPr>
          </a:p>
        </p:txBody>
      </p:sp>
      <p:sp>
        <p:nvSpPr>
          <p:cNvPr id="101" name="TextShape 2"/>
          <p:cNvSpPr txBox="1"/>
          <p:nvPr/>
        </p:nvSpPr>
        <p:spPr>
          <a:xfrm>
            <a:off x="311760" y="1240200"/>
            <a:ext cx="8520120" cy="3668040"/>
          </a:xfrm>
          <a:prstGeom prst="rect">
            <a:avLst/>
          </a:prstGeom>
          <a:noFill/>
          <a:ln>
            <a:noFill/>
          </a:ln>
        </p:spPr>
        <p:txBody>
          <a:bodyPr tIns="91440" bIns="91440">
            <a:normAutofit/>
          </a:bodyPr>
          <a:p>
            <a:pPr>
              <a:lnSpc>
                <a:spcPct val="115000"/>
              </a:lnSpc>
              <a:tabLst>
                <a:tab algn="l" pos="0"/>
              </a:tabLst>
            </a:pPr>
            <a:r>
              <a:rPr b="0" lang="en" sz="1800" spc="-1" strike="noStrike">
                <a:solidFill>
                  <a:srgbClr val="adadad"/>
                </a:solidFill>
                <a:latin typeface="Arial"/>
                <a:ea typeface="Arial"/>
              </a:rPr>
              <a:t>Hardware used:</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Laptop with intel core i5 7th gen</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Internet connection for web scraping</a:t>
            </a:r>
            <a:endParaRPr b="0" lang="en-US"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adadad"/>
                </a:solidFill>
                <a:latin typeface="Arial"/>
                <a:ea typeface="Arial"/>
              </a:rPr>
              <a:t>Software used:</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Jupyter notebook</a:t>
            </a: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Required python libraries such as numpy, pandas, seaborn, matplotlib, etc</a:t>
            </a: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Required libraries for model such as sklearn, etc</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224640" y="2155320"/>
            <a:ext cx="8520120" cy="572400"/>
          </a:xfrm>
          <a:prstGeom prst="rect">
            <a:avLst/>
          </a:prstGeom>
          <a:noFill/>
          <a:ln>
            <a:noFill/>
          </a:ln>
        </p:spPr>
        <p:txBody>
          <a:bodyPr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Models Development and Evaluation</a:t>
            </a:r>
            <a:endParaRPr b="0" lang="en-US" sz="2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noAutofit/>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Identification of possible problem-solving approaches (methods)</a:t>
            </a:r>
            <a:endParaRPr b="0" lang="en-US" sz="2500" spc="-1" strike="noStrike">
              <a:solidFill>
                <a:srgbClr val="000000"/>
              </a:solidFill>
              <a:latin typeface="Arial"/>
            </a:endParaRPr>
          </a:p>
        </p:txBody>
      </p:sp>
      <p:sp>
        <p:nvSpPr>
          <p:cNvPr id="104" name="TextShape 2"/>
          <p:cNvSpPr txBox="1"/>
          <p:nvPr/>
        </p:nvSpPr>
        <p:spPr>
          <a:xfrm>
            <a:off x="311760" y="1461960"/>
            <a:ext cx="8520120" cy="3106440"/>
          </a:xfrm>
          <a:prstGeom prst="rect">
            <a:avLst/>
          </a:prstGeom>
          <a:noFill/>
          <a:ln>
            <a:noFill/>
          </a:ln>
        </p:spPr>
        <p:txBody>
          <a:bodyPr tIns="91440" bIns="91440">
            <a:normAutofit/>
          </a:bodyPr>
          <a:p>
            <a:pPr marL="457200">
              <a:lnSpc>
                <a:spcPct val="115000"/>
              </a:lnSpc>
              <a:tabLst>
                <a:tab algn="l" pos="0"/>
              </a:tabLst>
            </a:pPr>
            <a:endParaRPr b="0" lang="en-US" sz="14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After preprocessing data (removing NULL and encoding) i separated columns into features and target.</a:t>
            </a:r>
            <a:endParaRPr b="0" lang="en-US" sz="1800" spc="-1" strike="noStrike">
              <a:solidFill>
                <a:srgbClr val="000000"/>
              </a:solidFill>
              <a:latin typeface="Arial"/>
            </a:endParaRPr>
          </a:p>
          <a:p>
            <a:pPr marL="457200">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As this is a Binary classification problem of NLP field so i tried Naive Bayes Classifier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normAutofit fontScale="93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a:t>
            </a:r>
            <a:endParaRPr b="0" lang="en-US" sz="2500" spc="-1" strike="noStrike">
              <a:solidFill>
                <a:srgbClr val="000000"/>
              </a:solidFill>
              <a:latin typeface="Arial"/>
            </a:endParaRPr>
          </a:p>
        </p:txBody>
      </p:sp>
      <p:sp>
        <p:nvSpPr>
          <p:cNvPr id="106" name="TextShape 2"/>
          <p:cNvSpPr txBox="1"/>
          <p:nvPr/>
        </p:nvSpPr>
        <p:spPr>
          <a:xfrm>
            <a:off x="311760" y="1152360"/>
            <a:ext cx="8520120" cy="805320"/>
          </a:xfrm>
          <a:prstGeom prst="rect">
            <a:avLst/>
          </a:prstGeom>
          <a:noFill/>
          <a:ln>
            <a:noFill/>
          </a:ln>
        </p:spPr>
        <p:txBody>
          <a:bodyPr tIns="91440" bIns="91440">
            <a:normAutofit/>
          </a:bodyPr>
          <a:p>
            <a:pPr>
              <a:lnSpc>
                <a:spcPct val="115000"/>
              </a:lnSpc>
              <a:spcAft>
                <a:spcPts val="1199"/>
              </a:spcAft>
              <a:tabLst>
                <a:tab algn="l" pos="0"/>
              </a:tabLst>
            </a:pPr>
            <a:r>
              <a:rPr b="0" lang="en" sz="1800" spc="-1" strike="noStrike">
                <a:solidFill>
                  <a:srgbClr val="adadad"/>
                </a:solidFill>
                <a:latin typeface="Arial"/>
                <a:ea typeface="Arial"/>
              </a:rPr>
              <a:t>I defined a function model and then tried Naive Bayes Classification model using it</a:t>
            </a:r>
            <a:endParaRPr b="0" lang="en-US" sz="1800" spc="-1" strike="noStrike">
              <a:solidFill>
                <a:srgbClr val="000000"/>
              </a:solidFill>
              <a:latin typeface="Arial"/>
            </a:endParaRPr>
          </a:p>
        </p:txBody>
      </p:sp>
      <p:pic>
        <p:nvPicPr>
          <p:cNvPr id="107" name="Google Shape;139;p18" descr=""/>
          <p:cNvPicPr/>
          <p:nvPr/>
        </p:nvPicPr>
        <p:blipFill>
          <a:blip r:embed="rId1"/>
          <a:stretch/>
        </p:blipFill>
        <p:spPr>
          <a:xfrm>
            <a:off x="1523880" y="1557360"/>
            <a:ext cx="6453000" cy="34333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normAutofit fontScale="93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 (conti)</a:t>
            </a:r>
            <a:endParaRPr b="0" lang="en-US" sz="2500" spc="-1" strike="noStrike">
              <a:solidFill>
                <a:srgbClr val="000000"/>
              </a:solidFill>
              <a:latin typeface="Arial"/>
            </a:endParaRPr>
          </a:p>
        </p:txBody>
      </p:sp>
      <p:sp>
        <p:nvSpPr>
          <p:cNvPr id="109" name="TextShape 2"/>
          <p:cNvSpPr txBox="1"/>
          <p:nvPr/>
        </p:nvSpPr>
        <p:spPr>
          <a:xfrm>
            <a:off x="311760" y="1253160"/>
            <a:ext cx="8520120" cy="3683160"/>
          </a:xfrm>
          <a:prstGeom prst="rect">
            <a:avLst/>
          </a:prstGeom>
          <a:noFill/>
          <a:ln>
            <a:noFill/>
          </a:ln>
        </p:spPr>
        <p:txBody>
          <a:bodyPr tIns="91440" bIns="91440">
            <a:noAutofit/>
          </a:bodyPr>
          <a:p>
            <a:pPr>
              <a:lnSpc>
                <a:spcPct val="115000"/>
              </a:lnSpc>
              <a:tabLst>
                <a:tab algn="l" pos="0"/>
              </a:tabLst>
            </a:pPr>
            <a:r>
              <a:rPr b="0" lang="en" sz="1600" spc="-1" strike="noStrike">
                <a:solidFill>
                  <a:srgbClr val="adadad"/>
                </a:solidFill>
                <a:latin typeface="Arial"/>
                <a:ea typeface="Arial"/>
              </a:rPr>
              <a:t>Result that i got for model :</a:t>
            </a:r>
            <a:endParaRPr b="0" lang="en-US" sz="1600" spc="-1" strike="noStrike">
              <a:solidFill>
                <a:srgbClr val="000000"/>
              </a:solidFill>
              <a:latin typeface="Arial"/>
            </a:endParaRPr>
          </a:p>
          <a:p>
            <a:pPr marL="457200" indent="-329760">
              <a:lnSpc>
                <a:spcPct val="115000"/>
              </a:lnSpc>
              <a:spcBef>
                <a:spcPts val="1199"/>
              </a:spcBef>
              <a:buClr>
                <a:srgbClr val="adadad"/>
              </a:buClr>
              <a:buFont typeface="Arial"/>
              <a:buChar char="●"/>
              <a:tabLst>
                <a:tab algn="l" pos="0"/>
              </a:tabLst>
            </a:pPr>
            <a:r>
              <a:rPr b="1" lang="en" sz="1600" spc="-1" strike="noStrike" u="sng">
                <a:solidFill>
                  <a:srgbClr val="adadad"/>
                </a:solidFill>
                <a:uFillTx/>
                <a:latin typeface="Arial"/>
                <a:ea typeface="Arial"/>
              </a:rPr>
              <a:t>Naive Bayes Classifier</a:t>
            </a:r>
            <a:r>
              <a:rPr b="0" lang="en" sz="1600" spc="-1" strike="noStrike">
                <a:solidFill>
                  <a:srgbClr val="adadad"/>
                </a:solidFill>
                <a:latin typeface="Arial"/>
                <a:ea typeface="Arial"/>
              </a:rPr>
              <a:t> :</a:t>
            </a:r>
            <a:endParaRPr b="0" lang="en-US" sz="1600" spc="-1" strike="noStrike">
              <a:solidFill>
                <a:srgbClr val="000000"/>
              </a:solidFill>
              <a:latin typeface="Arial"/>
            </a:endParaRPr>
          </a:p>
          <a:p>
            <a:pPr>
              <a:lnSpc>
                <a:spcPct val="115000"/>
              </a:lnSpc>
              <a:spcBef>
                <a:spcPts val="1199"/>
              </a:spcBef>
              <a:tabLst>
                <a:tab algn="l" pos="0"/>
              </a:tabLst>
            </a:pPr>
            <a:r>
              <a:rPr b="0" lang="en" sz="1600" spc="-1" strike="noStrike">
                <a:solidFill>
                  <a:srgbClr val="adadad"/>
                </a:solidFill>
                <a:highlight>
                  <a:srgbClr val="212121"/>
                </a:highlight>
                <a:latin typeface="Arial"/>
                <a:ea typeface="Arial"/>
              </a:rPr>
              <a:t>Accuracy for the training model :  0.9312762973352033</a:t>
            </a:r>
            <a:endParaRPr b="0" lang="en-US" sz="1600" spc="-1" strike="noStrike">
              <a:solidFill>
                <a:srgbClr val="000000"/>
              </a:solidFill>
              <a:latin typeface="Arial"/>
            </a:endParaRPr>
          </a:p>
          <a:p>
            <a:pPr>
              <a:lnSpc>
                <a:spcPct val="115000"/>
              </a:lnSpc>
              <a:spcBef>
                <a:spcPts val="1199"/>
              </a:spcBef>
              <a:tabLst>
                <a:tab algn="l" pos="0"/>
              </a:tabLst>
            </a:pPr>
            <a:r>
              <a:rPr b="0" lang="en" sz="1600" spc="-1" strike="noStrike">
                <a:solidFill>
                  <a:srgbClr val="adadad"/>
                </a:solidFill>
                <a:highlight>
                  <a:srgbClr val="212121"/>
                </a:highlight>
                <a:latin typeface="Arial"/>
                <a:ea typeface="Arial"/>
              </a:rPr>
              <a:t>Accuracy for the testing model :  0.8856502242152466</a:t>
            </a:r>
            <a:endParaRPr b="0" lang="en-US" sz="1600" spc="-1" strike="noStrike">
              <a:solidFill>
                <a:srgbClr val="000000"/>
              </a:solidFill>
              <a:latin typeface="Arial"/>
            </a:endParaRPr>
          </a:p>
          <a:p>
            <a:pPr marL="457200">
              <a:lnSpc>
                <a:spcPct val="115000"/>
              </a:lnSpc>
              <a:tabLst>
                <a:tab algn="l" pos="0"/>
              </a:tabLst>
            </a:pPr>
            <a:endParaRPr b="0" lang="en-US" sz="1600" spc="-1" strike="noStrike">
              <a:solidFill>
                <a:srgbClr val="000000"/>
              </a:solidFill>
              <a:latin typeface="Arial"/>
            </a:endParaRPr>
          </a:p>
          <a:p>
            <a:pPr marL="457200">
              <a:lnSpc>
                <a:spcPct val="115000"/>
              </a:lnSpc>
              <a:tabLst>
                <a:tab algn="l" pos="0"/>
              </a:tabLst>
            </a:pPr>
            <a:r>
              <a:rPr b="0" lang="en" sz="1600" spc="-1" strike="noStrike">
                <a:solidFill>
                  <a:srgbClr val="adadad"/>
                </a:solidFill>
                <a:highlight>
                  <a:srgbClr val="212121"/>
                </a:highlight>
                <a:latin typeface="Arial"/>
                <a:ea typeface="Arial"/>
              </a:rPr>
              <a:t>At cross fold 2 the cv score is 0.8902845871259624 and accuracy score for training is 0.9312762973352033 and accuracy score for testing is 0.8856502242152466</a:t>
            </a:r>
            <a:endParaRPr b="0" lang="en-US" sz="1600" spc="-1" strike="noStrike">
              <a:solidFill>
                <a:srgbClr val="000000"/>
              </a:solidFill>
              <a:latin typeface="Arial"/>
            </a:endParaRPr>
          </a:p>
          <a:p>
            <a:pPr marL="457200">
              <a:lnSpc>
                <a:spcPct val="115000"/>
              </a:lnSpc>
              <a:tabLst>
                <a:tab algn="l" pos="0"/>
              </a:tabLst>
            </a:pPr>
            <a:endParaRPr b="0" lang="en-US" sz="1600" spc="-1" strike="noStrike">
              <a:solidFill>
                <a:srgbClr val="000000"/>
              </a:solidFill>
              <a:latin typeface="Arial"/>
            </a:endParaRPr>
          </a:p>
          <a:p>
            <a:pPr>
              <a:lnSpc>
                <a:spcPct val="115000"/>
              </a:lnSpc>
              <a:tabLst>
                <a:tab algn="l" pos="0"/>
              </a:tabLst>
            </a:pPr>
            <a:endParaRPr b="0" lang="en-US" sz="1600" spc="-1" strike="noStrike">
              <a:solidFill>
                <a:srgbClr val="000000"/>
              </a:solidFill>
              <a:latin typeface="Arial"/>
            </a:endParaRPr>
          </a:p>
          <a:p>
            <a:pPr marL="457200">
              <a:lnSpc>
                <a:spcPct val="115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rmAutofit fontScale="93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 (conti)</a:t>
            </a:r>
            <a:endParaRPr b="0" lang="en-US" sz="2500" spc="-1" strike="noStrike">
              <a:solidFill>
                <a:srgbClr val="000000"/>
              </a:solidFill>
              <a:latin typeface="Arial"/>
            </a:endParaRPr>
          </a:p>
        </p:txBody>
      </p:sp>
      <p:sp>
        <p:nvSpPr>
          <p:cNvPr id="111" name="TextShape 2"/>
          <p:cNvSpPr txBox="1"/>
          <p:nvPr/>
        </p:nvSpPr>
        <p:spPr>
          <a:xfrm>
            <a:off x="311760" y="1109520"/>
            <a:ext cx="8520120" cy="3826800"/>
          </a:xfrm>
          <a:prstGeom prst="rect">
            <a:avLst/>
          </a:prstGeom>
          <a:noFill/>
          <a:ln>
            <a:noFill/>
          </a:ln>
        </p:spPr>
        <p:txBody>
          <a:bodyPr tIns="91440" bIns="91440">
            <a:noAutofit/>
          </a:bodyPr>
          <a:p>
            <a:pPr marL="457200" indent="-329760">
              <a:lnSpc>
                <a:spcPct val="115000"/>
              </a:lnSpc>
              <a:spcBef>
                <a:spcPts val="1199"/>
              </a:spcBef>
              <a:buClr>
                <a:srgbClr val="adadad"/>
              </a:buClr>
              <a:buFont typeface="Arial"/>
              <a:buChar char="●"/>
            </a:pPr>
            <a:r>
              <a:rPr b="1" lang="en" sz="1600" spc="-1" strike="noStrike" u="sng">
                <a:solidFill>
                  <a:srgbClr val="adadad"/>
                </a:solidFill>
                <a:uFillTx/>
                <a:latin typeface="Arial"/>
                <a:ea typeface="Arial"/>
              </a:rPr>
              <a:t>Naive Bayes Classifier</a:t>
            </a:r>
            <a:r>
              <a:rPr b="0" lang="en" sz="1600" spc="-1" strike="noStrike">
                <a:solidFill>
                  <a:srgbClr val="adadad"/>
                </a:solidFill>
                <a:latin typeface="Arial"/>
                <a:ea typeface="Arial"/>
              </a:rPr>
              <a:t> :</a:t>
            </a:r>
            <a:endParaRPr b="0" lang="en-US" sz="1600" spc="-1" strike="noStrike">
              <a:solidFill>
                <a:srgbClr val="000000"/>
              </a:solidFill>
              <a:latin typeface="Arial"/>
            </a:endParaRPr>
          </a:p>
          <a:p>
            <a:pPr>
              <a:lnSpc>
                <a:spcPct val="115000"/>
              </a:lnSpc>
              <a:tabLst>
                <a:tab algn="l" pos="0"/>
              </a:tabLst>
            </a:pPr>
            <a:endParaRPr b="0" lang="en-US" sz="1600" spc="-1" strike="noStrike">
              <a:solidFill>
                <a:srgbClr val="000000"/>
              </a:solidFill>
              <a:latin typeface="Arial"/>
            </a:endParaRPr>
          </a:p>
          <a:p>
            <a:pPr marL="457200">
              <a:lnSpc>
                <a:spcPct val="115000"/>
              </a:lnSpc>
              <a:tabLst>
                <a:tab algn="l" pos="0"/>
              </a:tabLst>
            </a:pPr>
            <a:endParaRPr b="0" lang="en-US" sz="1600" spc="-1" strike="noStrike">
              <a:solidFill>
                <a:srgbClr val="000000"/>
              </a:solidFill>
              <a:latin typeface="Arial"/>
            </a:endParaRPr>
          </a:p>
        </p:txBody>
      </p:sp>
      <p:pic>
        <p:nvPicPr>
          <p:cNvPr id="112" name="Google Shape;152;g19b24035037_0_7" descr=""/>
          <p:cNvPicPr/>
          <p:nvPr/>
        </p:nvPicPr>
        <p:blipFill>
          <a:blip r:embed="rId1"/>
          <a:stretch/>
        </p:blipFill>
        <p:spPr>
          <a:xfrm>
            <a:off x="4392360" y="1742040"/>
            <a:ext cx="4175280" cy="3153240"/>
          </a:xfrm>
          <a:prstGeom prst="rect">
            <a:avLst/>
          </a:prstGeom>
          <a:ln>
            <a:noFill/>
          </a:ln>
        </p:spPr>
      </p:pic>
      <p:pic>
        <p:nvPicPr>
          <p:cNvPr id="113" name="Google Shape;153;g19b24035037_0_7" descr=""/>
          <p:cNvPicPr/>
          <p:nvPr/>
        </p:nvPicPr>
        <p:blipFill>
          <a:blip r:embed="rId2"/>
          <a:stretch/>
        </p:blipFill>
        <p:spPr>
          <a:xfrm>
            <a:off x="520560" y="1775520"/>
            <a:ext cx="3789360" cy="31532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444960"/>
            <a:ext cx="8520120" cy="572400"/>
          </a:xfrm>
          <a:prstGeom prst="rect">
            <a:avLst/>
          </a:prstGeom>
          <a:noFill/>
          <a:ln>
            <a:noFill/>
          </a:ln>
        </p:spPr>
        <p:txBody>
          <a:bodyPr tIns="91440" bIns="91440">
            <a:normAutofit fontScale="93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Interpretation of the Results</a:t>
            </a:r>
            <a:endParaRPr b="0" lang="en-US" sz="2500" spc="-1" strike="noStrike">
              <a:solidFill>
                <a:srgbClr val="000000"/>
              </a:solidFill>
              <a:latin typeface="Arial"/>
            </a:endParaRPr>
          </a:p>
        </p:txBody>
      </p:sp>
      <p:sp>
        <p:nvSpPr>
          <p:cNvPr id="115"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en" sz="1800" spc="-1" strike="noStrike">
                <a:solidFill>
                  <a:srgbClr val="adadad"/>
                </a:solidFill>
                <a:latin typeface="Arial"/>
                <a:ea typeface="Arial"/>
              </a:rPr>
              <a:t>So the results which i got were:</a:t>
            </a:r>
            <a:endParaRPr b="0" lang="en-US" sz="1800" spc="-1" strike="noStrike">
              <a:solidFill>
                <a:srgbClr val="000000"/>
              </a:solidFill>
              <a:latin typeface="Arial"/>
            </a:endParaRPr>
          </a:p>
          <a:p>
            <a:pPr>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We got Training Accuracy as 93.13% and Testing Accuracy as 88.57%.</a:t>
            </a:r>
            <a:endParaRPr b="0" lang="en-US" sz="1800" spc="-1" strike="noStrike">
              <a:solidFill>
                <a:srgbClr val="000000"/>
              </a:solidFill>
              <a:latin typeface="Arial"/>
            </a:endParaRPr>
          </a:p>
          <a:p>
            <a:pPr marL="457200">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Since we have imbalanced data (unequal number of ham and spam mails), the precision is low for minority data.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224640" y="2155320"/>
            <a:ext cx="8520120" cy="572400"/>
          </a:xfrm>
          <a:prstGeom prst="rect">
            <a:avLst/>
          </a:prstGeom>
          <a:noFill/>
          <a:ln>
            <a:noFill/>
          </a:ln>
        </p:spPr>
        <p:txBody>
          <a:bodyPr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Conclusion</a:t>
            </a:r>
            <a:br/>
            <a:br/>
            <a:endParaRPr b="0" lang="en-US" sz="2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1" lang="en" sz="2800" spc="-1" strike="noStrike" u="sng">
                <a:solidFill>
                  <a:srgbClr val="ffffff"/>
                </a:solidFill>
                <a:uFillTx/>
                <a:latin typeface="Arial"/>
                <a:ea typeface="Arial"/>
              </a:rPr>
              <a:t>Acknowledgement</a:t>
            </a:r>
            <a:endParaRPr b="0" lang="en-US" sz="2800" spc="-1" strike="noStrike">
              <a:solidFill>
                <a:srgbClr val="000000"/>
              </a:solid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en" sz="1800" spc="-1" strike="noStrike">
                <a:solidFill>
                  <a:srgbClr val="adadad"/>
                </a:solidFill>
                <a:latin typeface="Arial"/>
                <a:ea typeface="Arial"/>
              </a:rPr>
              <a:t>Reference that i have used are:</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Data Trained Education online video</a:t>
            </a: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Materials provided by Flip Robo</a:t>
            </a: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Youtube</a:t>
            </a: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Geeks for Geeks</a:t>
            </a: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Stackoverflow</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noAutofit/>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Key Findings and Conclusions of the Study</a:t>
            </a:r>
            <a:endParaRPr b="0" lang="en-US" sz="2500" spc="-1" strike="noStrike">
              <a:solidFill>
                <a:srgbClr val="000000"/>
              </a:solidFill>
              <a:latin typeface="Arial"/>
            </a:endParaRPr>
          </a:p>
        </p:txBody>
      </p:sp>
      <p:sp>
        <p:nvSpPr>
          <p:cNvPr id="118" name="TextShape 2"/>
          <p:cNvSpPr txBox="1"/>
          <p:nvPr/>
        </p:nvSpPr>
        <p:spPr>
          <a:xfrm>
            <a:off x="311760" y="1461960"/>
            <a:ext cx="8520120" cy="3106440"/>
          </a:xfrm>
          <a:prstGeom prst="rect">
            <a:avLst/>
          </a:prstGeom>
          <a:noFill/>
          <a:ln>
            <a:noFill/>
          </a:ln>
        </p:spPr>
        <p:txBody>
          <a:bodyPr tIns="91440" bIns="91440">
            <a:normAutofit/>
          </a:bodyPr>
          <a:p>
            <a:pPr marL="457200" indent="-342720">
              <a:lnSpc>
                <a:spcPct val="115000"/>
              </a:lnSpc>
              <a:buClr>
                <a:srgbClr val="adadad"/>
              </a:buClr>
              <a:buFont typeface="Arial"/>
              <a:buChar char="●"/>
            </a:pPr>
            <a:r>
              <a:rPr b="0" lang="en" sz="1800" spc="-1" strike="noStrike">
                <a:solidFill>
                  <a:srgbClr val="adadad"/>
                </a:solidFill>
                <a:latin typeface="Arial"/>
                <a:ea typeface="Arial"/>
              </a:rPr>
              <a:t>From this study i learnt that many users / bots use certain words a lot while writing spam mails.</a:t>
            </a:r>
            <a:endParaRPr b="0" lang="en-US" sz="1800" spc="-1" strike="noStrike">
              <a:solidFill>
                <a:srgbClr val="000000"/>
              </a:solidFill>
              <a:latin typeface="Arial"/>
            </a:endParaRPr>
          </a:p>
          <a:p>
            <a:pPr>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More number of frequent words we take, higher the accuracy will be in the model till a threshold point.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normAutofit fontScale="27000"/>
          </a:bodyPr>
          <a:p>
            <a:pPr>
              <a:lnSpc>
                <a:spcPct val="115000"/>
              </a:lnSpc>
              <a:spcBef>
                <a:spcPts val="1199"/>
              </a:spcBef>
              <a:tabLst>
                <a:tab algn="l" pos="0"/>
              </a:tabLst>
            </a:pPr>
            <a:r>
              <a:rPr b="1" lang="en" sz="2750" spc="-1" strike="noStrike" u="sng">
                <a:solidFill>
                  <a:srgbClr val="ffffff"/>
                </a:solidFill>
                <a:uFillTx/>
                <a:latin typeface="Arial"/>
                <a:ea typeface="Arial"/>
              </a:rPr>
              <a:t>Learning Outcomes of the Study in respect of Data Science</a:t>
            </a:r>
            <a:endParaRPr b="0" lang="en-US" sz="2750" spc="-1" strike="noStrike">
              <a:solidFill>
                <a:srgbClr val="000000"/>
              </a:solidFill>
              <a:latin typeface="Arial"/>
            </a:endParaRPr>
          </a:p>
        </p:txBody>
      </p:sp>
      <p:sp>
        <p:nvSpPr>
          <p:cNvPr id="120" name="TextShape 2"/>
          <p:cNvSpPr txBox="1"/>
          <p:nvPr/>
        </p:nvSpPr>
        <p:spPr>
          <a:xfrm>
            <a:off x="311760" y="1396800"/>
            <a:ext cx="8520120" cy="3406680"/>
          </a:xfrm>
          <a:prstGeom prst="rect">
            <a:avLst/>
          </a:prstGeom>
          <a:noFill/>
          <a:ln>
            <a:noFill/>
          </a:ln>
        </p:spPr>
        <p:txBody>
          <a:bodyPr tIns="91440" bIns="91440">
            <a:normAutofit/>
          </a:bodyPr>
          <a:p>
            <a:pPr>
              <a:lnSpc>
                <a:spcPct val="115000"/>
              </a:lnSpc>
              <a:tabLst>
                <a:tab algn="l" pos="0"/>
              </a:tabLst>
            </a:pPr>
            <a:r>
              <a:rPr b="0" lang="en" sz="1800" spc="-1" strike="noStrike">
                <a:solidFill>
                  <a:srgbClr val="adadad"/>
                </a:solidFill>
                <a:latin typeface="Arial"/>
                <a:ea typeface="Arial"/>
              </a:rPr>
              <a:t>Some problems faced and their solution (using visualisation and algorithm) used were:</a:t>
            </a: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When i used 100 most frequent words in bag of words the testing accuracy was around 4% but when i took 5000 most frequent words in bag of words the testing accuracy became around 88%.</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444960"/>
            <a:ext cx="8520120" cy="572400"/>
          </a:xfrm>
          <a:prstGeom prst="rect">
            <a:avLst/>
          </a:prstGeom>
          <a:noFill/>
          <a:ln>
            <a:noFill/>
          </a:ln>
        </p:spPr>
        <p:txBody>
          <a:bodyPr tIns="91440" bIns="91440">
            <a:normAutofit fontScale="27000"/>
          </a:bodyPr>
          <a:p>
            <a:pPr>
              <a:lnSpc>
                <a:spcPct val="115000"/>
              </a:lnSpc>
              <a:spcBef>
                <a:spcPts val="1199"/>
              </a:spcBef>
              <a:tabLst>
                <a:tab algn="l" pos="0"/>
              </a:tabLst>
            </a:pPr>
            <a:r>
              <a:rPr b="1" lang="en" sz="2750" spc="-1" strike="noStrike" u="sng">
                <a:solidFill>
                  <a:srgbClr val="ffffff"/>
                </a:solidFill>
                <a:uFillTx/>
                <a:latin typeface="Arial"/>
                <a:ea typeface="Arial"/>
              </a:rPr>
              <a:t>Limitations of this work and Scope for Future Work</a:t>
            </a:r>
            <a:endParaRPr b="0" lang="en-US" sz="2750" spc="-1" strike="noStrike">
              <a:solidFill>
                <a:srgbClr val="000000"/>
              </a:solidFill>
              <a:latin typeface="Arial"/>
            </a:endParaRPr>
          </a:p>
        </p:txBody>
      </p:sp>
      <p:sp>
        <p:nvSpPr>
          <p:cNvPr id="122" name="TextShape 2"/>
          <p:cNvSpPr txBox="1"/>
          <p:nvPr/>
        </p:nvSpPr>
        <p:spPr>
          <a:xfrm>
            <a:off x="311760" y="1152360"/>
            <a:ext cx="8520120" cy="3716640"/>
          </a:xfrm>
          <a:prstGeom prst="rect">
            <a:avLst/>
          </a:prstGeom>
          <a:noFill/>
          <a:ln>
            <a:noFill/>
          </a:ln>
        </p:spPr>
        <p:txBody>
          <a:bodyPr tIns="91440" bIns="91440">
            <a:normAutofit/>
          </a:bodyPr>
          <a:p>
            <a:pPr>
              <a:lnSpc>
                <a:spcPct val="115000"/>
              </a:lnSpc>
              <a:tabLst>
                <a:tab algn="l" pos="0"/>
              </a:tabLst>
            </a:pPr>
            <a:r>
              <a:rPr b="0" lang="en" sz="1800" spc="-1" strike="noStrike">
                <a:solidFill>
                  <a:srgbClr val="adadad"/>
                </a:solidFill>
                <a:latin typeface="Arial"/>
                <a:ea typeface="Arial"/>
              </a:rPr>
              <a:t>Some limitations are :</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There are many other factors which are not in the data which may play major role in spam mails such as sender email address, etc.</a:t>
            </a: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With evolving technology, there may be increase in intelligently hidden spam mails which are also required to be taken care of.</a:t>
            </a:r>
            <a:endParaRPr b="0" lang="en-US"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adadad"/>
                </a:solidFill>
                <a:latin typeface="Arial"/>
                <a:ea typeface="Arial"/>
              </a:rPr>
              <a:t>Scope for future work :</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This can be made further accurate by taking more and more factors as well as authenticity of sender email address.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224640" y="2155320"/>
            <a:ext cx="8520120" cy="572400"/>
          </a:xfrm>
          <a:prstGeom prst="rect">
            <a:avLst/>
          </a:prstGeom>
          <a:noFill/>
          <a:ln>
            <a:noFill/>
          </a:ln>
        </p:spPr>
        <p:txBody>
          <a:bodyPr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THE END</a:t>
            </a:r>
            <a:endParaRPr b="0" lang="en-US" sz="2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224640" y="2155320"/>
            <a:ext cx="8520120" cy="572400"/>
          </a:xfrm>
          <a:prstGeom prst="rect">
            <a:avLst/>
          </a:prstGeom>
          <a:noFill/>
          <a:ln>
            <a:noFill/>
          </a:ln>
        </p:spPr>
        <p:txBody>
          <a:bodyPr tIns="91440" bIns="91440">
            <a:noAutofit/>
          </a:bodyPr>
          <a:p>
            <a:pPr algn="ctr">
              <a:lnSpc>
                <a:spcPct val="100000"/>
              </a:lnSpc>
              <a:tabLst>
                <a:tab algn="l" pos="0"/>
              </a:tabLst>
            </a:pPr>
            <a:r>
              <a:rPr b="1" lang="en" sz="3000" spc="-1" strike="noStrike" u="sng">
                <a:solidFill>
                  <a:srgbClr val="ffffff"/>
                </a:solidFill>
                <a:uFillTx/>
                <a:latin typeface="Arial"/>
                <a:ea typeface="Arial"/>
              </a:rPr>
              <a:t>Introduction</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Business Problem Framing</a:t>
            </a:r>
            <a:endParaRPr b="0" lang="en-US" sz="2750" spc="-1" strike="noStrike">
              <a:solidFill>
                <a:srgbClr val="000000"/>
              </a:solidFill>
              <a:latin typeface="Arial"/>
            </a:endParaRPr>
          </a:p>
        </p:txBody>
      </p:sp>
      <p:sp>
        <p:nvSpPr>
          <p:cNvPr id="86" name="TextShape 2"/>
          <p:cNvSpPr txBox="1"/>
          <p:nvPr/>
        </p:nvSpPr>
        <p:spPr>
          <a:xfrm>
            <a:off x="311760" y="1200960"/>
            <a:ext cx="8520120" cy="3367800"/>
          </a:xfrm>
          <a:prstGeom prst="rect">
            <a:avLst/>
          </a:prstGeom>
          <a:noFill/>
          <a:ln>
            <a:noFill/>
          </a:ln>
        </p:spPr>
        <p:txBody>
          <a:bodyPr tIns="91440" bIns="91440">
            <a:normAutofit/>
          </a:bodyPr>
          <a:p>
            <a:pPr marL="457200" indent="-342720">
              <a:lnSpc>
                <a:spcPct val="115000"/>
              </a:lnSpc>
              <a:buClr>
                <a:srgbClr val="adadad"/>
              </a:buClr>
              <a:buFont typeface="Arial"/>
              <a:buChar char="●"/>
            </a:pPr>
            <a:r>
              <a:rPr b="0" lang="en" sz="1800" spc="-1" strike="noStrike">
                <a:solidFill>
                  <a:srgbClr val="adadad"/>
                </a:solidFill>
                <a:latin typeface="Arial"/>
                <a:ea typeface="Arial"/>
              </a:rPr>
              <a:t>Spam Detector is used to detect unwanted, malicious and virus infected texts and helps to separate them from the non-spam texts. </a:t>
            </a:r>
            <a:endParaRPr b="0" lang="en-US" sz="1800" spc="-1" strike="noStrike">
              <a:solidFill>
                <a:srgbClr val="000000"/>
              </a:solidFill>
              <a:latin typeface="Arial"/>
            </a:endParaRPr>
          </a:p>
          <a:p>
            <a:pPr marL="457200">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It uses a binary type of classification containing the labels such as ‘ham’ (non-spam) and spam. </a:t>
            </a:r>
            <a:endParaRPr b="0" lang="en-US" sz="1800" spc="-1" strike="noStrike">
              <a:solidFill>
                <a:srgbClr val="000000"/>
              </a:solidFill>
              <a:latin typeface="Arial"/>
            </a:endParaRPr>
          </a:p>
          <a:p>
            <a:pPr marL="457200">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Application of this can be seen in Google Mail (GMAIL) where it segregates the spam emails in order to prevent them from getting into the user’s inbox.</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Conceptual Background of the Domain Problem</a:t>
            </a:r>
            <a:endParaRPr b="0" lang="en-US" sz="2750" spc="-1" strike="noStrike">
              <a:solidFill>
                <a:srgbClr val="000000"/>
              </a:solidFill>
              <a:latin typeface="Arial"/>
            </a:endParaRPr>
          </a:p>
        </p:txBody>
      </p:sp>
      <p:sp>
        <p:nvSpPr>
          <p:cNvPr id="88"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en" sz="1800" spc="-1" strike="noStrike">
                <a:solidFill>
                  <a:srgbClr val="adadad"/>
                </a:solidFill>
                <a:latin typeface="Arial"/>
                <a:ea typeface="Arial"/>
              </a:rPr>
              <a:t>The spam mails can be detected with the help of some factors. Such as:</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Some labeled text data</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Certain recurring words</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And so 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Motivation for the Problem Undertaken</a:t>
            </a:r>
            <a:endParaRPr b="0" lang="en-US" sz="2750" spc="-1" strike="noStrike">
              <a:solidFill>
                <a:srgbClr val="000000"/>
              </a:solidFill>
              <a:latin typeface="Arial"/>
            </a:endParaRPr>
          </a:p>
        </p:txBody>
      </p:sp>
      <p:sp>
        <p:nvSpPr>
          <p:cNvPr id="90" name="TextShape 2"/>
          <p:cNvSpPr txBox="1"/>
          <p:nvPr/>
        </p:nvSpPr>
        <p:spPr>
          <a:xfrm>
            <a:off x="311760" y="1540440"/>
            <a:ext cx="8520120" cy="3028320"/>
          </a:xfrm>
          <a:prstGeom prst="rect">
            <a:avLst/>
          </a:prstGeom>
          <a:noFill/>
          <a:ln>
            <a:noFill/>
          </a:ln>
        </p:spPr>
        <p:txBody>
          <a:bodyPr tIns="91440" bIns="91440">
            <a:normAutofit/>
          </a:bodyPr>
          <a:p>
            <a:pPr marL="457200" indent="-342720">
              <a:lnSpc>
                <a:spcPct val="115000"/>
              </a:lnSpc>
              <a:buClr>
                <a:srgbClr val="adadad"/>
              </a:buClr>
              <a:buFont typeface="Arial"/>
              <a:buChar char="●"/>
            </a:pPr>
            <a:r>
              <a:rPr b="0" lang="en" sz="1800" spc="-1" strike="noStrike">
                <a:solidFill>
                  <a:srgbClr val="adadad"/>
                </a:solidFill>
                <a:latin typeface="Arial"/>
                <a:ea typeface="Arial"/>
              </a:rPr>
              <a:t>Spam Detector model is used to detect unwanted, malicious and virus infected texts and helps to separate them from the non-spam texts. </a:t>
            </a:r>
            <a:endParaRPr b="0" lang="en-US" sz="1800" spc="-1" strike="noStrike">
              <a:solidFill>
                <a:srgbClr val="000000"/>
              </a:solidFill>
              <a:latin typeface="Arial"/>
            </a:endParaRPr>
          </a:p>
          <a:p>
            <a:pPr marL="457200">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The SMS Spam Collection is a set of SMS tagged messages that have been collected for SMS Spam research. It contains one set of SMS messages in English of 5,574 messages, tagged according being ham (legitimate) or spam.</a:t>
            </a:r>
            <a:endParaRPr b="0" lang="en-US" sz="1800" spc="-1" strike="noStrike">
              <a:solidFill>
                <a:srgbClr val="000000"/>
              </a:solidFill>
              <a:latin typeface="Arial"/>
            </a:endParaRPr>
          </a:p>
          <a:p>
            <a:pPr marL="457200" indent="-34272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This model will then be used to predict whether a mail is spam or not.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224640" y="2155320"/>
            <a:ext cx="8520120" cy="572400"/>
          </a:xfrm>
          <a:prstGeom prst="rect">
            <a:avLst/>
          </a:prstGeom>
          <a:noFill/>
          <a:ln>
            <a:noFill/>
          </a:ln>
        </p:spPr>
        <p:txBody>
          <a:bodyPr tIns="91440" bIns="91440">
            <a:noAutofit/>
          </a:bodyPr>
          <a:p>
            <a:pPr algn="ctr">
              <a:lnSpc>
                <a:spcPct val="7000"/>
              </a:lnSpc>
              <a:spcBef>
                <a:spcPts val="1199"/>
              </a:spcBef>
              <a:tabLst>
                <a:tab algn="l" pos="0"/>
              </a:tabLst>
            </a:pPr>
            <a:r>
              <a:rPr b="1" lang="en" sz="3000" spc="-1" strike="noStrike" u="sng">
                <a:solidFill>
                  <a:srgbClr val="ffffff"/>
                </a:solidFill>
                <a:uFillTx/>
                <a:latin typeface="Arial"/>
                <a:ea typeface="Arial"/>
              </a:rPr>
              <a:t>Analytical Problem Framing</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Mathematical/ Analytical Modeling of the Problem</a:t>
            </a:r>
            <a:endParaRPr b="0" lang="en-US" sz="2750" spc="-1" strike="noStrike">
              <a:solidFill>
                <a:srgbClr val="000000"/>
              </a:solidFill>
              <a:latin typeface="Arial"/>
            </a:endParaRPr>
          </a:p>
        </p:txBody>
      </p:sp>
      <p:sp>
        <p:nvSpPr>
          <p:cNvPr id="93" name="TextShape 2"/>
          <p:cNvSpPr txBox="1"/>
          <p:nvPr/>
        </p:nvSpPr>
        <p:spPr>
          <a:xfrm>
            <a:off x="311760" y="1423080"/>
            <a:ext cx="8520120" cy="3106800"/>
          </a:xfrm>
          <a:prstGeom prst="rect">
            <a:avLst/>
          </a:prstGeom>
          <a:noFill/>
          <a:ln>
            <a:noFill/>
          </a:ln>
        </p:spPr>
        <p:txBody>
          <a:bodyPr tIns="91440" bIns="91440">
            <a:normAutofit/>
          </a:bodyPr>
          <a:p>
            <a:pPr marL="457200" indent="-317160">
              <a:lnSpc>
                <a:spcPct val="100000"/>
              </a:lnSpc>
              <a:buClr>
                <a:srgbClr val="adadad"/>
              </a:buClr>
              <a:buFont typeface="Arial"/>
              <a:buChar char="●"/>
            </a:pPr>
            <a:r>
              <a:rPr b="0" lang="en" sz="1800" spc="-1" strike="noStrike">
                <a:solidFill>
                  <a:srgbClr val="adadad"/>
                </a:solidFill>
                <a:latin typeface="Arial"/>
                <a:ea typeface="Arial"/>
              </a:rPr>
              <a:t>First of all i imported data from csv file to dataframe using pandas.</a:t>
            </a:r>
            <a:endParaRPr b="0" lang="en-US" sz="1800" spc="-1" strike="noStrike">
              <a:solidFill>
                <a:srgbClr val="000000"/>
              </a:solidFill>
              <a:latin typeface="Arial"/>
            </a:endParaRPr>
          </a:p>
          <a:p>
            <a:pPr marL="457200" indent="-342720">
              <a:lnSpc>
                <a:spcPct val="100000"/>
              </a:lnSpc>
              <a:buClr>
                <a:srgbClr val="adadad"/>
              </a:buClr>
              <a:buFont typeface="Arial"/>
              <a:buChar char="●"/>
            </a:pPr>
            <a:r>
              <a:rPr b="0" lang="en" sz="1800" spc="-1" strike="noStrike">
                <a:solidFill>
                  <a:srgbClr val="adadad"/>
                </a:solidFill>
                <a:latin typeface="Arial"/>
                <a:ea typeface="Arial"/>
              </a:rPr>
              <a:t>I used .dtypes to know data type of each column of dataframe.</a:t>
            </a:r>
            <a:endParaRPr b="0" lang="en-US" sz="1800" spc="-1" strike="noStrike">
              <a:solidFill>
                <a:srgbClr val="000000"/>
              </a:solidFill>
              <a:latin typeface="Arial"/>
            </a:endParaRPr>
          </a:p>
          <a:p>
            <a:pPr marL="457200" indent="-317160">
              <a:lnSpc>
                <a:spcPct val="100000"/>
              </a:lnSpc>
              <a:buClr>
                <a:srgbClr val="adadad"/>
              </a:buClr>
              <a:buFont typeface="Arial"/>
              <a:buChar char="●"/>
            </a:pPr>
            <a:r>
              <a:rPr b="0" lang="en" sz="1800" spc="-1" strike="noStrike">
                <a:solidFill>
                  <a:srgbClr val="adadad"/>
                </a:solidFill>
                <a:latin typeface="Arial"/>
                <a:ea typeface="Arial"/>
              </a:rPr>
              <a:t>After that i used .describe() to know the statistical information (such as max, min value,etc ) of continuous data columns in dataframe.</a:t>
            </a:r>
            <a:endParaRPr b="0" lang="en-US" sz="1800" spc="-1" strike="noStrike">
              <a:solidFill>
                <a:srgbClr val="000000"/>
              </a:solidFill>
              <a:latin typeface="Arial"/>
            </a:endParaRPr>
          </a:p>
          <a:p>
            <a:pPr marL="457200" indent="-317160">
              <a:lnSpc>
                <a:spcPct val="100000"/>
              </a:lnSpc>
              <a:buClr>
                <a:srgbClr val="adadad"/>
              </a:buClr>
              <a:buFont typeface="Arial"/>
              <a:buChar char="●"/>
            </a:pPr>
            <a:r>
              <a:rPr b="0" lang="en" sz="1800" spc="-1" strike="noStrike">
                <a:solidFill>
                  <a:srgbClr val="adadad"/>
                </a:solidFill>
                <a:latin typeface="Arial"/>
                <a:ea typeface="Arial"/>
              </a:rPr>
              <a:t>Then i used .shape to know shape of dataframe.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597600"/>
            <a:ext cx="8520120" cy="572400"/>
          </a:xfrm>
          <a:prstGeom prst="rect">
            <a:avLst/>
          </a:prstGeom>
          <a:noFill/>
          <a:ln>
            <a:noFill/>
          </a:ln>
        </p:spPr>
        <p:txBody>
          <a:bodyPr tIns="91440" bIns="91440">
            <a:normAutofit/>
          </a:bodyPr>
          <a:p>
            <a:pPr>
              <a:lnSpc>
                <a:spcPct val="7000"/>
              </a:lnSpc>
              <a:spcBef>
                <a:spcPts val="1199"/>
              </a:spcBef>
              <a:tabLst>
                <a:tab algn="l" pos="0"/>
              </a:tabLst>
            </a:pPr>
            <a:r>
              <a:rPr b="1" lang="en" sz="2750" spc="-1" strike="noStrike" u="sng">
                <a:solidFill>
                  <a:srgbClr val="ffffff"/>
                </a:solidFill>
                <a:uFillTx/>
                <a:latin typeface="Arial"/>
                <a:ea typeface="Arial"/>
              </a:rPr>
              <a:t>Data Sources and their formats</a:t>
            </a:r>
            <a:endParaRPr b="0" lang="en-US" sz="2750" spc="-1" strike="noStrike">
              <a:solidFill>
                <a:srgbClr val="000000"/>
              </a:solidFill>
              <a:latin typeface="Arial"/>
            </a:endParaRPr>
          </a:p>
        </p:txBody>
      </p:sp>
      <p:sp>
        <p:nvSpPr>
          <p:cNvPr id="95" name="TextShape 2"/>
          <p:cNvSpPr txBox="1"/>
          <p:nvPr/>
        </p:nvSpPr>
        <p:spPr>
          <a:xfrm>
            <a:off x="311760" y="1423080"/>
            <a:ext cx="8520120" cy="3145320"/>
          </a:xfrm>
          <a:prstGeom prst="rect">
            <a:avLst/>
          </a:prstGeom>
          <a:noFill/>
          <a:ln>
            <a:noFill/>
          </a:ln>
        </p:spPr>
        <p:txBody>
          <a:bodyPr tIns="91440" bIns="91440">
            <a:normAutofit/>
          </a:bodyPr>
          <a:p>
            <a:pPr marL="457200" indent="-342720">
              <a:lnSpc>
                <a:spcPct val="115000"/>
              </a:lnSpc>
              <a:buClr>
                <a:srgbClr val="adadad"/>
              </a:buClr>
              <a:buFont typeface="Arial"/>
              <a:buChar char="●"/>
            </a:pPr>
            <a:r>
              <a:rPr b="0" lang="en" sz="1800" spc="-1" strike="noStrike">
                <a:solidFill>
                  <a:srgbClr val="adadad"/>
                </a:solidFill>
                <a:latin typeface="Arial"/>
                <a:ea typeface="Arial"/>
              </a:rPr>
              <a:t>Training data has been extracted from ‘spam.csv’ which has been obtained from flip robo</a:t>
            </a:r>
            <a:endParaRPr b="0" lang="en-US" sz="1800" spc="-1" strike="noStrike">
              <a:solidFill>
                <a:srgbClr val="000000"/>
              </a:solidFill>
              <a:latin typeface="Arial"/>
            </a:endParaRPr>
          </a:p>
          <a:p>
            <a:pPr marL="457200">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adadad"/>
              </a:buClr>
              <a:buFont typeface="Arial"/>
              <a:buChar char="●"/>
              <a:tabLst>
                <a:tab algn="l" pos="0"/>
              </a:tabLst>
            </a:pPr>
            <a:r>
              <a:rPr b="0" lang="en" sz="1800" spc="-1" strike="noStrike">
                <a:solidFill>
                  <a:srgbClr val="adadad"/>
                </a:solidFill>
                <a:latin typeface="Arial"/>
                <a:ea typeface="Arial"/>
              </a:rPr>
              <a:t>‘</a:t>
            </a:r>
            <a:r>
              <a:rPr b="0" lang="en" sz="1800" spc="-1" strike="noStrike">
                <a:solidFill>
                  <a:srgbClr val="adadad"/>
                </a:solidFill>
                <a:latin typeface="Arial"/>
                <a:ea typeface="Arial"/>
              </a:rPr>
              <a:t>spam detetction project.docx’ from flip robo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2022-11-28T04:41:04Z</dcterms:modified>
  <cp:revision>1</cp:revision>
  <dc:subject/>
  <dc:title/>
</cp:coreProperties>
</file>