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iJmSoCcnvmW2yLrCo8TC7U+xRl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b240350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9b2403503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8"/>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143375"/>
            <a:ext cx="8520600" cy="1034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u="sng"/>
              <a:t>Fake News Detection</a:t>
            </a:r>
            <a:endParaRPr b="1" u="sng"/>
          </a:p>
        </p:txBody>
      </p:sp>
      <p:sp>
        <p:nvSpPr>
          <p:cNvPr id="55" name="Google Shape;55;p1"/>
          <p:cNvSpPr txBox="1"/>
          <p:nvPr>
            <p:ph idx="1" type="subTitle"/>
          </p:nvPr>
        </p:nvSpPr>
        <p:spPr>
          <a:xfrm>
            <a:off x="311700" y="3632500"/>
            <a:ext cx="8520600" cy="792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800"/>
              <a:buNone/>
            </a:pPr>
            <a:r>
              <a:rPr lang="en"/>
              <a:t>-Rijul Kumar</a:t>
            </a:r>
            <a:endParaRPr/>
          </a:p>
        </p:txBody>
      </p:sp>
      <p:sp>
        <p:nvSpPr>
          <p:cNvPr id="56" name="Google Shape;56;p1"/>
          <p:cNvSpPr/>
          <p:nvPr/>
        </p:nvSpPr>
        <p:spPr>
          <a:xfrm>
            <a:off x="3485575" y="248025"/>
            <a:ext cx="1919100" cy="1895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FFFF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3502000" y="274650"/>
            <a:ext cx="1905000" cy="1905000"/>
          </a:xfrm>
          <a:prstGeom prst="rect">
            <a:avLst/>
          </a:prstGeom>
          <a:noFill/>
          <a:ln>
            <a:noFill/>
          </a:ln>
          <a:effectLst>
            <a:outerShdw blurRad="57150" rotWithShape="0" algn="bl" dir="5400000" dist="19050">
              <a:srgbClr val="FFFFFF">
                <a:alpha val="4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Preprocessing Done</a:t>
            </a:r>
            <a:endParaRPr b="1" u="sng"/>
          </a:p>
        </p:txBody>
      </p:sp>
      <p:sp>
        <p:nvSpPr>
          <p:cNvPr id="109" name="Google Shape;109;p10"/>
          <p:cNvSpPr txBox="1"/>
          <p:nvPr>
            <p:ph idx="1" type="body"/>
          </p:nvPr>
        </p:nvSpPr>
        <p:spPr>
          <a:xfrm>
            <a:off x="311700" y="1383775"/>
            <a:ext cx="8520600" cy="33813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for data preprocessing i checked whether there is a NULL value or not in dataframe using heatmap as well as .isnull()</a:t>
            </a:r>
            <a:endParaRPr/>
          </a:p>
          <a:p>
            <a:pPr indent="-317500" lvl="0" marL="457200" rtl="0" algn="l">
              <a:lnSpc>
                <a:spcPct val="100000"/>
              </a:lnSpc>
              <a:spcBef>
                <a:spcPts val="0"/>
              </a:spcBef>
              <a:spcAft>
                <a:spcPts val="0"/>
              </a:spcAft>
              <a:buClr>
                <a:schemeClr val="lt2"/>
              </a:buClr>
              <a:buSzPts val="1400"/>
              <a:buChar char="●"/>
            </a:pPr>
            <a:r>
              <a:rPr lang="en"/>
              <a:t>After that i </a:t>
            </a:r>
            <a:r>
              <a:rPr lang="en"/>
              <a:t>converted</a:t>
            </a:r>
            <a:r>
              <a:rPr lang="en"/>
              <a:t> mail text into lower case alphabets and removed special characters from it.</a:t>
            </a:r>
            <a:endParaRPr/>
          </a:p>
          <a:p>
            <a:pPr indent="-342900" lvl="0" marL="457200" rtl="0" algn="l">
              <a:lnSpc>
                <a:spcPct val="100000"/>
              </a:lnSpc>
              <a:spcBef>
                <a:spcPts val="0"/>
              </a:spcBef>
              <a:spcAft>
                <a:spcPts val="0"/>
              </a:spcAft>
              <a:buSzPts val="1800"/>
              <a:buChar char="●"/>
            </a:pPr>
            <a:r>
              <a:rPr lang="en"/>
              <a:t>Next i </a:t>
            </a:r>
            <a:r>
              <a:rPr lang="en"/>
              <a:t>tokenized the reviews and removed the stop words from them.</a:t>
            </a:r>
            <a:endParaRPr/>
          </a:p>
          <a:p>
            <a:pPr indent="-342900" lvl="0" marL="457200" rtl="0" algn="l">
              <a:lnSpc>
                <a:spcPct val="100000"/>
              </a:lnSpc>
              <a:spcBef>
                <a:spcPts val="0"/>
              </a:spcBef>
              <a:spcAft>
                <a:spcPts val="0"/>
              </a:spcAft>
              <a:buSzPts val="1800"/>
              <a:buChar char="●"/>
            </a:pPr>
            <a:r>
              <a:rPr lang="en"/>
              <a:t>After that i applied Lemmatization method.</a:t>
            </a:r>
            <a:endParaRPr/>
          </a:p>
          <a:p>
            <a:pPr indent="-342900" lvl="0" marL="457200" rtl="0" algn="l">
              <a:lnSpc>
                <a:spcPct val="100000"/>
              </a:lnSpc>
              <a:spcBef>
                <a:spcPts val="0"/>
              </a:spcBef>
              <a:spcAft>
                <a:spcPts val="0"/>
              </a:spcAft>
              <a:buSzPts val="1800"/>
              <a:buChar char="●"/>
            </a:pPr>
            <a:r>
              <a:rPr lang="en"/>
              <a:t>Afterwards i interpreted them into Bag of words model.</a:t>
            </a:r>
            <a:endParaRPr/>
          </a:p>
          <a:p>
            <a:pPr indent="-317500" lvl="0" marL="457200" rtl="0" algn="l">
              <a:lnSpc>
                <a:spcPct val="100000"/>
              </a:lnSpc>
              <a:spcBef>
                <a:spcPts val="0"/>
              </a:spcBef>
              <a:spcAft>
                <a:spcPts val="0"/>
              </a:spcAft>
              <a:buClr>
                <a:schemeClr val="lt2"/>
              </a:buClr>
              <a:buSzPts val="1400"/>
              <a:buChar char="●"/>
            </a:pPr>
            <a:r>
              <a:rPr lang="en"/>
              <a:t>Next i used Density plots from seaborn library to plot all continuous columns for visualisation.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Data Inputs- Logic- Output Relationships</a:t>
            </a:r>
            <a:endParaRPr b="1" u="sng"/>
          </a:p>
        </p:txBody>
      </p:sp>
      <p:sp>
        <p:nvSpPr>
          <p:cNvPr id="115" name="Google Shape;1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t>Data Input</a:t>
            </a:r>
            <a:r>
              <a:rPr lang="en"/>
              <a:t> :</a:t>
            </a:r>
            <a:endParaRPr/>
          </a:p>
          <a:p>
            <a:pPr indent="0" lvl="0" marL="0" rtl="0" algn="l">
              <a:lnSpc>
                <a:spcPct val="115000"/>
              </a:lnSpc>
              <a:spcBef>
                <a:spcPts val="1200"/>
              </a:spcBef>
              <a:spcAft>
                <a:spcPts val="0"/>
              </a:spcAft>
              <a:buSzPts val="1800"/>
              <a:buNone/>
            </a:pPr>
            <a:r>
              <a:rPr lang="en"/>
              <a:t>These are basically the news which are to be tested for true or fake news.</a:t>
            </a:r>
            <a:endParaRPr/>
          </a:p>
          <a:p>
            <a:pPr indent="0" lvl="0" marL="0" rtl="0" algn="l">
              <a:lnSpc>
                <a:spcPct val="115000"/>
              </a:lnSpc>
              <a:spcBef>
                <a:spcPts val="1200"/>
              </a:spcBef>
              <a:spcAft>
                <a:spcPts val="0"/>
              </a:spcAft>
              <a:buSzPts val="1800"/>
              <a:buNone/>
            </a:pPr>
            <a:r>
              <a:t/>
            </a:r>
            <a:endParaRPr u="sng"/>
          </a:p>
          <a:p>
            <a:pPr indent="0" lvl="0" marL="0" rtl="0" algn="l">
              <a:lnSpc>
                <a:spcPct val="115000"/>
              </a:lnSpc>
              <a:spcBef>
                <a:spcPts val="1200"/>
              </a:spcBef>
              <a:spcAft>
                <a:spcPts val="0"/>
              </a:spcAft>
              <a:buSzPts val="1800"/>
              <a:buNone/>
            </a:pPr>
            <a:r>
              <a:rPr lang="en" u="sng"/>
              <a:t>Data Output</a:t>
            </a:r>
            <a:r>
              <a:rPr lang="en"/>
              <a:t> :</a:t>
            </a:r>
            <a:endParaRPr/>
          </a:p>
          <a:p>
            <a:pPr indent="0" lvl="0" marL="0" rtl="0" algn="l">
              <a:lnSpc>
                <a:spcPct val="115000"/>
              </a:lnSpc>
              <a:spcBef>
                <a:spcPts val="1200"/>
              </a:spcBef>
              <a:spcAft>
                <a:spcPts val="1200"/>
              </a:spcAft>
              <a:buSzPts val="1800"/>
              <a:buNone/>
            </a:pPr>
            <a:r>
              <a:rPr lang="en"/>
              <a:t>Our Target variable is ‘label' which tells us if a news is true = 0 or fake =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Hardware and Software Requirements and Tools Used</a:t>
            </a:r>
            <a:endParaRPr b="1" sz="2500" u="sng"/>
          </a:p>
        </p:txBody>
      </p:sp>
      <p:sp>
        <p:nvSpPr>
          <p:cNvPr id="121" name="Google Shape;121;p14"/>
          <p:cNvSpPr txBox="1"/>
          <p:nvPr>
            <p:ph idx="1" type="body"/>
          </p:nvPr>
        </p:nvSpPr>
        <p:spPr>
          <a:xfrm>
            <a:off x="311700" y="1240175"/>
            <a:ext cx="8520600" cy="366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Hardware used:</a:t>
            </a:r>
            <a:endParaRPr/>
          </a:p>
          <a:p>
            <a:pPr indent="-342900" lvl="0" marL="457200" rtl="0" algn="l">
              <a:lnSpc>
                <a:spcPct val="115000"/>
              </a:lnSpc>
              <a:spcBef>
                <a:spcPts val="1200"/>
              </a:spcBef>
              <a:spcAft>
                <a:spcPts val="0"/>
              </a:spcAft>
              <a:buSzPts val="1800"/>
              <a:buChar char="●"/>
            </a:pPr>
            <a:r>
              <a:rPr lang="en"/>
              <a:t>Laptop with intel core i5 7th gen</a:t>
            </a:r>
            <a:endParaRPr/>
          </a:p>
          <a:p>
            <a:pPr indent="-342900" lvl="0" marL="457200" rtl="0" algn="l">
              <a:lnSpc>
                <a:spcPct val="115000"/>
              </a:lnSpc>
              <a:spcBef>
                <a:spcPts val="1200"/>
              </a:spcBef>
              <a:spcAft>
                <a:spcPts val="0"/>
              </a:spcAft>
              <a:buSzPts val="1800"/>
              <a:buChar char="●"/>
            </a:pPr>
            <a:r>
              <a:rPr lang="en"/>
              <a:t>Internet connection for web scraping</a:t>
            </a:r>
            <a:endParaRPr/>
          </a:p>
          <a:p>
            <a:pPr indent="0" lvl="0" marL="0" rtl="0" algn="l">
              <a:lnSpc>
                <a:spcPct val="115000"/>
              </a:lnSpc>
              <a:spcBef>
                <a:spcPts val="1200"/>
              </a:spcBef>
              <a:spcAft>
                <a:spcPts val="0"/>
              </a:spcAft>
              <a:buSzPts val="1800"/>
              <a:buNone/>
            </a:pPr>
            <a:r>
              <a:rPr lang="en"/>
              <a:t>Software used:</a:t>
            </a:r>
            <a:endParaRPr/>
          </a:p>
          <a:p>
            <a:pPr indent="-342900" lvl="0" marL="457200" rtl="0" algn="l">
              <a:lnSpc>
                <a:spcPct val="115000"/>
              </a:lnSpc>
              <a:spcBef>
                <a:spcPts val="1200"/>
              </a:spcBef>
              <a:spcAft>
                <a:spcPts val="0"/>
              </a:spcAft>
              <a:buSzPts val="1800"/>
              <a:buChar char="●"/>
            </a:pPr>
            <a:r>
              <a:rPr lang="en"/>
              <a:t>Jupyter notebook</a:t>
            </a:r>
            <a:endParaRPr/>
          </a:p>
          <a:p>
            <a:pPr indent="-342900" lvl="0" marL="457200" rtl="0" algn="l">
              <a:lnSpc>
                <a:spcPct val="115000"/>
              </a:lnSpc>
              <a:spcBef>
                <a:spcPts val="0"/>
              </a:spcBef>
              <a:spcAft>
                <a:spcPts val="0"/>
              </a:spcAft>
              <a:buSzPts val="1800"/>
              <a:buChar char="●"/>
            </a:pPr>
            <a:r>
              <a:rPr lang="en"/>
              <a:t>Required python libraries such as numpy, pandas, seaborn, matplotlib, etc</a:t>
            </a:r>
            <a:endParaRPr/>
          </a:p>
          <a:p>
            <a:pPr indent="-342900" lvl="0" marL="457200" rtl="0" algn="l">
              <a:lnSpc>
                <a:spcPct val="115000"/>
              </a:lnSpc>
              <a:spcBef>
                <a:spcPts val="0"/>
              </a:spcBef>
              <a:spcAft>
                <a:spcPts val="0"/>
              </a:spcAft>
              <a:buSzPts val="1800"/>
              <a:buChar char="●"/>
            </a:pPr>
            <a:r>
              <a:rPr lang="en"/>
              <a:t>Required libraries for model such as sklearn,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Models Development and Evaluation</a:t>
            </a:r>
            <a:endParaRPr b="1" sz="3000"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b="1" lang="en" sz="2500" u="sng"/>
              <a:t>Identification of possible problem-solving approaches (methods)</a:t>
            </a:r>
            <a:endParaRPr b="1" sz="2500" u="sng"/>
          </a:p>
        </p:txBody>
      </p:sp>
      <p:sp>
        <p:nvSpPr>
          <p:cNvPr id="132" name="Google Shape;132;p16"/>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After preprocessing data, i separated columns into features and target based on target variable ‘label’.</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As this is a Binary classification problem of NLP field so i tried Naive Bayes Classifier</a:t>
            </a:r>
            <a:endParaRPr>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a:t>
            </a:r>
            <a:endParaRPr b="1" sz="2500" u="sng"/>
          </a:p>
        </p:txBody>
      </p:sp>
      <p:sp>
        <p:nvSpPr>
          <p:cNvPr id="138" name="Google Shape;138;p18"/>
          <p:cNvSpPr txBox="1"/>
          <p:nvPr>
            <p:ph idx="1" type="body"/>
          </p:nvPr>
        </p:nvSpPr>
        <p:spPr>
          <a:xfrm>
            <a:off x="311700" y="1152475"/>
            <a:ext cx="8520600" cy="80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 defined a function model and then tried Naive Bayes Classification model using it</a:t>
            </a:r>
            <a:endParaRPr/>
          </a:p>
        </p:txBody>
      </p:sp>
      <p:pic>
        <p:nvPicPr>
          <p:cNvPr id="139" name="Google Shape;139;p18"/>
          <p:cNvPicPr preferRelativeResize="0"/>
          <p:nvPr/>
        </p:nvPicPr>
        <p:blipFill>
          <a:blip r:embed="rId3">
            <a:alphaModFix/>
          </a:blip>
          <a:stretch>
            <a:fillRect/>
          </a:stretch>
        </p:blipFill>
        <p:spPr>
          <a:xfrm>
            <a:off x="1524000" y="1557275"/>
            <a:ext cx="6453201" cy="343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45" name="Google Shape;145;p19"/>
          <p:cNvSpPr txBox="1"/>
          <p:nvPr>
            <p:ph idx="1" type="body"/>
          </p:nvPr>
        </p:nvSpPr>
        <p:spPr>
          <a:xfrm>
            <a:off x="311700" y="1253250"/>
            <a:ext cx="8520600" cy="36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73"/>
              <a:buNone/>
            </a:pPr>
            <a:r>
              <a:rPr lang="en" sz="1600"/>
              <a:t>Result that i got for model :</a:t>
            </a:r>
            <a:endParaRPr sz="1600"/>
          </a:p>
          <a:p>
            <a:pPr indent="-330199" lvl="0" marL="457200" rtl="0" algn="l">
              <a:lnSpc>
                <a:spcPct val="115000"/>
              </a:lnSpc>
              <a:spcBef>
                <a:spcPts val="1200"/>
              </a:spcBef>
              <a:spcAft>
                <a:spcPts val="0"/>
              </a:spcAft>
              <a:buSzPts val="1600"/>
              <a:buChar char="●"/>
            </a:pPr>
            <a:r>
              <a:rPr b="1" lang="en" sz="1600" u="sng"/>
              <a:t>Naive Bayes Classifier</a:t>
            </a:r>
            <a:r>
              <a:rPr lang="en" sz="1600"/>
              <a:t> :</a:t>
            </a:r>
            <a:endParaRPr sz="1600"/>
          </a:p>
          <a:p>
            <a:pPr indent="457200" lvl="0" marL="0" rtl="0" algn="l">
              <a:lnSpc>
                <a:spcPct val="115000"/>
              </a:lnSpc>
              <a:spcBef>
                <a:spcPts val="1200"/>
              </a:spcBef>
              <a:spcAft>
                <a:spcPts val="0"/>
              </a:spcAft>
              <a:buNone/>
            </a:pPr>
            <a:r>
              <a:rPr lang="en" sz="1600">
                <a:highlight>
                  <a:schemeClr val="lt1"/>
                </a:highlight>
              </a:rPr>
              <a:t>Accuracy for the training model :  0.9853272823454075</a:t>
            </a:r>
            <a:endParaRPr sz="1600">
              <a:highlight>
                <a:schemeClr val="lt1"/>
              </a:highlight>
            </a:endParaRPr>
          </a:p>
          <a:p>
            <a:pPr indent="457200" lvl="0" marL="0" rtl="0" algn="l">
              <a:lnSpc>
                <a:spcPct val="115000"/>
              </a:lnSpc>
              <a:spcBef>
                <a:spcPts val="1200"/>
              </a:spcBef>
              <a:spcAft>
                <a:spcPts val="0"/>
              </a:spcAft>
              <a:buNone/>
            </a:pPr>
            <a:r>
              <a:rPr lang="en" sz="1600">
                <a:highlight>
                  <a:schemeClr val="lt1"/>
                </a:highlight>
              </a:rPr>
              <a:t>Accuracy for the testing model :  0.9858574610244989</a:t>
            </a:r>
            <a:endParaRPr sz="1600">
              <a:highlight>
                <a:schemeClr val="lt1"/>
              </a:highlight>
            </a:endParaRPr>
          </a:p>
          <a:p>
            <a:pPr indent="0" lvl="0" marL="457200" rtl="0" algn="l">
              <a:lnSpc>
                <a:spcPct val="115000"/>
              </a:lnSpc>
              <a:spcBef>
                <a:spcPts val="0"/>
              </a:spcBef>
              <a:spcAft>
                <a:spcPts val="0"/>
              </a:spcAft>
              <a:buSzPts val="3273"/>
              <a:buNone/>
            </a:pPr>
            <a:r>
              <a:t/>
            </a:r>
            <a:endParaRPr sz="1600">
              <a:highlight>
                <a:schemeClr val="lt1"/>
              </a:highlight>
            </a:endParaRPr>
          </a:p>
          <a:p>
            <a:pPr indent="0" lvl="0" marL="457200" rtl="0" algn="l">
              <a:lnSpc>
                <a:spcPct val="115000"/>
              </a:lnSpc>
              <a:spcBef>
                <a:spcPts val="0"/>
              </a:spcBef>
              <a:spcAft>
                <a:spcPts val="0"/>
              </a:spcAft>
              <a:buSzPts val="3273"/>
              <a:buNone/>
            </a:pPr>
            <a:r>
              <a:rPr lang="en" sz="1600">
                <a:highlight>
                  <a:schemeClr val="lt1"/>
                </a:highlight>
              </a:rPr>
              <a:t>At cross fold 2 the cv score is 0.892845546126935 and accuracy score for training is 0.9853272823454075 and accuracy score for testing is 0.9858574610244989</a:t>
            </a:r>
            <a:endParaRPr sz="1600">
              <a:highlight>
                <a:schemeClr val="lt1"/>
              </a:highlight>
            </a:endParaRPr>
          </a:p>
          <a:p>
            <a:pPr indent="0" lvl="0" marL="457200" rtl="0" algn="l">
              <a:lnSpc>
                <a:spcPct val="115000"/>
              </a:lnSpc>
              <a:spcBef>
                <a:spcPts val="0"/>
              </a:spcBef>
              <a:spcAft>
                <a:spcPts val="0"/>
              </a:spcAft>
              <a:buSzPts val="3273"/>
              <a:buNone/>
            </a:pPr>
            <a:r>
              <a:t/>
            </a:r>
            <a:endParaRPr sz="1400">
              <a:highlight>
                <a:schemeClr val="lt1"/>
              </a:highlight>
            </a:endParaRPr>
          </a:p>
          <a:p>
            <a:pPr indent="0" lvl="0" marL="0" rtl="0" algn="l">
              <a:lnSpc>
                <a:spcPct val="115000"/>
              </a:lnSpc>
              <a:spcBef>
                <a:spcPts val="0"/>
              </a:spcBef>
              <a:spcAft>
                <a:spcPts val="0"/>
              </a:spcAft>
              <a:buNone/>
            </a:pPr>
            <a:r>
              <a:t/>
            </a:r>
            <a:endParaRPr sz="1400">
              <a:highlight>
                <a:schemeClr val="lt1"/>
              </a:highlight>
            </a:endParaRPr>
          </a:p>
          <a:p>
            <a:pPr indent="0" lvl="0" marL="457200" rtl="0" algn="l">
              <a:lnSpc>
                <a:spcPct val="115000"/>
              </a:lnSpc>
              <a:spcBef>
                <a:spcPts val="0"/>
              </a:spcBef>
              <a:spcAft>
                <a:spcPts val="0"/>
              </a:spcAft>
              <a:buNone/>
            </a:pPr>
            <a:r>
              <a:t/>
            </a:r>
            <a:endParaRPr sz="14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9b24035037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Run and Evaluate selected models (conti)</a:t>
            </a:r>
            <a:endParaRPr b="1" sz="2500" u="sng"/>
          </a:p>
        </p:txBody>
      </p:sp>
      <p:sp>
        <p:nvSpPr>
          <p:cNvPr id="151" name="Google Shape;151;g19b24035037_0_7"/>
          <p:cNvSpPr txBox="1"/>
          <p:nvPr>
            <p:ph idx="1" type="body"/>
          </p:nvPr>
        </p:nvSpPr>
        <p:spPr>
          <a:xfrm>
            <a:off x="311700" y="1109650"/>
            <a:ext cx="8520600" cy="3827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SzPts val="1600"/>
              <a:buChar char="●"/>
            </a:pPr>
            <a:r>
              <a:rPr b="1" lang="en" sz="1600" u="sng"/>
              <a:t>Naive Bayes Classifier</a:t>
            </a:r>
            <a:r>
              <a:rPr lang="en" sz="1600"/>
              <a:t> :</a:t>
            </a:r>
            <a:endParaRPr sz="1600"/>
          </a:p>
          <a:p>
            <a:pPr indent="0" lvl="0" marL="0" rtl="0" algn="l">
              <a:lnSpc>
                <a:spcPct val="115000"/>
              </a:lnSpc>
              <a:spcBef>
                <a:spcPts val="0"/>
              </a:spcBef>
              <a:spcAft>
                <a:spcPts val="0"/>
              </a:spcAft>
              <a:buNone/>
            </a:pPr>
            <a:r>
              <a:t/>
            </a:r>
            <a:endParaRPr sz="1400">
              <a:highlight>
                <a:schemeClr val="lt1"/>
              </a:highlight>
            </a:endParaRPr>
          </a:p>
          <a:p>
            <a:pPr indent="0" lvl="0" marL="457200" rtl="0" algn="l">
              <a:lnSpc>
                <a:spcPct val="115000"/>
              </a:lnSpc>
              <a:spcBef>
                <a:spcPts val="0"/>
              </a:spcBef>
              <a:spcAft>
                <a:spcPts val="0"/>
              </a:spcAft>
              <a:buNone/>
            </a:pPr>
            <a:r>
              <a:t/>
            </a:r>
            <a:endParaRPr sz="1400">
              <a:highlight>
                <a:schemeClr val="lt1"/>
              </a:highlight>
            </a:endParaRPr>
          </a:p>
        </p:txBody>
      </p:sp>
      <p:pic>
        <p:nvPicPr>
          <p:cNvPr id="152" name="Google Shape;152;g19b24035037_0_7"/>
          <p:cNvPicPr preferRelativeResize="0"/>
          <p:nvPr/>
        </p:nvPicPr>
        <p:blipFill>
          <a:blip r:embed="rId3">
            <a:alphaModFix/>
          </a:blip>
          <a:stretch>
            <a:fillRect/>
          </a:stretch>
        </p:blipFill>
        <p:spPr>
          <a:xfrm>
            <a:off x="4410341" y="1709275"/>
            <a:ext cx="4421959" cy="3203575"/>
          </a:xfrm>
          <a:prstGeom prst="rect">
            <a:avLst/>
          </a:prstGeom>
          <a:noFill/>
          <a:ln>
            <a:noFill/>
          </a:ln>
        </p:spPr>
      </p:pic>
      <p:pic>
        <p:nvPicPr>
          <p:cNvPr id="153" name="Google Shape;153;g19b24035037_0_7"/>
          <p:cNvPicPr preferRelativeResize="0"/>
          <p:nvPr/>
        </p:nvPicPr>
        <p:blipFill>
          <a:blip r:embed="rId4">
            <a:alphaModFix/>
          </a:blip>
          <a:stretch>
            <a:fillRect/>
          </a:stretch>
        </p:blipFill>
        <p:spPr>
          <a:xfrm>
            <a:off x="331525" y="1725623"/>
            <a:ext cx="3830900" cy="320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500" u="sng"/>
              <a:t>Interpretation of the Results</a:t>
            </a:r>
            <a:endParaRPr b="1" sz="2500" u="sng"/>
          </a:p>
        </p:txBody>
      </p:sp>
      <p:sp>
        <p:nvSpPr>
          <p:cNvPr id="159" name="Google Shape;159;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 the results which i got were:</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We got Training Accuracy as 98.53% and Testing Accuracy as 98.59%</a:t>
            </a:r>
            <a:r>
              <a:rPr lang="en"/>
              <a:t>.</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Since we have </a:t>
            </a:r>
            <a:r>
              <a:rPr lang="en"/>
              <a:t>approximately</a:t>
            </a:r>
            <a:r>
              <a:rPr lang="en"/>
              <a:t> </a:t>
            </a:r>
            <a:r>
              <a:rPr lang="en"/>
              <a:t>balanced</a:t>
            </a:r>
            <a:r>
              <a:rPr lang="en"/>
              <a:t> data (equal number of true and fake news), the precision is high for the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Conclusion</a:t>
            </a:r>
            <a:endParaRPr b="1" sz="2500" u="sng"/>
          </a:p>
          <a:p>
            <a:pPr indent="0" lvl="0" marL="0" rtl="0" algn="ctr">
              <a:lnSpc>
                <a:spcPct val="7363"/>
              </a:lnSpc>
              <a:spcBef>
                <a:spcPts val="1200"/>
              </a:spcBef>
              <a:spcAft>
                <a:spcPts val="0"/>
              </a:spcAft>
              <a:buSzPts val="2800"/>
              <a:buNone/>
            </a:pPr>
            <a:r>
              <a:t/>
            </a:r>
            <a:endParaRPr b="1" sz="3000" u="sng"/>
          </a:p>
          <a:p>
            <a:pPr indent="0" lvl="0" marL="0" rtl="0" algn="l">
              <a:lnSpc>
                <a:spcPct val="100000"/>
              </a:lnSpc>
              <a:spcBef>
                <a:spcPts val="800"/>
              </a:spcBef>
              <a:spcAft>
                <a:spcPts val="0"/>
              </a:spcAft>
              <a:buSzPts val="2800"/>
              <a:buNone/>
            </a:pPr>
            <a:r>
              <a:t/>
            </a:r>
            <a:endParaRPr b="1" sz="30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Acknowledgement</a:t>
            </a:r>
            <a:endParaRPr b="1" u="sng"/>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Reference that i have used are:</a:t>
            </a:r>
            <a:endParaRPr/>
          </a:p>
          <a:p>
            <a:pPr indent="-342900" lvl="0" marL="457200" rtl="0" algn="l">
              <a:lnSpc>
                <a:spcPct val="115000"/>
              </a:lnSpc>
              <a:spcBef>
                <a:spcPts val="1200"/>
              </a:spcBef>
              <a:spcAft>
                <a:spcPts val="0"/>
              </a:spcAft>
              <a:buSzPts val="1800"/>
              <a:buChar char="●"/>
            </a:pPr>
            <a:r>
              <a:rPr lang="en"/>
              <a:t>Data Trained Education online video</a:t>
            </a:r>
            <a:endParaRPr/>
          </a:p>
          <a:p>
            <a:pPr indent="-342900" lvl="0" marL="457200" rtl="0" algn="l">
              <a:lnSpc>
                <a:spcPct val="115000"/>
              </a:lnSpc>
              <a:spcBef>
                <a:spcPts val="0"/>
              </a:spcBef>
              <a:spcAft>
                <a:spcPts val="0"/>
              </a:spcAft>
              <a:buSzPts val="1800"/>
              <a:buChar char="●"/>
            </a:pPr>
            <a:r>
              <a:rPr lang="en"/>
              <a:t>Materials provided by Flip Robo</a:t>
            </a:r>
            <a:endParaRPr/>
          </a:p>
          <a:p>
            <a:pPr indent="-342900" lvl="0" marL="457200" rtl="0" algn="l">
              <a:lnSpc>
                <a:spcPct val="115000"/>
              </a:lnSpc>
              <a:spcBef>
                <a:spcPts val="0"/>
              </a:spcBef>
              <a:spcAft>
                <a:spcPts val="0"/>
              </a:spcAft>
              <a:buSzPts val="1800"/>
              <a:buChar char="●"/>
            </a:pPr>
            <a:r>
              <a:rPr lang="en"/>
              <a:t>Youtube</a:t>
            </a:r>
            <a:endParaRPr/>
          </a:p>
          <a:p>
            <a:pPr indent="-342900" lvl="0" marL="457200" rtl="0" algn="l">
              <a:lnSpc>
                <a:spcPct val="115000"/>
              </a:lnSpc>
              <a:spcBef>
                <a:spcPts val="0"/>
              </a:spcBef>
              <a:spcAft>
                <a:spcPts val="0"/>
              </a:spcAft>
              <a:buSzPts val="1800"/>
              <a:buChar char="●"/>
            </a:pPr>
            <a:r>
              <a:rPr lang="en"/>
              <a:t>Kaggle</a:t>
            </a:r>
            <a:endParaRPr/>
          </a:p>
          <a:p>
            <a:pPr indent="-342900" lvl="0" marL="457200" rtl="0" algn="l">
              <a:lnSpc>
                <a:spcPct val="115000"/>
              </a:lnSpc>
              <a:spcBef>
                <a:spcPts val="0"/>
              </a:spcBef>
              <a:spcAft>
                <a:spcPts val="0"/>
              </a:spcAft>
              <a:buSzPts val="1800"/>
              <a:buChar char="●"/>
            </a:pPr>
            <a:r>
              <a:rPr lang="en"/>
              <a:t>Geeks for Geeks</a:t>
            </a:r>
            <a:endParaRPr/>
          </a:p>
          <a:p>
            <a:pPr indent="-342900" lvl="0" marL="457200" rtl="0" algn="l">
              <a:lnSpc>
                <a:spcPct val="115000"/>
              </a:lnSpc>
              <a:spcBef>
                <a:spcPts val="0"/>
              </a:spcBef>
              <a:spcAft>
                <a:spcPts val="0"/>
              </a:spcAft>
              <a:buSzPts val="1800"/>
              <a:buChar char="●"/>
            </a:pPr>
            <a:r>
              <a:rPr lang="en"/>
              <a:t>Stackoverflow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2800"/>
              <a:buNone/>
            </a:pPr>
            <a:r>
              <a:rPr b="1" lang="en" sz="2500" u="sng"/>
              <a:t>Key Findings and Conclusions of the Study</a:t>
            </a:r>
            <a:endParaRPr b="1" sz="2500" u="sng"/>
          </a:p>
        </p:txBody>
      </p:sp>
      <p:sp>
        <p:nvSpPr>
          <p:cNvPr id="170" name="Google Shape;170;p26"/>
          <p:cNvSpPr txBox="1"/>
          <p:nvPr>
            <p:ph idx="1" type="body"/>
          </p:nvPr>
        </p:nvSpPr>
        <p:spPr>
          <a:xfrm>
            <a:off x="311700" y="1462100"/>
            <a:ext cx="8520600" cy="3106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From this study i learnt that many news editor </a:t>
            </a:r>
            <a:r>
              <a:rPr lang="en"/>
              <a:t>use</a:t>
            </a:r>
            <a:r>
              <a:rPr lang="en"/>
              <a:t> certain words a lot while </a:t>
            </a:r>
            <a:r>
              <a:rPr lang="en"/>
              <a:t>writing news which can be used to check if news is fake or not</a:t>
            </a:r>
            <a:r>
              <a:rPr lang="en"/>
              <a:t>.</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More number of frequent words we take, higher the </a:t>
            </a:r>
            <a:r>
              <a:rPr lang="en"/>
              <a:t>accuracy</a:t>
            </a:r>
            <a:r>
              <a:rPr lang="en"/>
              <a:t> will be in the model till a </a:t>
            </a:r>
            <a:r>
              <a:rPr lang="en"/>
              <a:t>threshold</a:t>
            </a:r>
            <a:r>
              <a:rPr lang="en"/>
              <a:t> point.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Learning Outcomes of the Study in respect of Data Science</a:t>
            </a:r>
            <a:endParaRPr b="1" u="sng"/>
          </a:p>
        </p:txBody>
      </p:sp>
      <p:sp>
        <p:nvSpPr>
          <p:cNvPr id="176" name="Google Shape;176;p27"/>
          <p:cNvSpPr txBox="1"/>
          <p:nvPr>
            <p:ph idx="1" type="body"/>
          </p:nvPr>
        </p:nvSpPr>
        <p:spPr>
          <a:xfrm>
            <a:off x="311700" y="1396850"/>
            <a:ext cx="8520600" cy="340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Some problems faced and their solution (using visualisation and algorithm) used were:</a:t>
            </a:r>
            <a:endParaRPr/>
          </a:p>
          <a:p>
            <a:pPr indent="-342900" lvl="0" marL="457200" rtl="0" algn="l">
              <a:lnSpc>
                <a:spcPct val="115000"/>
              </a:lnSpc>
              <a:spcBef>
                <a:spcPts val="0"/>
              </a:spcBef>
              <a:spcAft>
                <a:spcPts val="0"/>
              </a:spcAft>
              <a:buSzPts val="1800"/>
              <a:buChar char="●"/>
            </a:pPr>
            <a:r>
              <a:rPr lang="en"/>
              <a:t>When i used 500 most </a:t>
            </a:r>
            <a:r>
              <a:rPr lang="en"/>
              <a:t>frequent</a:t>
            </a:r>
            <a:r>
              <a:rPr lang="en"/>
              <a:t> words in bag of words the testing accuracy was higher than w</a:t>
            </a:r>
            <a:r>
              <a:rPr lang="en"/>
              <a:t>hen i used 100 most frequent words in bag of words</a:t>
            </a:r>
            <a:r>
              <a:rPr lang="en"/>
              <a:t> but the time taken for code execution was much longer in case of 500 most </a:t>
            </a:r>
            <a:r>
              <a:rPr lang="en"/>
              <a:t>frequent words</a:t>
            </a:r>
            <a:r>
              <a:rPr lang="en"/>
              <a:t>. For 1000 </a:t>
            </a:r>
            <a:r>
              <a:rPr lang="en"/>
              <a:t>most frequent words code execution was taking much longer hence i chose the case with 500 most frequent words for my model.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Limitations of this work and Scope for Future Work</a:t>
            </a:r>
            <a:endParaRPr b="1" sz="2500" u="sng"/>
          </a:p>
        </p:txBody>
      </p:sp>
      <p:sp>
        <p:nvSpPr>
          <p:cNvPr id="182" name="Google Shape;182;p28"/>
          <p:cNvSpPr txBox="1"/>
          <p:nvPr>
            <p:ph idx="1" type="body"/>
          </p:nvPr>
        </p:nvSpPr>
        <p:spPr>
          <a:xfrm>
            <a:off x="311700" y="1152475"/>
            <a:ext cx="8520600" cy="371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Some limitations are :</a:t>
            </a:r>
            <a:endParaRPr/>
          </a:p>
          <a:p>
            <a:pPr indent="-342900" lvl="0" marL="457200" rtl="0" algn="l">
              <a:lnSpc>
                <a:spcPct val="115000"/>
              </a:lnSpc>
              <a:spcBef>
                <a:spcPts val="1200"/>
              </a:spcBef>
              <a:spcAft>
                <a:spcPts val="0"/>
              </a:spcAft>
              <a:buSzPts val="1800"/>
              <a:buChar char="●"/>
            </a:pPr>
            <a:r>
              <a:rPr lang="en"/>
              <a:t>There are many other factors which are not in the data which may play major role in fake news such as human error, etc.</a:t>
            </a:r>
            <a:endParaRPr/>
          </a:p>
          <a:p>
            <a:pPr indent="-342900" lvl="0" marL="457200" rtl="0" algn="l">
              <a:lnSpc>
                <a:spcPct val="115000"/>
              </a:lnSpc>
              <a:spcBef>
                <a:spcPts val="0"/>
              </a:spcBef>
              <a:spcAft>
                <a:spcPts val="0"/>
              </a:spcAft>
              <a:buSzPts val="1800"/>
              <a:buChar char="●"/>
            </a:pPr>
            <a:r>
              <a:rPr lang="en"/>
              <a:t>With evolving technology, there may be increase in intelligently hidden fake news which are also required to be taken care of.</a:t>
            </a:r>
            <a:endParaRPr/>
          </a:p>
          <a:p>
            <a:pPr indent="0" lvl="0" marL="0" rtl="0" algn="l">
              <a:lnSpc>
                <a:spcPct val="115000"/>
              </a:lnSpc>
              <a:spcBef>
                <a:spcPts val="1200"/>
              </a:spcBef>
              <a:spcAft>
                <a:spcPts val="0"/>
              </a:spcAft>
              <a:buSzPts val="1800"/>
              <a:buNone/>
            </a:pPr>
            <a:r>
              <a:rPr lang="en"/>
              <a:t>Scope for future work :</a:t>
            </a:r>
            <a:endParaRPr/>
          </a:p>
          <a:p>
            <a:pPr indent="-342900" lvl="0" marL="457200" rtl="0" algn="l">
              <a:lnSpc>
                <a:spcPct val="115000"/>
              </a:lnSpc>
              <a:spcBef>
                <a:spcPts val="1200"/>
              </a:spcBef>
              <a:spcAft>
                <a:spcPts val="0"/>
              </a:spcAft>
              <a:buSzPts val="1800"/>
              <a:buChar char="●"/>
            </a:pPr>
            <a:r>
              <a:rPr lang="en"/>
              <a:t>This can be made further accurate by taking more and more factors as such as taking human error in consideration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2500" u="sng"/>
              <a:t>THE END</a:t>
            </a:r>
            <a:endParaRPr b="1" sz="3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000" u="sng"/>
              <a:t>Introduction</a:t>
            </a:r>
            <a:endParaRPr b="1" sz="3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Business Problem Framing</a:t>
            </a:r>
            <a:endParaRPr b="1" u="sng"/>
          </a:p>
        </p:txBody>
      </p:sp>
      <p:sp>
        <p:nvSpPr>
          <p:cNvPr id="74" name="Google Shape;74;p4"/>
          <p:cNvSpPr txBox="1"/>
          <p:nvPr>
            <p:ph idx="1" type="body"/>
          </p:nvPr>
        </p:nvSpPr>
        <p:spPr>
          <a:xfrm>
            <a:off x="311700" y="1201025"/>
            <a:ext cx="8520600" cy="3668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Fake news's simple meaning is to incorporate information that leads people to the wrong path. Nowadays fake news spreading like water and people share this information without verifying it.</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For media outlets, the ability to attract viewers to their websites is necessary to generate online advertising revenue. So it is necessary to detect fake news.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Conceptual Background of the Domain Problem</a:t>
            </a:r>
            <a:endParaRPr b="1" u="sng"/>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fake news can be detected with the help of some factors. Such as:</a:t>
            </a:r>
            <a:endParaRPr/>
          </a:p>
          <a:p>
            <a:pPr indent="-342900" lvl="0" marL="457200" rtl="0" algn="l">
              <a:lnSpc>
                <a:spcPct val="115000"/>
              </a:lnSpc>
              <a:spcBef>
                <a:spcPts val="1200"/>
              </a:spcBef>
              <a:spcAft>
                <a:spcPts val="0"/>
              </a:spcAft>
              <a:buSzPts val="1800"/>
              <a:buChar char="●"/>
            </a:pPr>
            <a:r>
              <a:rPr lang="en"/>
              <a:t>Some labeled text data</a:t>
            </a:r>
            <a:endParaRPr/>
          </a:p>
          <a:p>
            <a:pPr indent="-342900" lvl="0" marL="457200" rtl="0" algn="l">
              <a:lnSpc>
                <a:spcPct val="115000"/>
              </a:lnSpc>
              <a:spcBef>
                <a:spcPts val="1200"/>
              </a:spcBef>
              <a:spcAft>
                <a:spcPts val="0"/>
              </a:spcAft>
              <a:buSzPts val="1800"/>
              <a:buChar char="●"/>
            </a:pPr>
            <a:r>
              <a:rPr lang="en"/>
              <a:t>Certain </a:t>
            </a:r>
            <a:r>
              <a:rPr lang="en"/>
              <a:t>recurring</a:t>
            </a:r>
            <a:r>
              <a:rPr lang="en"/>
              <a:t> words</a:t>
            </a:r>
            <a:endParaRPr/>
          </a:p>
          <a:p>
            <a:pPr indent="-342900" lvl="0" marL="457200" rtl="0" algn="l">
              <a:lnSpc>
                <a:spcPct val="115000"/>
              </a:lnSpc>
              <a:spcBef>
                <a:spcPts val="1200"/>
              </a:spcBef>
              <a:spcAft>
                <a:spcPts val="0"/>
              </a:spcAft>
              <a:buSzPts val="1800"/>
              <a:buChar char="●"/>
            </a:pPr>
            <a:r>
              <a:rPr lang="en"/>
              <a:t>And so on</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Motivation for the Problem Undertaken</a:t>
            </a:r>
            <a:endParaRPr b="1" u="sng"/>
          </a:p>
        </p:txBody>
      </p:sp>
      <p:sp>
        <p:nvSpPr>
          <p:cNvPr id="86" name="Google Shape;86;p6"/>
          <p:cNvSpPr txBox="1"/>
          <p:nvPr>
            <p:ph idx="1" type="body"/>
          </p:nvPr>
        </p:nvSpPr>
        <p:spPr>
          <a:xfrm>
            <a:off x="311700" y="1311850"/>
            <a:ext cx="8520600" cy="3028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For media outlets, the ability to attract viewers to their websites is necessary to generate online advertising revenue. So it is necessary to detect fake news.</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In this project, we are using some machine learning and Natural language processing libraries like NLTK, re (Regular Expression), Scikit Learn.</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1200"/>
              </a:spcBef>
              <a:spcAft>
                <a:spcPts val="0"/>
              </a:spcAft>
              <a:buSzPts val="1800"/>
              <a:buChar char="●"/>
            </a:pPr>
            <a:r>
              <a:rPr lang="en"/>
              <a:t>This model will then be used to </a:t>
            </a:r>
            <a:r>
              <a:rPr lang="en"/>
              <a:t>predict whether a news is true or fake.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224575" y="2155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7363"/>
              </a:lnSpc>
              <a:spcBef>
                <a:spcPts val="1200"/>
              </a:spcBef>
              <a:spcAft>
                <a:spcPts val="0"/>
              </a:spcAft>
              <a:buSzPts val="2800"/>
              <a:buNone/>
            </a:pPr>
            <a:r>
              <a:rPr b="1" lang="en" sz="3000" u="sng"/>
              <a:t>Analytical Problem Framing</a:t>
            </a:r>
            <a:endParaRPr b="1" sz="3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SzPct val="113131"/>
              <a:buNone/>
            </a:pPr>
            <a:r>
              <a:rPr b="1" lang="en" sz="2750" u="sng"/>
              <a:t>Mathematical/ Analytical Modeling of the Problem</a:t>
            </a:r>
            <a:endParaRPr b="1" u="sng"/>
          </a:p>
        </p:txBody>
      </p:sp>
      <p:sp>
        <p:nvSpPr>
          <p:cNvPr id="97" name="Google Shape;97;p8"/>
          <p:cNvSpPr txBox="1"/>
          <p:nvPr>
            <p:ph idx="1" type="body"/>
          </p:nvPr>
        </p:nvSpPr>
        <p:spPr>
          <a:xfrm>
            <a:off x="311700" y="1422950"/>
            <a:ext cx="8520600" cy="31071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i imported data from both csv files to dataframes using pandas.</a:t>
            </a:r>
            <a:endParaRPr/>
          </a:p>
          <a:p>
            <a:pPr indent="-342900" lvl="0" marL="457200" rtl="0" algn="l">
              <a:lnSpc>
                <a:spcPct val="100000"/>
              </a:lnSpc>
              <a:spcBef>
                <a:spcPts val="0"/>
              </a:spcBef>
              <a:spcAft>
                <a:spcPts val="0"/>
              </a:spcAft>
              <a:buSzPts val="1800"/>
              <a:buChar char="●"/>
            </a:pPr>
            <a:r>
              <a:rPr lang="en"/>
              <a:t>After that i added label column (fake = 1 / true = 0) to the 2 dataframes and then i </a:t>
            </a:r>
            <a:r>
              <a:rPr lang="en"/>
              <a:t>concatenated</a:t>
            </a:r>
            <a:r>
              <a:rPr lang="en"/>
              <a:t> the 2 dataframes.</a:t>
            </a:r>
            <a:endParaRPr/>
          </a:p>
          <a:p>
            <a:pPr indent="-342900" lvl="0" marL="457200" rtl="0" algn="l">
              <a:lnSpc>
                <a:spcPct val="100000"/>
              </a:lnSpc>
              <a:spcBef>
                <a:spcPts val="0"/>
              </a:spcBef>
              <a:spcAft>
                <a:spcPts val="0"/>
              </a:spcAft>
              <a:buSzPts val="1800"/>
              <a:buChar char="●"/>
            </a:pPr>
            <a:r>
              <a:rPr lang="en"/>
              <a:t>Then i</a:t>
            </a:r>
            <a:r>
              <a:rPr lang="en"/>
              <a:t> used .dtypes to know data type of each column of dataframe.</a:t>
            </a:r>
            <a:endParaRPr/>
          </a:p>
          <a:p>
            <a:pPr indent="-317500" lvl="0" marL="457200" rtl="0" algn="l">
              <a:lnSpc>
                <a:spcPct val="100000"/>
              </a:lnSpc>
              <a:spcBef>
                <a:spcPts val="0"/>
              </a:spcBef>
              <a:spcAft>
                <a:spcPts val="0"/>
              </a:spcAft>
              <a:buClr>
                <a:schemeClr val="lt2"/>
              </a:buClr>
              <a:buSzPts val="1400"/>
              <a:buChar char="●"/>
            </a:pPr>
            <a:r>
              <a:rPr lang="en"/>
              <a:t>After that i used .describe() to know the statistical information (such as max, min value,etc ) of </a:t>
            </a:r>
            <a:r>
              <a:rPr lang="en"/>
              <a:t>continuous</a:t>
            </a:r>
            <a:r>
              <a:rPr lang="en"/>
              <a:t> </a:t>
            </a:r>
            <a:r>
              <a:rPr lang="en"/>
              <a:t>data</a:t>
            </a:r>
            <a:r>
              <a:rPr lang="en"/>
              <a:t> columns in dataframe.</a:t>
            </a:r>
            <a:endParaRPr/>
          </a:p>
          <a:p>
            <a:pPr indent="-317500" lvl="0" marL="457200" rtl="0" algn="l">
              <a:lnSpc>
                <a:spcPct val="100000"/>
              </a:lnSpc>
              <a:spcBef>
                <a:spcPts val="0"/>
              </a:spcBef>
              <a:spcAft>
                <a:spcPts val="0"/>
              </a:spcAft>
              <a:buClr>
                <a:schemeClr val="lt2"/>
              </a:buClr>
              <a:buSzPts val="1400"/>
              <a:buChar char="●"/>
            </a:pPr>
            <a:r>
              <a:rPr lang="en"/>
              <a:t>Then i used .shape to know shape of dataframe.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7363"/>
              </a:lnSpc>
              <a:spcBef>
                <a:spcPts val="1200"/>
              </a:spcBef>
              <a:spcAft>
                <a:spcPts val="0"/>
              </a:spcAft>
              <a:buSzPts val="3111"/>
              <a:buNone/>
            </a:pPr>
            <a:r>
              <a:rPr b="1" lang="en" sz="2750" u="sng"/>
              <a:t>Data Sources and their formats</a:t>
            </a:r>
            <a:endParaRPr b="1" u="sng"/>
          </a:p>
        </p:txBody>
      </p:sp>
      <p:sp>
        <p:nvSpPr>
          <p:cNvPr id="103" name="Google Shape;103;p9"/>
          <p:cNvSpPr txBox="1"/>
          <p:nvPr>
            <p:ph idx="1" type="body"/>
          </p:nvPr>
        </p:nvSpPr>
        <p:spPr>
          <a:xfrm>
            <a:off x="311700" y="1422950"/>
            <a:ext cx="8520600" cy="314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Training data has been extracted from ‘Fake.csv’ and ‘True.csv’ which has been obtained from flip robo (from kaggle)</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‘Fake_news_</a:t>
            </a:r>
            <a:r>
              <a:rPr lang="en"/>
              <a:t>project.docx’ from flip robo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