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4" roundtripDataSignature="AMtx7mjSi6tn7YoPYOMg4ZicDn2cNmyq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3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8"/>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0" name="Google Shape;40;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cartrade.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2143375"/>
            <a:ext cx="8520600" cy="10347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b="1" lang="en" u="sng"/>
              <a:t>Car Price Prediction</a:t>
            </a:r>
            <a:endParaRPr b="1" u="sng"/>
          </a:p>
        </p:txBody>
      </p:sp>
      <p:sp>
        <p:nvSpPr>
          <p:cNvPr id="55" name="Google Shape;55;p1"/>
          <p:cNvSpPr txBox="1"/>
          <p:nvPr>
            <p:ph idx="1" type="subTitle"/>
          </p:nvPr>
        </p:nvSpPr>
        <p:spPr>
          <a:xfrm>
            <a:off x="311700" y="3632500"/>
            <a:ext cx="8520600" cy="792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2800"/>
              <a:buNone/>
            </a:pPr>
            <a:r>
              <a:rPr lang="en"/>
              <a:t>-Rijul Kumar</a:t>
            </a:r>
            <a:endParaRPr/>
          </a:p>
        </p:txBody>
      </p:sp>
      <p:sp>
        <p:nvSpPr>
          <p:cNvPr id="56" name="Google Shape;56;p1"/>
          <p:cNvSpPr/>
          <p:nvPr/>
        </p:nvSpPr>
        <p:spPr>
          <a:xfrm>
            <a:off x="3485575" y="248025"/>
            <a:ext cx="1919100" cy="18954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FFFF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7" name="Google Shape;57;p1"/>
          <p:cNvPicPr preferRelativeResize="0"/>
          <p:nvPr/>
        </p:nvPicPr>
        <p:blipFill rotWithShape="1">
          <a:blip r:embed="rId3">
            <a:alphaModFix/>
          </a:blip>
          <a:srcRect b="0" l="0" r="0" t="0"/>
          <a:stretch/>
        </p:blipFill>
        <p:spPr>
          <a:xfrm>
            <a:off x="3502000" y="274650"/>
            <a:ext cx="1905000" cy="1905000"/>
          </a:xfrm>
          <a:prstGeom prst="rect">
            <a:avLst/>
          </a:prstGeom>
          <a:noFill/>
          <a:ln>
            <a:noFill/>
          </a:ln>
          <a:effectLst>
            <a:outerShdw blurRad="57150" rotWithShape="0" algn="bl" dir="5400000" dist="19050">
              <a:srgbClr val="FFFFFF">
                <a:alpha val="49803"/>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Data Preprocessing Done</a:t>
            </a:r>
            <a:endParaRPr b="1" u="sng"/>
          </a:p>
        </p:txBody>
      </p:sp>
      <p:sp>
        <p:nvSpPr>
          <p:cNvPr id="109" name="Google Shape;109;p10"/>
          <p:cNvSpPr txBox="1"/>
          <p:nvPr>
            <p:ph idx="1" type="body"/>
          </p:nvPr>
        </p:nvSpPr>
        <p:spPr>
          <a:xfrm>
            <a:off x="311700" y="1383775"/>
            <a:ext cx="8520600" cy="3381300"/>
          </a:xfrm>
          <a:prstGeom prst="rect">
            <a:avLst/>
          </a:prstGeom>
          <a:noFill/>
          <a:ln>
            <a:noFill/>
          </a:ln>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lt2"/>
              </a:buClr>
              <a:buSzPts val="1400"/>
              <a:buChar char="●"/>
            </a:pPr>
            <a:r>
              <a:rPr lang="en"/>
              <a:t>First of all for data preprocessing i checked whether there is a NULL value or not in dataframe using heatmap as well as .isnull()</a:t>
            </a:r>
            <a:endParaRPr/>
          </a:p>
          <a:p>
            <a:pPr indent="-317500" lvl="0" marL="457200" rtl="0" algn="l">
              <a:lnSpc>
                <a:spcPct val="100000"/>
              </a:lnSpc>
              <a:spcBef>
                <a:spcPts val="0"/>
              </a:spcBef>
              <a:spcAft>
                <a:spcPts val="0"/>
              </a:spcAft>
              <a:buClr>
                <a:schemeClr val="lt2"/>
              </a:buClr>
              <a:buSzPts val="1400"/>
              <a:buChar char="●"/>
            </a:pPr>
            <a:r>
              <a:rPr lang="en"/>
              <a:t>After that NULL values were removed.</a:t>
            </a:r>
            <a:endParaRPr/>
          </a:p>
          <a:p>
            <a:pPr indent="-317500" lvl="0" marL="457200" rtl="0" algn="l">
              <a:lnSpc>
                <a:spcPct val="100000"/>
              </a:lnSpc>
              <a:spcBef>
                <a:spcPts val="0"/>
              </a:spcBef>
              <a:spcAft>
                <a:spcPts val="0"/>
              </a:spcAft>
              <a:buClr>
                <a:schemeClr val="lt2"/>
              </a:buClr>
              <a:buSzPts val="1400"/>
              <a:buChar char="●"/>
            </a:pPr>
            <a:r>
              <a:rPr lang="en"/>
              <a:t>After that i used count plots from seaborn library to plot all categorical columns for visualisation.</a:t>
            </a:r>
            <a:endParaRPr/>
          </a:p>
          <a:p>
            <a:pPr indent="-317500" lvl="0" marL="457200" rtl="0" algn="l">
              <a:lnSpc>
                <a:spcPct val="100000"/>
              </a:lnSpc>
              <a:spcBef>
                <a:spcPts val="0"/>
              </a:spcBef>
              <a:spcAft>
                <a:spcPts val="0"/>
              </a:spcAft>
              <a:buClr>
                <a:schemeClr val="lt2"/>
              </a:buClr>
              <a:buSzPts val="1400"/>
              <a:buChar char="●"/>
            </a:pPr>
            <a:r>
              <a:rPr lang="en"/>
              <a:t>Next i used Density plots from seaborn library to plot all continuous columns for visualisation.</a:t>
            </a:r>
            <a:endParaRPr/>
          </a:p>
          <a:p>
            <a:pPr indent="-342900" lvl="0" marL="457200" rtl="0" algn="l">
              <a:lnSpc>
                <a:spcPct val="100000"/>
              </a:lnSpc>
              <a:spcBef>
                <a:spcPts val="0"/>
              </a:spcBef>
              <a:spcAft>
                <a:spcPts val="0"/>
              </a:spcAft>
              <a:buSzPts val="1800"/>
              <a:buChar char="●"/>
            </a:pPr>
            <a:r>
              <a:rPr lang="en"/>
              <a:t>Then i encoded the dataframe using Ordinal Encoder.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Data Preprocessing Done (conti)</a:t>
            </a:r>
            <a:endParaRPr b="1" u="sng"/>
          </a:p>
        </p:txBody>
      </p:sp>
      <p:sp>
        <p:nvSpPr>
          <p:cNvPr id="115" name="Google Shape;115;p11"/>
          <p:cNvSpPr txBox="1"/>
          <p:nvPr>
            <p:ph idx="1" type="body"/>
          </p:nvPr>
        </p:nvSpPr>
        <p:spPr>
          <a:xfrm>
            <a:off x="311700" y="1089900"/>
            <a:ext cx="8520600" cy="3446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Clr>
                <a:schemeClr val="lt2"/>
              </a:buClr>
              <a:buSzPts val="1400"/>
              <a:buChar char="●"/>
            </a:pPr>
            <a:r>
              <a:rPr lang="en"/>
              <a:t>After that i checked for correlations using heatmaps, correlation matrix and BAR plot.</a:t>
            </a:r>
            <a:endParaRPr/>
          </a:p>
          <a:p>
            <a:pPr indent="-317500" lvl="0" marL="457200" rtl="0" algn="l">
              <a:lnSpc>
                <a:spcPct val="100000"/>
              </a:lnSpc>
              <a:spcBef>
                <a:spcPts val="0"/>
              </a:spcBef>
              <a:spcAft>
                <a:spcPts val="0"/>
              </a:spcAft>
              <a:buClr>
                <a:schemeClr val="lt2"/>
              </a:buClr>
              <a:buSzPts val="1400"/>
              <a:buChar char="●"/>
            </a:pPr>
            <a:r>
              <a:rPr lang="en"/>
              <a:t>Finally i confirmed high correlations using VIF and i got that there was no high correlation (i.e. all were less than 10).</a:t>
            </a:r>
            <a:endParaRPr/>
          </a:p>
          <a:p>
            <a:pPr indent="-317500" lvl="0" marL="457200" rtl="0" algn="l">
              <a:lnSpc>
                <a:spcPct val="100000"/>
              </a:lnSpc>
              <a:spcBef>
                <a:spcPts val="0"/>
              </a:spcBef>
              <a:spcAft>
                <a:spcPts val="0"/>
              </a:spcAft>
              <a:buClr>
                <a:schemeClr val="lt2"/>
              </a:buClr>
              <a:buSzPts val="1400"/>
              <a:buChar char="●"/>
            </a:pPr>
            <a:r>
              <a:rPr lang="en"/>
              <a:t>After that i checked and removed skewness for </a:t>
            </a:r>
            <a:r>
              <a:rPr lang="en"/>
              <a:t>continuous</a:t>
            </a:r>
            <a:r>
              <a:rPr lang="en"/>
              <a:t> data columns (except target variable) using yeo-johnson transformation.</a:t>
            </a:r>
            <a:endParaRPr/>
          </a:p>
          <a:p>
            <a:pPr indent="-342900" lvl="0" marL="457200" rtl="0" algn="l">
              <a:lnSpc>
                <a:spcPct val="100000"/>
              </a:lnSpc>
              <a:spcBef>
                <a:spcPts val="0"/>
              </a:spcBef>
              <a:spcAft>
                <a:spcPts val="0"/>
              </a:spcAft>
              <a:buSzPts val="1800"/>
              <a:buChar char="●"/>
            </a:pPr>
            <a:r>
              <a:rPr lang="en"/>
              <a:t>Finally i checked outliers using boxplot as well as z-score method and afterwards.</a:t>
            </a:r>
            <a:endParaRPr/>
          </a:p>
          <a:p>
            <a:pPr indent="-342900" lvl="0" marL="457200" rtl="0" algn="l">
              <a:lnSpc>
                <a:spcPct val="100000"/>
              </a:lnSpc>
              <a:spcBef>
                <a:spcPts val="0"/>
              </a:spcBef>
              <a:spcAft>
                <a:spcPts val="0"/>
              </a:spcAft>
              <a:buSzPts val="1800"/>
              <a:buChar char="●"/>
            </a:pPr>
            <a:r>
              <a:rPr lang="en"/>
              <a:t>As removal of outliers from continuous data columns (except target variable column) gave very less loss (1.65%) so i removed them.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Data Inputs- Logic- Output Relationships</a:t>
            </a:r>
            <a:endParaRPr b="1" u="sng"/>
          </a:p>
        </p:txBody>
      </p:sp>
      <p:sp>
        <p:nvSpPr>
          <p:cNvPr id="121" name="Google Shape;121;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u="sng"/>
              <a:t>Data Input</a:t>
            </a:r>
            <a:r>
              <a:rPr lang="en"/>
              <a:t> :</a:t>
            </a:r>
            <a:endParaRPr/>
          </a:p>
          <a:p>
            <a:pPr indent="0" lvl="0" marL="0" rtl="0" algn="l">
              <a:lnSpc>
                <a:spcPct val="115000"/>
              </a:lnSpc>
              <a:spcBef>
                <a:spcPts val="1200"/>
              </a:spcBef>
              <a:spcAft>
                <a:spcPts val="0"/>
              </a:spcAft>
              <a:buSzPts val="1800"/>
              <a:buNone/>
            </a:pPr>
            <a:r>
              <a:rPr lang="en"/>
              <a:t>These are basically the factors (such as Brand, Model, Variant, Manufacturing year, etc) which affects the prices of cars.</a:t>
            </a:r>
            <a:endParaRPr/>
          </a:p>
          <a:p>
            <a:pPr indent="0" lvl="0" marL="0" rtl="0" algn="l">
              <a:lnSpc>
                <a:spcPct val="115000"/>
              </a:lnSpc>
              <a:spcBef>
                <a:spcPts val="1200"/>
              </a:spcBef>
              <a:spcAft>
                <a:spcPts val="0"/>
              </a:spcAft>
              <a:buSzPts val="1800"/>
              <a:buNone/>
            </a:pPr>
            <a:r>
              <a:t/>
            </a:r>
            <a:endParaRPr u="sng"/>
          </a:p>
          <a:p>
            <a:pPr indent="0" lvl="0" marL="0" rtl="0" algn="l">
              <a:lnSpc>
                <a:spcPct val="115000"/>
              </a:lnSpc>
              <a:spcBef>
                <a:spcPts val="1200"/>
              </a:spcBef>
              <a:spcAft>
                <a:spcPts val="0"/>
              </a:spcAft>
              <a:buSzPts val="1800"/>
              <a:buNone/>
            </a:pPr>
            <a:r>
              <a:rPr lang="en" u="sng"/>
              <a:t>Data Output</a:t>
            </a:r>
            <a:r>
              <a:rPr lang="en"/>
              <a:t> :</a:t>
            </a:r>
            <a:endParaRPr/>
          </a:p>
          <a:p>
            <a:pPr indent="0" lvl="0" marL="0" rtl="0" algn="l">
              <a:lnSpc>
                <a:spcPct val="115000"/>
              </a:lnSpc>
              <a:spcBef>
                <a:spcPts val="1200"/>
              </a:spcBef>
              <a:spcAft>
                <a:spcPts val="1200"/>
              </a:spcAft>
              <a:buSzPts val="1800"/>
              <a:buNone/>
            </a:pPr>
            <a:r>
              <a:rPr lang="en"/>
              <a:t>Our Target variable is ‘</a:t>
            </a:r>
            <a:r>
              <a:rPr lang="en"/>
              <a:t>Price (in ₹)'</a:t>
            </a:r>
            <a:r>
              <a:rPr lang="en"/>
              <a:t> which is the price of the old cars and we are supposed to predict it with the help of data input (i.e factors affecting car prices).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2800"/>
              <a:buNone/>
            </a:pPr>
            <a:r>
              <a:rPr b="1" lang="en" sz="2500" u="sng"/>
              <a:t>Hardware and Software Requirements and Tools Used</a:t>
            </a:r>
            <a:endParaRPr b="1" sz="2500" u="sng"/>
          </a:p>
        </p:txBody>
      </p:sp>
      <p:sp>
        <p:nvSpPr>
          <p:cNvPr id="127" name="Google Shape;127;p14"/>
          <p:cNvSpPr txBox="1"/>
          <p:nvPr>
            <p:ph idx="1" type="body"/>
          </p:nvPr>
        </p:nvSpPr>
        <p:spPr>
          <a:xfrm>
            <a:off x="311700" y="1240175"/>
            <a:ext cx="8520600" cy="3668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Hardware used:</a:t>
            </a:r>
            <a:endParaRPr/>
          </a:p>
          <a:p>
            <a:pPr indent="-342900" lvl="0" marL="457200" rtl="0" algn="l">
              <a:lnSpc>
                <a:spcPct val="115000"/>
              </a:lnSpc>
              <a:spcBef>
                <a:spcPts val="1200"/>
              </a:spcBef>
              <a:spcAft>
                <a:spcPts val="0"/>
              </a:spcAft>
              <a:buSzPts val="1800"/>
              <a:buChar char="●"/>
            </a:pPr>
            <a:r>
              <a:rPr lang="en"/>
              <a:t>Laptop with intel core i5 7th gen</a:t>
            </a:r>
            <a:endParaRPr/>
          </a:p>
          <a:p>
            <a:pPr indent="-342900" lvl="0" marL="457200" rtl="0" algn="l">
              <a:lnSpc>
                <a:spcPct val="115000"/>
              </a:lnSpc>
              <a:spcBef>
                <a:spcPts val="1200"/>
              </a:spcBef>
              <a:spcAft>
                <a:spcPts val="0"/>
              </a:spcAft>
              <a:buSzPts val="1800"/>
              <a:buChar char="●"/>
            </a:pPr>
            <a:r>
              <a:rPr lang="en"/>
              <a:t>Internet connection for web scraping</a:t>
            </a:r>
            <a:endParaRPr/>
          </a:p>
          <a:p>
            <a:pPr indent="0" lvl="0" marL="0" rtl="0" algn="l">
              <a:lnSpc>
                <a:spcPct val="115000"/>
              </a:lnSpc>
              <a:spcBef>
                <a:spcPts val="1200"/>
              </a:spcBef>
              <a:spcAft>
                <a:spcPts val="0"/>
              </a:spcAft>
              <a:buSzPts val="1800"/>
              <a:buNone/>
            </a:pPr>
            <a:r>
              <a:rPr lang="en"/>
              <a:t>Software used:</a:t>
            </a:r>
            <a:endParaRPr/>
          </a:p>
          <a:p>
            <a:pPr indent="-342900" lvl="0" marL="457200" rtl="0" algn="l">
              <a:lnSpc>
                <a:spcPct val="115000"/>
              </a:lnSpc>
              <a:spcBef>
                <a:spcPts val="1200"/>
              </a:spcBef>
              <a:spcAft>
                <a:spcPts val="0"/>
              </a:spcAft>
              <a:buSzPts val="1800"/>
              <a:buChar char="●"/>
            </a:pPr>
            <a:r>
              <a:rPr lang="en"/>
              <a:t>Jupyter notebook</a:t>
            </a:r>
            <a:endParaRPr/>
          </a:p>
          <a:p>
            <a:pPr indent="-342900" lvl="0" marL="457200" rtl="0" algn="l">
              <a:lnSpc>
                <a:spcPct val="115000"/>
              </a:lnSpc>
              <a:spcBef>
                <a:spcPts val="0"/>
              </a:spcBef>
              <a:spcAft>
                <a:spcPts val="0"/>
              </a:spcAft>
              <a:buSzPts val="1800"/>
              <a:buChar char="●"/>
            </a:pPr>
            <a:r>
              <a:rPr lang="en"/>
              <a:t>Required python libraries such as numpy, pandas, seaborn, matplotlib, etc</a:t>
            </a:r>
            <a:endParaRPr/>
          </a:p>
          <a:p>
            <a:pPr indent="-342900" lvl="0" marL="457200" rtl="0" algn="l">
              <a:lnSpc>
                <a:spcPct val="115000"/>
              </a:lnSpc>
              <a:spcBef>
                <a:spcPts val="0"/>
              </a:spcBef>
              <a:spcAft>
                <a:spcPts val="0"/>
              </a:spcAft>
              <a:buSzPts val="1800"/>
              <a:buChar char="●"/>
            </a:pPr>
            <a:r>
              <a:rPr lang="en"/>
              <a:t>Required libraries for model such as sklearn, etc</a:t>
            </a:r>
            <a:endParaRPr/>
          </a:p>
          <a:p>
            <a:pPr indent="-342900" lvl="0" marL="457200" rtl="0" algn="l">
              <a:lnSpc>
                <a:spcPct val="115000"/>
              </a:lnSpc>
              <a:spcBef>
                <a:spcPts val="0"/>
              </a:spcBef>
              <a:spcAft>
                <a:spcPts val="0"/>
              </a:spcAft>
              <a:buSzPts val="1800"/>
              <a:buChar char="●"/>
            </a:pPr>
            <a:r>
              <a:rPr lang="en"/>
              <a:t>Required libraries for web scraping such as selenium,etc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5"/>
          <p:cNvSpPr txBox="1"/>
          <p:nvPr>
            <p:ph type="title"/>
          </p:nvPr>
        </p:nvSpPr>
        <p:spPr>
          <a:xfrm>
            <a:off x="224575" y="21551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7363"/>
              </a:lnSpc>
              <a:spcBef>
                <a:spcPts val="1200"/>
              </a:spcBef>
              <a:spcAft>
                <a:spcPts val="0"/>
              </a:spcAft>
              <a:buSzPts val="2800"/>
              <a:buNone/>
            </a:pPr>
            <a:r>
              <a:rPr b="1" lang="en" sz="2500" u="sng"/>
              <a:t>Models Development and Evaluation</a:t>
            </a:r>
            <a:endParaRPr b="1" sz="3000" u="sng"/>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2800"/>
              <a:buNone/>
            </a:pPr>
            <a:r>
              <a:rPr b="1" lang="en" sz="2500" u="sng"/>
              <a:t>Identification of possible problem-solving approaches (methods)</a:t>
            </a:r>
            <a:endParaRPr b="1" sz="2500" u="sng"/>
          </a:p>
        </p:txBody>
      </p:sp>
      <p:sp>
        <p:nvSpPr>
          <p:cNvPr id="138" name="Google Shape;138;p16"/>
          <p:cNvSpPr txBox="1"/>
          <p:nvPr>
            <p:ph idx="1" type="body"/>
          </p:nvPr>
        </p:nvSpPr>
        <p:spPr>
          <a:xfrm>
            <a:off x="311700" y="1462100"/>
            <a:ext cx="8520600" cy="3106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After preprocessing data (removing NULL, encoding, checking for high correlations, removing skewness and outliers) i separated columns into features and target.</a:t>
            </a:r>
            <a:endParaRPr/>
          </a:p>
          <a:p>
            <a:pPr indent="-342900" lvl="0" marL="457200" rtl="0" algn="l">
              <a:lnSpc>
                <a:spcPct val="115000"/>
              </a:lnSpc>
              <a:spcBef>
                <a:spcPts val="0"/>
              </a:spcBef>
              <a:spcAft>
                <a:spcPts val="0"/>
              </a:spcAft>
              <a:buSzPts val="1800"/>
              <a:buChar char="●"/>
            </a:pPr>
            <a:r>
              <a:rPr lang="en"/>
              <a:t>As this is a regression problem so we tried 4 models - LinearRegression, </a:t>
            </a:r>
            <a:r>
              <a:rPr lang="en"/>
              <a:t>SVR</a:t>
            </a:r>
            <a:r>
              <a:rPr lang="en"/>
              <a:t>, RandomForestRegressor and </a:t>
            </a:r>
            <a:r>
              <a:rPr lang="en"/>
              <a:t>DecisionTreeRegressor</a:t>
            </a:r>
            <a:endParaRPr/>
          </a:p>
          <a:p>
            <a:pPr indent="-342900" lvl="0" marL="457200" rtl="0" algn="l">
              <a:lnSpc>
                <a:spcPct val="115000"/>
              </a:lnSpc>
              <a:spcBef>
                <a:spcPts val="0"/>
              </a:spcBef>
              <a:spcAft>
                <a:spcPts val="0"/>
              </a:spcAft>
              <a:buSzPts val="1800"/>
              <a:buChar char="●"/>
            </a:pPr>
            <a:r>
              <a:rPr lang="en"/>
              <a:t>I also tried 4 metrics method - </a:t>
            </a:r>
            <a:r>
              <a:rPr b="1" lang="en">
                <a:highlight>
                  <a:schemeClr val="lt1"/>
                </a:highlight>
              </a:rPr>
              <a:t>r2_score, mse, rms, mae</a:t>
            </a:r>
            <a:r>
              <a:rPr lang="en">
                <a:highlight>
                  <a:schemeClr val="lt1"/>
                </a:highlight>
              </a:rPr>
              <a:t> </a:t>
            </a:r>
            <a:endParaRPr>
              <a:highlight>
                <a:schemeClr val="lt1"/>
              </a:highlight>
            </a:endParaRPr>
          </a:p>
          <a:p>
            <a:pPr indent="-342900" lvl="0" marL="457200" rtl="0" algn="l">
              <a:lnSpc>
                <a:spcPct val="115000"/>
              </a:lnSpc>
              <a:spcBef>
                <a:spcPts val="0"/>
              </a:spcBef>
              <a:spcAft>
                <a:spcPts val="0"/>
              </a:spcAft>
              <a:buSzPts val="1800"/>
              <a:buChar char="●"/>
            </a:pPr>
            <a:r>
              <a:rPr lang="en">
                <a:highlight>
                  <a:schemeClr val="lt1"/>
                </a:highlight>
              </a:rPr>
              <a:t>Then i used Lasso for regularization.</a:t>
            </a:r>
            <a:endParaRPr>
              <a:highlight>
                <a:schemeClr val="lt1"/>
              </a:highlight>
            </a:endParaRPr>
          </a:p>
          <a:p>
            <a:pPr indent="-342900" lvl="0" marL="457200" rtl="0" algn="l">
              <a:lnSpc>
                <a:spcPct val="115000"/>
              </a:lnSpc>
              <a:spcBef>
                <a:spcPts val="0"/>
              </a:spcBef>
              <a:spcAft>
                <a:spcPts val="0"/>
              </a:spcAft>
              <a:buSzPts val="1800"/>
              <a:buChar char="●"/>
            </a:pPr>
            <a:r>
              <a:rPr lang="en">
                <a:highlight>
                  <a:schemeClr val="lt1"/>
                </a:highlight>
              </a:rPr>
              <a:t>Finally i used Ensemble Technique.</a:t>
            </a:r>
            <a:endParaRPr>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Testing of Identified Approaches (Algorithms)</a:t>
            </a:r>
            <a:endParaRPr b="1" u="sng"/>
          </a:p>
        </p:txBody>
      </p:sp>
      <p:sp>
        <p:nvSpPr>
          <p:cNvPr id="144" name="Google Shape;144;p17"/>
          <p:cNvSpPr txBox="1"/>
          <p:nvPr>
            <p:ph idx="1" type="body"/>
          </p:nvPr>
        </p:nvSpPr>
        <p:spPr>
          <a:xfrm>
            <a:off x="311700" y="1266300"/>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As this is a regression problem so we tried following 4 models -</a:t>
            </a:r>
            <a:endParaRPr/>
          </a:p>
          <a:p>
            <a:pPr indent="-342900" lvl="0" marL="457200" rtl="0" algn="l">
              <a:lnSpc>
                <a:spcPct val="115000"/>
              </a:lnSpc>
              <a:spcBef>
                <a:spcPts val="1200"/>
              </a:spcBef>
              <a:spcAft>
                <a:spcPts val="0"/>
              </a:spcAft>
              <a:buSzPts val="1800"/>
              <a:buChar char="●"/>
            </a:pPr>
            <a:r>
              <a:rPr lang="en"/>
              <a:t>LinearRegression</a:t>
            </a:r>
            <a:endParaRPr/>
          </a:p>
          <a:p>
            <a:pPr indent="-342900" lvl="0" marL="457200" rtl="0" algn="l">
              <a:lnSpc>
                <a:spcPct val="115000"/>
              </a:lnSpc>
              <a:spcBef>
                <a:spcPts val="0"/>
              </a:spcBef>
              <a:spcAft>
                <a:spcPts val="0"/>
              </a:spcAft>
              <a:buSzPts val="1800"/>
              <a:buChar char="●"/>
            </a:pPr>
            <a:r>
              <a:rPr lang="en"/>
              <a:t>SVR</a:t>
            </a:r>
            <a:endParaRPr/>
          </a:p>
          <a:p>
            <a:pPr indent="-342900" lvl="0" marL="457200" rtl="0" algn="l">
              <a:lnSpc>
                <a:spcPct val="115000"/>
              </a:lnSpc>
              <a:spcBef>
                <a:spcPts val="0"/>
              </a:spcBef>
              <a:spcAft>
                <a:spcPts val="0"/>
              </a:spcAft>
              <a:buSzPts val="1800"/>
              <a:buChar char="●"/>
            </a:pPr>
            <a:r>
              <a:rPr lang="en"/>
              <a:t>RandomForestRegressor</a:t>
            </a:r>
            <a:endParaRPr/>
          </a:p>
          <a:p>
            <a:pPr indent="-342900" lvl="0" marL="457200" rtl="0" algn="l">
              <a:lnSpc>
                <a:spcPct val="115000"/>
              </a:lnSpc>
              <a:spcBef>
                <a:spcPts val="0"/>
              </a:spcBef>
              <a:spcAft>
                <a:spcPts val="0"/>
              </a:spcAft>
              <a:buSzPts val="1800"/>
              <a:buChar char="●"/>
            </a:pPr>
            <a:r>
              <a:rPr lang="en"/>
              <a:t>DecisionTreeRegressor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2800"/>
              <a:buNone/>
            </a:pPr>
            <a:r>
              <a:rPr b="1" lang="en" sz="2500" u="sng"/>
              <a:t>Run and Evaluate selected models</a:t>
            </a:r>
            <a:endParaRPr b="1" sz="2500" u="sng"/>
          </a:p>
        </p:txBody>
      </p:sp>
      <p:sp>
        <p:nvSpPr>
          <p:cNvPr id="150" name="Google Shape;150;p18"/>
          <p:cNvSpPr txBox="1"/>
          <p:nvPr>
            <p:ph idx="1" type="body"/>
          </p:nvPr>
        </p:nvSpPr>
        <p:spPr>
          <a:xfrm>
            <a:off x="311700" y="1152475"/>
            <a:ext cx="8520600" cy="805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I defined a function model and then tried 4 different models using it</a:t>
            </a:r>
            <a:endParaRPr/>
          </a:p>
        </p:txBody>
      </p:sp>
      <p:pic>
        <p:nvPicPr>
          <p:cNvPr id="151" name="Google Shape;151;p18"/>
          <p:cNvPicPr preferRelativeResize="0"/>
          <p:nvPr/>
        </p:nvPicPr>
        <p:blipFill rotWithShape="1">
          <a:blip r:embed="rId3">
            <a:alphaModFix/>
          </a:blip>
          <a:srcRect b="0" l="0" r="0" t="0"/>
          <a:stretch/>
        </p:blipFill>
        <p:spPr>
          <a:xfrm>
            <a:off x="0" y="2094879"/>
            <a:ext cx="9144001" cy="263769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2800"/>
              <a:buNone/>
            </a:pPr>
            <a:r>
              <a:rPr b="1" lang="en" sz="2500" u="sng"/>
              <a:t>Run and Evaluate selected models (conti)</a:t>
            </a:r>
            <a:endParaRPr b="1" sz="2500" u="sng"/>
          </a:p>
        </p:txBody>
      </p:sp>
      <p:sp>
        <p:nvSpPr>
          <p:cNvPr id="157" name="Google Shape;157;p19"/>
          <p:cNvSpPr txBox="1"/>
          <p:nvPr>
            <p:ph idx="1" type="body"/>
          </p:nvPr>
        </p:nvSpPr>
        <p:spPr>
          <a:xfrm>
            <a:off x="311700" y="941525"/>
            <a:ext cx="8520600" cy="399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273"/>
              <a:buNone/>
            </a:pPr>
            <a:r>
              <a:rPr lang="en" sz="1400"/>
              <a:t>Result that i got for each model :</a:t>
            </a:r>
            <a:endParaRPr sz="1400"/>
          </a:p>
          <a:p>
            <a:pPr indent="-317499" lvl="0" marL="457200" rtl="0" algn="l">
              <a:lnSpc>
                <a:spcPct val="115000"/>
              </a:lnSpc>
              <a:spcBef>
                <a:spcPts val="1200"/>
              </a:spcBef>
              <a:spcAft>
                <a:spcPts val="0"/>
              </a:spcAft>
              <a:buSzPts val="1400"/>
              <a:buChar char="●"/>
            </a:pPr>
            <a:r>
              <a:rPr b="1" lang="en" sz="1400" u="sng"/>
              <a:t>LinearRegression</a:t>
            </a:r>
            <a:r>
              <a:rPr lang="en" sz="1400"/>
              <a:t> :</a:t>
            </a:r>
            <a:endParaRPr sz="1400"/>
          </a:p>
          <a:p>
            <a:pPr indent="457200" lvl="0" marL="0" rtl="0" algn="l">
              <a:lnSpc>
                <a:spcPct val="115000"/>
              </a:lnSpc>
              <a:spcBef>
                <a:spcPts val="1200"/>
              </a:spcBef>
              <a:spcAft>
                <a:spcPts val="0"/>
              </a:spcAft>
              <a:buNone/>
            </a:pPr>
            <a:r>
              <a:rPr lang="en" sz="1400">
                <a:highlight>
                  <a:schemeClr val="lt1"/>
                </a:highlight>
              </a:rPr>
              <a:t>At random state 7 the training accuracy is : 0.16383619784543546</a:t>
            </a:r>
            <a:endParaRPr sz="1400">
              <a:highlight>
                <a:schemeClr val="lt1"/>
              </a:highlight>
            </a:endParaRPr>
          </a:p>
          <a:p>
            <a:pPr indent="457200" lvl="0" marL="0" rtl="0" algn="l">
              <a:lnSpc>
                <a:spcPct val="115000"/>
              </a:lnSpc>
              <a:spcBef>
                <a:spcPts val="1200"/>
              </a:spcBef>
              <a:spcAft>
                <a:spcPts val="0"/>
              </a:spcAft>
              <a:buNone/>
            </a:pPr>
            <a:r>
              <a:rPr lang="en" sz="1400">
                <a:highlight>
                  <a:schemeClr val="lt1"/>
                </a:highlight>
              </a:rPr>
              <a:t>At random state 7 the testing accuracy is : 0.1469071923098223</a:t>
            </a:r>
            <a:endParaRPr sz="1400">
              <a:highlight>
                <a:schemeClr val="lt1"/>
              </a:highlight>
            </a:endParaRPr>
          </a:p>
          <a:p>
            <a:pPr indent="0" lvl="0" marL="457200" rtl="0" algn="l">
              <a:lnSpc>
                <a:spcPct val="115000"/>
              </a:lnSpc>
              <a:spcBef>
                <a:spcPts val="0"/>
              </a:spcBef>
              <a:spcAft>
                <a:spcPts val="0"/>
              </a:spcAft>
              <a:buSzPts val="3273"/>
              <a:buNone/>
            </a:pPr>
            <a:r>
              <a:rPr lang="en" sz="1400">
                <a:highlight>
                  <a:schemeClr val="lt1"/>
                </a:highlight>
              </a:rPr>
              <a:t>At cross fold 2 the cv score is 0.15704804394672922 and accuracy score for training is -0.1580800000323732 and accuracy score for testing is 0.1469071923098223</a:t>
            </a:r>
            <a:endParaRPr sz="1400">
              <a:highlight>
                <a:schemeClr val="lt1"/>
              </a:highlight>
            </a:endParaRPr>
          </a:p>
          <a:p>
            <a:pPr indent="0" lvl="0" marL="457200" rtl="0" algn="l">
              <a:lnSpc>
                <a:spcPct val="115000"/>
              </a:lnSpc>
              <a:spcBef>
                <a:spcPts val="0"/>
              </a:spcBef>
              <a:spcAft>
                <a:spcPts val="0"/>
              </a:spcAft>
              <a:buSzPts val="3273"/>
              <a:buNone/>
            </a:pPr>
            <a:r>
              <a:t/>
            </a:r>
            <a:endParaRPr sz="1400">
              <a:highlight>
                <a:schemeClr val="lt1"/>
              </a:highlight>
            </a:endParaRPr>
          </a:p>
          <a:p>
            <a:pPr indent="-317499" lvl="0" marL="457200" rtl="0" algn="l">
              <a:lnSpc>
                <a:spcPct val="115000"/>
              </a:lnSpc>
              <a:spcBef>
                <a:spcPts val="0"/>
              </a:spcBef>
              <a:spcAft>
                <a:spcPts val="0"/>
              </a:spcAft>
              <a:buSzPts val="1400"/>
              <a:buChar char="●"/>
            </a:pPr>
            <a:r>
              <a:rPr b="1" lang="en" sz="1400" u="sng"/>
              <a:t>SVR</a:t>
            </a:r>
            <a:r>
              <a:rPr lang="en" sz="1400"/>
              <a:t>:</a:t>
            </a:r>
            <a:endParaRPr sz="1400"/>
          </a:p>
          <a:p>
            <a:pPr indent="457200" lvl="0" marL="0" rtl="0" algn="l">
              <a:lnSpc>
                <a:spcPct val="115000"/>
              </a:lnSpc>
              <a:spcBef>
                <a:spcPts val="1200"/>
              </a:spcBef>
              <a:spcAft>
                <a:spcPts val="0"/>
              </a:spcAft>
              <a:buNone/>
            </a:pPr>
            <a:r>
              <a:rPr lang="en" sz="1400">
                <a:highlight>
                  <a:schemeClr val="lt1"/>
                </a:highlight>
              </a:rPr>
              <a:t>Accuracy for the training model :  -0.12253247357201102</a:t>
            </a:r>
            <a:endParaRPr sz="1400">
              <a:highlight>
                <a:schemeClr val="lt1"/>
              </a:highlight>
            </a:endParaRPr>
          </a:p>
          <a:p>
            <a:pPr indent="457200" lvl="0" marL="0" rtl="0" algn="l">
              <a:lnSpc>
                <a:spcPct val="115000"/>
              </a:lnSpc>
              <a:spcBef>
                <a:spcPts val="1200"/>
              </a:spcBef>
              <a:spcAft>
                <a:spcPts val="0"/>
              </a:spcAft>
              <a:buNone/>
            </a:pPr>
            <a:r>
              <a:rPr lang="en" sz="1400">
                <a:highlight>
                  <a:schemeClr val="lt1"/>
                </a:highlight>
              </a:rPr>
              <a:t>Accuracy for the testing model :  -0.16873651665433442</a:t>
            </a:r>
            <a:endParaRPr sz="1400">
              <a:highlight>
                <a:schemeClr val="lt1"/>
              </a:highlight>
            </a:endParaRPr>
          </a:p>
          <a:p>
            <a:pPr indent="0" lvl="0" marL="457200" rtl="0" algn="l">
              <a:lnSpc>
                <a:spcPct val="115000"/>
              </a:lnSpc>
              <a:spcBef>
                <a:spcPts val="0"/>
              </a:spcBef>
              <a:spcAft>
                <a:spcPts val="0"/>
              </a:spcAft>
              <a:buSzPts val="3273"/>
              <a:buNone/>
            </a:pPr>
            <a:r>
              <a:rPr lang="en" sz="1400">
                <a:highlight>
                  <a:schemeClr val="lt1"/>
                </a:highlight>
              </a:rPr>
              <a:t>At cross fold 2 the cv score is -0.12869919468300006 and accuracy score for training is -0.12253247357201102 and accuracy score for testing is -0.16873651665433442</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2800"/>
              <a:buNone/>
            </a:pPr>
            <a:r>
              <a:rPr b="1" lang="en" sz="2500" u="sng"/>
              <a:t>Run and Evaluate selected models (conti)</a:t>
            </a:r>
            <a:endParaRPr b="1" sz="2500" u="sng"/>
          </a:p>
        </p:txBody>
      </p:sp>
      <p:sp>
        <p:nvSpPr>
          <p:cNvPr id="163" name="Google Shape;163;p20"/>
          <p:cNvSpPr txBox="1"/>
          <p:nvPr>
            <p:ph idx="1" type="body"/>
          </p:nvPr>
        </p:nvSpPr>
        <p:spPr>
          <a:xfrm>
            <a:off x="311700" y="897750"/>
            <a:ext cx="8520600" cy="382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Result that i got for each model (conti) :</a:t>
            </a:r>
            <a:endParaRPr sz="1400"/>
          </a:p>
          <a:p>
            <a:pPr indent="-317500" lvl="0" marL="457200" rtl="0" algn="l">
              <a:lnSpc>
                <a:spcPct val="115000"/>
              </a:lnSpc>
              <a:spcBef>
                <a:spcPts val="1200"/>
              </a:spcBef>
              <a:spcAft>
                <a:spcPts val="0"/>
              </a:spcAft>
              <a:buSzPts val="1400"/>
              <a:buChar char="●"/>
            </a:pPr>
            <a:r>
              <a:rPr b="1" lang="en" sz="1400" u="sng"/>
              <a:t>RandomForestRegressor</a:t>
            </a:r>
            <a:r>
              <a:rPr b="1" lang="en" sz="1400"/>
              <a:t> </a:t>
            </a:r>
            <a:r>
              <a:rPr lang="en" sz="1400"/>
              <a:t>:</a:t>
            </a:r>
            <a:endParaRPr sz="1400"/>
          </a:p>
          <a:p>
            <a:pPr indent="0" lvl="0" marL="457200" rtl="0" algn="l">
              <a:lnSpc>
                <a:spcPct val="115000"/>
              </a:lnSpc>
              <a:spcBef>
                <a:spcPts val="1200"/>
              </a:spcBef>
              <a:spcAft>
                <a:spcPts val="0"/>
              </a:spcAft>
              <a:buNone/>
            </a:pPr>
            <a:r>
              <a:rPr lang="en" sz="1400">
                <a:highlight>
                  <a:schemeClr val="lt1"/>
                </a:highlight>
              </a:rPr>
              <a:t>Accuracy for the training model :  0.9866976687986722</a:t>
            </a:r>
            <a:endParaRPr sz="1400">
              <a:highlight>
                <a:schemeClr val="lt1"/>
              </a:highlight>
            </a:endParaRPr>
          </a:p>
          <a:p>
            <a:pPr indent="0" lvl="0" marL="457200" rtl="0" algn="l">
              <a:lnSpc>
                <a:spcPct val="115000"/>
              </a:lnSpc>
              <a:spcBef>
                <a:spcPts val="1200"/>
              </a:spcBef>
              <a:spcAft>
                <a:spcPts val="0"/>
              </a:spcAft>
              <a:buNone/>
            </a:pPr>
            <a:r>
              <a:rPr lang="en" sz="1400">
                <a:highlight>
                  <a:schemeClr val="lt1"/>
                </a:highlight>
              </a:rPr>
              <a:t>Accuracy for the testing model :  0.8840525978432557</a:t>
            </a:r>
            <a:endParaRPr sz="1400">
              <a:highlight>
                <a:schemeClr val="lt1"/>
              </a:highlight>
            </a:endParaRPr>
          </a:p>
          <a:p>
            <a:pPr indent="0" lvl="0" marL="457200" rtl="0" algn="l">
              <a:lnSpc>
                <a:spcPct val="115000"/>
              </a:lnSpc>
              <a:spcBef>
                <a:spcPts val="1200"/>
              </a:spcBef>
              <a:spcAft>
                <a:spcPts val="0"/>
              </a:spcAft>
              <a:buSzPts val="1800"/>
              <a:buNone/>
            </a:pPr>
            <a:r>
              <a:rPr lang="en" sz="1400">
                <a:highlight>
                  <a:schemeClr val="lt1"/>
                </a:highlight>
              </a:rPr>
              <a:t>At cross fold 2 the cv score is 0.8635985105119979 and accuracy score for training is 0.9866976687986722 and accuracy score for testing is 0.8840525978432557</a:t>
            </a:r>
            <a:endParaRPr sz="1400">
              <a:highlight>
                <a:schemeClr val="lt1"/>
              </a:highlight>
            </a:endParaRPr>
          </a:p>
          <a:p>
            <a:pPr indent="0" lvl="0" marL="457200" rtl="0" algn="l">
              <a:lnSpc>
                <a:spcPct val="115000"/>
              </a:lnSpc>
              <a:spcBef>
                <a:spcPts val="0"/>
              </a:spcBef>
              <a:spcAft>
                <a:spcPts val="0"/>
              </a:spcAft>
              <a:buSzPts val="1800"/>
              <a:buNone/>
            </a:pPr>
            <a:r>
              <a:t/>
            </a:r>
            <a:endParaRPr sz="1400">
              <a:highlight>
                <a:schemeClr val="lt1"/>
              </a:highlight>
            </a:endParaRPr>
          </a:p>
          <a:p>
            <a:pPr indent="-317500" lvl="0" marL="457200" rtl="0" algn="l">
              <a:lnSpc>
                <a:spcPct val="115000"/>
              </a:lnSpc>
              <a:spcBef>
                <a:spcPts val="0"/>
              </a:spcBef>
              <a:spcAft>
                <a:spcPts val="0"/>
              </a:spcAft>
              <a:buSzPts val="1400"/>
              <a:buChar char="●"/>
            </a:pPr>
            <a:r>
              <a:rPr b="1" lang="en" sz="1400" u="sng"/>
              <a:t>DecisionTreeRegressor</a:t>
            </a:r>
            <a:r>
              <a:rPr lang="en" sz="1400"/>
              <a:t> :</a:t>
            </a:r>
            <a:endParaRPr sz="1400"/>
          </a:p>
          <a:p>
            <a:pPr indent="0" lvl="0" marL="457200" rtl="0" algn="l">
              <a:lnSpc>
                <a:spcPct val="115000"/>
              </a:lnSpc>
              <a:spcBef>
                <a:spcPts val="1200"/>
              </a:spcBef>
              <a:spcAft>
                <a:spcPts val="0"/>
              </a:spcAft>
              <a:buNone/>
            </a:pPr>
            <a:r>
              <a:rPr lang="en" sz="1400">
                <a:highlight>
                  <a:schemeClr val="lt1"/>
                </a:highlight>
              </a:rPr>
              <a:t>Accuracy for the training model :  0.9981689203007841</a:t>
            </a:r>
            <a:endParaRPr sz="1400">
              <a:highlight>
                <a:schemeClr val="lt1"/>
              </a:highlight>
            </a:endParaRPr>
          </a:p>
          <a:p>
            <a:pPr indent="0" lvl="0" marL="457200" rtl="0" algn="l">
              <a:lnSpc>
                <a:spcPct val="115000"/>
              </a:lnSpc>
              <a:spcBef>
                <a:spcPts val="1200"/>
              </a:spcBef>
              <a:spcAft>
                <a:spcPts val="0"/>
              </a:spcAft>
              <a:buNone/>
            </a:pPr>
            <a:r>
              <a:rPr lang="en" sz="1400">
                <a:highlight>
                  <a:schemeClr val="lt1"/>
                </a:highlight>
              </a:rPr>
              <a:t>Accuracy for the testing model :  0.8626950354828585</a:t>
            </a:r>
            <a:endParaRPr sz="1400">
              <a:highlight>
                <a:schemeClr val="lt1"/>
              </a:highlight>
            </a:endParaRPr>
          </a:p>
          <a:p>
            <a:pPr indent="0" lvl="0" marL="457200" rtl="0" algn="l">
              <a:lnSpc>
                <a:spcPct val="115000"/>
              </a:lnSpc>
              <a:spcBef>
                <a:spcPts val="1200"/>
              </a:spcBef>
              <a:spcAft>
                <a:spcPts val="0"/>
              </a:spcAft>
              <a:buSzPts val="1800"/>
              <a:buNone/>
            </a:pPr>
            <a:r>
              <a:rPr lang="en" sz="1400">
                <a:highlight>
                  <a:schemeClr val="lt1"/>
                </a:highlight>
              </a:rPr>
              <a:t>At cross fold 2 the cv score is 0.8295530091338674 and accuracy score for training is 0.9981689203007841 and accuracy score for testing is 0.8626950354828585</a:t>
            </a:r>
            <a:endParaRPr sz="1400">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u="sng"/>
              <a:t>Acknowledgement</a:t>
            </a:r>
            <a:endParaRPr b="1" u="sng"/>
          </a:p>
        </p:txBody>
      </p:sp>
      <p:sp>
        <p:nvSpPr>
          <p:cNvPr id="63" name="Google Shape;63;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Reference that i have used are:</a:t>
            </a:r>
            <a:endParaRPr/>
          </a:p>
          <a:p>
            <a:pPr indent="-342900" lvl="0" marL="457200" rtl="0" algn="l">
              <a:lnSpc>
                <a:spcPct val="115000"/>
              </a:lnSpc>
              <a:spcBef>
                <a:spcPts val="1200"/>
              </a:spcBef>
              <a:spcAft>
                <a:spcPts val="0"/>
              </a:spcAft>
              <a:buSzPts val="1800"/>
              <a:buChar char="●"/>
            </a:pPr>
            <a:r>
              <a:rPr lang="en"/>
              <a:t>Data Trained Education online video</a:t>
            </a:r>
            <a:endParaRPr/>
          </a:p>
          <a:p>
            <a:pPr indent="-342900" lvl="0" marL="457200" rtl="0" algn="l">
              <a:lnSpc>
                <a:spcPct val="115000"/>
              </a:lnSpc>
              <a:spcBef>
                <a:spcPts val="0"/>
              </a:spcBef>
              <a:spcAft>
                <a:spcPts val="0"/>
              </a:spcAft>
              <a:buSzPts val="1800"/>
              <a:buChar char="●"/>
            </a:pPr>
            <a:r>
              <a:rPr lang="en"/>
              <a:t>Materials provided by Flip Robo</a:t>
            </a:r>
            <a:endParaRPr/>
          </a:p>
          <a:p>
            <a:pPr indent="-342900" lvl="0" marL="457200" rtl="0" algn="l">
              <a:lnSpc>
                <a:spcPct val="115000"/>
              </a:lnSpc>
              <a:spcBef>
                <a:spcPts val="0"/>
              </a:spcBef>
              <a:spcAft>
                <a:spcPts val="0"/>
              </a:spcAft>
              <a:buSzPts val="1800"/>
              <a:buChar char="●"/>
            </a:pPr>
            <a:r>
              <a:rPr lang="en"/>
              <a:t>Data </a:t>
            </a:r>
            <a:r>
              <a:rPr lang="en"/>
              <a:t>extracted</a:t>
            </a:r>
            <a:r>
              <a:rPr lang="en"/>
              <a:t> from https://www.cartrade.com/</a:t>
            </a:r>
            <a:endParaRPr/>
          </a:p>
          <a:p>
            <a:pPr indent="-342900" lvl="0" marL="457200" rtl="0" algn="l">
              <a:lnSpc>
                <a:spcPct val="115000"/>
              </a:lnSpc>
              <a:spcBef>
                <a:spcPts val="0"/>
              </a:spcBef>
              <a:spcAft>
                <a:spcPts val="0"/>
              </a:spcAft>
              <a:buSzPts val="1800"/>
              <a:buChar char="●"/>
            </a:pPr>
            <a:r>
              <a:rPr lang="en"/>
              <a:t>Geeks for Geeks</a:t>
            </a:r>
            <a:endParaRPr/>
          </a:p>
          <a:p>
            <a:pPr indent="-342900" lvl="0" marL="457200" rtl="0" algn="l">
              <a:lnSpc>
                <a:spcPct val="115000"/>
              </a:lnSpc>
              <a:spcBef>
                <a:spcPts val="0"/>
              </a:spcBef>
              <a:spcAft>
                <a:spcPts val="0"/>
              </a:spcAft>
              <a:buSzPts val="1800"/>
              <a:buChar char="●"/>
            </a:pPr>
            <a:r>
              <a:rPr lang="en"/>
              <a:t>Stackoverflow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2800"/>
              <a:buNone/>
            </a:pPr>
            <a:r>
              <a:rPr b="1" lang="en" sz="2500" u="sng"/>
              <a:t>Run and Evaluate selected models (conti)</a:t>
            </a:r>
            <a:endParaRPr b="1" sz="2500" u="sng"/>
          </a:p>
        </p:txBody>
      </p:sp>
      <p:sp>
        <p:nvSpPr>
          <p:cNvPr id="169" name="Google Shape;169;p21"/>
          <p:cNvSpPr txBox="1"/>
          <p:nvPr>
            <p:ph idx="1" type="body"/>
          </p:nvPr>
        </p:nvSpPr>
        <p:spPr>
          <a:xfrm>
            <a:off x="311700" y="1354950"/>
            <a:ext cx="8520600" cy="212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highlight>
                  <a:schemeClr val="lt1"/>
                </a:highlight>
              </a:rPr>
              <a:t>Finally i concluded that </a:t>
            </a:r>
            <a:r>
              <a:rPr b="1" lang="en" sz="1700">
                <a:highlight>
                  <a:schemeClr val="lt1"/>
                </a:highlight>
              </a:rPr>
              <a:t>RandomForestRegressor() gives best accuracy </a:t>
            </a:r>
            <a:endParaRPr b="1" sz="1700">
              <a:highlight>
                <a:schemeClr val="lt1"/>
              </a:highlight>
            </a:endParaRPr>
          </a:p>
          <a:p>
            <a:pPr indent="0" lvl="0" marL="0" rtl="0" algn="l">
              <a:lnSpc>
                <a:spcPct val="115000"/>
              </a:lnSpc>
              <a:spcBef>
                <a:spcPts val="1200"/>
              </a:spcBef>
              <a:spcAft>
                <a:spcPts val="1200"/>
              </a:spcAft>
              <a:buSzPts val="1800"/>
              <a:buNone/>
            </a:pPr>
            <a:r>
              <a:rPr b="1" lang="en" sz="1700">
                <a:highlight>
                  <a:schemeClr val="lt1"/>
                </a:highlight>
              </a:rPr>
              <a:t>Hence i took it as main model</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Key Metrics for success in solving problem under consideration</a:t>
            </a:r>
            <a:endParaRPr b="1" u="sng"/>
          </a:p>
        </p:txBody>
      </p:sp>
      <p:sp>
        <p:nvSpPr>
          <p:cNvPr id="175" name="Google Shape;175;p22"/>
          <p:cNvSpPr txBox="1"/>
          <p:nvPr>
            <p:ph idx="1" type="body"/>
          </p:nvPr>
        </p:nvSpPr>
        <p:spPr>
          <a:xfrm>
            <a:off x="311700" y="1462100"/>
            <a:ext cx="8520600" cy="3106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I tried 4 different metrics method:</a:t>
            </a:r>
            <a:endParaRPr/>
          </a:p>
          <a:p>
            <a:pPr indent="-342900" lvl="0" marL="457200" rtl="0" algn="l">
              <a:lnSpc>
                <a:spcPct val="115000"/>
              </a:lnSpc>
              <a:spcBef>
                <a:spcPts val="1200"/>
              </a:spcBef>
              <a:spcAft>
                <a:spcPts val="0"/>
              </a:spcAft>
              <a:buSzPts val="1800"/>
              <a:buChar char="●"/>
            </a:pPr>
            <a:r>
              <a:rPr b="1" lang="en">
                <a:highlight>
                  <a:schemeClr val="lt1"/>
                </a:highlight>
              </a:rPr>
              <a:t>r2_score</a:t>
            </a:r>
            <a:endParaRPr b="1">
              <a:highlight>
                <a:schemeClr val="lt1"/>
              </a:highlight>
            </a:endParaRPr>
          </a:p>
          <a:p>
            <a:pPr indent="-342900" lvl="0" marL="457200" rtl="0" algn="l">
              <a:lnSpc>
                <a:spcPct val="115000"/>
              </a:lnSpc>
              <a:spcBef>
                <a:spcPts val="0"/>
              </a:spcBef>
              <a:spcAft>
                <a:spcPts val="0"/>
              </a:spcAft>
              <a:buSzPts val="1800"/>
              <a:buChar char="●"/>
            </a:pPr>
            <a:r>
              <a:rPr b="1" lang="en">
                <a:highlight>
                  <a:schemeClr val="lt1"/>
                </a:highlight>
              </a:rPr>
              <a:t>mse</a:t>
            </a:r>
            <a:endParaRPr b="1">
              <a:highlight>
                <a:schemeClr val="lt1"/>
              </a:highlight>
            </a:endParaRPr>
          </a:p>
          <a:p>
            <a:pPr indent="-342900" lvl="0" marL="457200" rtl="0" algn="l">
              <a:lnSpc>
                <a:spcPct val="115000"/>
              </a:lnSpc>
              <a:spcBef>
                <a:spcPts val="0"/>
              </a:spcBef>
              <a:spcAft>
                <a:spcPts val="0"/>
              </a:spcAft>
              <a:buSzPts val="1800"/>
              <a:buChar char="●"/>
            </a:pPr>
            <a:r>
              <a:rPr b="1" lang="en">
                <a:highlight>
                  <a:schemeClr val="lt1"/>
                </a:highlight>
              </a:rPr>
              <a:t>rms</a:t>
            </a:r>
            <a:endParaRPr b="1">
              <a:highlight>
                <a:schemeClr val="lt1"/>
              </a:highlight>
            </a:endParaRPr>
          </a:p>
          <a:p>
            <a:pPr indent="-342900" lvl="0" marL="457200" rtl="0" algn="l">
              <a:lnSpc>
                <a:spcPct val="115000"/>
              </a:lnSpc>
              <a:spcBef>
                <a:spcPts val="0"/>
              </a:spcBef>
              <a:spcAft>
                <a:spcPts val="0"/>
              </a:spcAft>
              <a:buSzPts val="1800"/>
              <a:buChar char="●"/>
            </a:pPr>
            <a:r>
              <a:rPr b="1" lang="en">
                <a:highlight>
                  <a:schemeClr val="lt1"/>
                </a:highlight>
              </a:rPr>
              <a:t>mae</a:t>
            </a:r>
            <a:r>
              <a:rPr lang="en">
                <a:highlight>
                  <a:schemeClr val="lt1"/>
                </a:highlight>
              </a:rPr>
              <a:t> </a:t>
            </a:r>
            <a:endParaRPr>
              <a:highlight>
                <a:schemeClr val="lt1"/>
              </a:highlight>
            </a:endParaRPr>
          </a:p>
          <a:p>
            <a:pPr indent="0" lvl="0" marL="0" rtl="0" algn="l">
              <a:lnSpc>
                <a:spcPct val="115000"/>
              </a:lnSpc>
              <a:spcBef>
                <a:spcPts val="1200"/>
              </a:spcBef>
              <a:spcAft>
                <a:spcPts val="1200"/>
              </a:spcAft>
              <a:buSzPts val="1800"/>
              <a:buNone/>
            </a:pPr>
            <a:r>
              <a:rPr lang="en">
                <a:highlight>
                  <a:schemeClr val="lt1"/>
                </a:highlight>
              </a:rPr>
              <a:t>I got best results from r2_score and hence used it in final model</a:t>
            </a:r>
            <a:endParaRPr>
              <a:highlight>
                <a:schemeClr val="lt1"/>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Visualizations</a:t>
            </a:r>
            <a:endParaRPr b="1" u="sng"/>
          </a:p>
        </p:txBody>
      </p:sp>
      <p:sp>
        <p:nvSpPr>
          <p:cNvPr id="181" name="Google Shape;181;p23"/>
          <p:cNvSpPr txBox="1"/>
          <p:nvPr>
            <p:ph idx="1" type="body"/>
          </p:nvPr>
        </p:nvSpPr>
        <p:spPr>
          <a:xfrm>
            <a:off x="311700" y="1152475"/>
            <a:ext cx="24273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We can see that for </a:t>
            </a:r>
            <a:r>
              <a:rPr lang="en"/>
              <a:t>Linear Regression</a:t>
            </a:r>
            <a:r>
              <a:rPr lang="en"/>
              <a:t> </a:t>
            </a:r>
            <a:r>
              <a:rPr lang="en"/>
              <a:t>almost all points lie near best fit curve but not on it.</a:t>
            </a:r>
            <a:endParaRPr/>
          </a:p>
        </p:txBody>
      </p:sp>
      <p:pic>
        <p:nvPicPr>
          <p:cNvPr id="182" name="Google Shape;182;p23"/>
          <p:cNvPicPr preferRelativeResize="0"/>
          <p:nvPr/>
        </p:nvPicPr>
        <p:blipFill>
          <a:blip r:embed="rId3">
            <a:alphaModFix/>
          </a:blip>
          <a:stretch>
            <a:fillRect/>
          </a:stretch>
        </p:blipFill>
        <p:spPr>
          <a:xfrm>
            <a:off x="3713850" y="969963"/>
            <a:ext cx="4962525" cy="3781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2800"/>
              <a:buNone/>
            </a:pPr>
            <a:r>
              <a:rPr b="1" lang="en" sz="2500" u="sng"/>
              <a:t>Interpretation of the Results</a:t>
            </a:r>
            <a:endParaRPr b="1" sz="2500" u="sng"/>
          </a:p>
        </p:txBody>
      </p:sp>
      <p:sp>
        <p:nvSpPr>
          <p:cNvPr id="188" name="Google Shape;188;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So the results which i got were:</a:t>
            </a:r>
            <a:endParaRPr/>
          </a:p>
          <a:p>
            <a:pPr indent="-342900" lvl="0" marL="457200" rtl="0" algn="l">
              <a:lnSpc>
                <a:spcPct val="115000"/>
              </a:lnSpc>
              <a:spcBef>
                <a:spcPts val="1200"/>
              </a:spcBef>
              <a:spcAft>
                <a:spcPts val="0"/>
              </a:spcAft>
              <a:buSzPts val="1800"/>
              <a:buChar char="●"/>
            </a:pPr>
            <a:r>
              <a:rPr lang="en"/>
              <a:t>Although </a:t>
            </a:r>
            <a:r>
              <a:rPr b="1" lang="en" sz="1700">
                <a:highlight>
                  <a:schemeClr val="lt1"/>
                </a:highlight>
              </a:rPr>
              <a:t>RandomForestRegressor() is best model </a:t>
            </a:r>
            <a:r>
              <a:rPr lang="en" sz="1700">
                <a:highlight>
                  <a:schemeClr val="lt1"/>
                </a:highlight>
              </a:rPr>
              <a:t>but </a:t>
            </a:r>
            <a:r>
              <a:rPr lang="en"/>
              <a:t>DecisionTreeRegressor</a:t>
            </a:r>
            <a:r>
              <a:rPr lang="en"/>
              <a:t>() can also be used as they are also very good models.</a:t>
            </a:r>
            <a:endParaRPr/>
          </a:p>
          <a:p>
            <a:pPr indent="-342900" lvl="0" marL="457200" rtl="0" algn="l">
              <a:lnSpc>
                <a:spcPct val="115000"/>
              </a:lnSpc>
              <a:spcBef>
                <a:spcPts val="0"/>
              </a:spcBef>
              <a:spcAft>
                <a:spcPts val="0"/>
              </a:spcAft>
              <a:buSzPts val="1800"/>
              <a:buChar char="●"/>
            </a:pPr>
            <a:r>
              <a:rPr lang="en"/>
              <a:t>Above point can be seen through r2_score which is the also best among 4 metrics tried.</a:t>
            </a:r>
            <a:endParaRPr/>
          </a:p>
          <a:p>
            <a:pPr indent="-342900" lvl="0" marL="457200" rtl="0" algn="l">
              <a:lnSpc>
                <a:spcPct val="115000"/>
              </a:lnSpc>
              <a:spcBef>
                <a:spcPts val="0"/>
              </a:spcBef>
              <a:spcAft>
                <a:spcPts val="0"/>
              </a:spcAft>
              <a:buSzPts val="1800"/>
              <a:buChar char="●"/>
            </a:pPr>
            <a:r>
              <a:rPr lang="en"/>
              <a:t>We got our final accuracy (r2_score) as </a:t>
            </a:r>
            <a:r>
              <a:rPr b="1" lang="en"/>
              <a:t>84.94%</a:t>
            </a:r>
            <a:r>
              <a:rPr lang="en"/>
              <a:t> after hypertuning.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224575" y="21551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7363"/>
              </a:lnSpc>
              <a:spcBef>
                <a:spcPts val="1200"/>
              </a:spcBef>
              <a:spcAft>
                <a:spcPts val="0"/>
              </a:spcAft>
              <a:buSzPts val="2800"/>
              <a:buNone/>
            </a:pPr>
            <a:r>
              <a:rPr b="1" lang="en" sz="2500" u="sng"/>
              <a:t>Conclusion</a:t>
            </a:r>
            <a:endParaRPr b="1" sz="2500" u="sng"/>
          </a:p>
          <a:p>
            <a:pPr indent="0" lvl="0" marL="0" rtl="0" algn="ctr">
              <a:lnSpc>
                <a:spcPct val="7363"/>
              </a:lnSpc>
              <a:spcBef>
                <a:spcPts val="1200"/>
              </a:spcBef>
              <a:spcAft>
                <a:spcPts val="0"/>
              </a:spcAft>
              <a:buSzPts val="2800"/>
              <a:buNone/>
            </a:pPr>
            <a:r>
              <a:t/>
            </a:r>
            <a:endParaRPr b="1" sz="3000" u="sng"/>
          </a:p>
          <a:p>
            <a:pPr indent="0" lvl="0" marL="0" rtl="0" algn="l">
              <a:lnSpc>
                <a:spcPct val="100000"/>
              </a:lnSpc>
              <a:spcBef>
                <a:spcPts val="800"/>
              </a:spcBef>
              <a:spcAft>
                <a:spcPts val="0"/>
              </a:spcAft>
              <a:buSzPts val="2800"/>
              <a:buNone/>
            </a:pPr>
            <a:r>
              <a:t/>
            </a:r>
            <a:endParaRPr b="1" sz="3000" u="sng"/>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2800"/>
              <a:buNone/>
            </a:pPr>
            <a:r>
              <a:rPr b="1" lang="en" sz="2500" u="sng"/>
              <a:t>Key Findings and Conclusions of the Study</a:t>
            </a:r>
            <a:endParaRPr b="1" sz="2500" u="sng"/>
          </a:p>
        </p:txBody>
      </p:sp>
      <p:sp>
        <p:nvSpPr>
          <p:cNvPr id="199" name="Google Shape;199;p26"/>
          <p:cNvSpPr txBox="1"/>
          <p:nvPr>
            <p:ph idx="1" type="body"/>
          </p:nvPr>
        </p:nvSpPr>
        <p:spPr>
          <a:xfrm>
            <a:off x="311700" y="1462100"/>
            <a:ext cx="8520600" cy="3106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From this study i learnt that sometimes some unrelated factors like COVID can also result in change in prices of old cars in market.</a:t>
            </a:r>
            <a:endParaRPr/>
          </a:p>
          <a:p>
            <a:pPr indent="-342900" lvl="0" marL="457200" rtl="0" algn="l">
              <a:lnSpc>
                <a:spcPct val="115000"/>
              </a:lnSpc>
              <a:spcBef>
                <a:spcPts val="1200"/>
              </a:spcBef>
              <a:spcAft>
                <a:spcPts val="0"/>
              </a:spcAft>
              <a:buSzPts val="1800"/>
              <a:buChar char="●"/>
            </a:pPr>
            <a:r>
              <a:rPr lang="en"/>
              <a:t>Prices of old cars are not highly dependent on any of the factors taken in this project.</a:t>
            </a:r>
            <a:endParaRPr/>
          </a:p>
          <a:p>
            <a:pPr indent="-342900" lvl="0" marL="457200" rtl="0" algn="l">
              <a:lnSpc>
                <a:spcPct val="115000"/>
              </a:lnSpc>
              <a:spcBef>
                <a:spcPts val="1200"/>
              </a:spcBef>
              <a:spcAft>
                <a:spcPts val="0"/>
              </a:spcAft>
              <a:buSzPts val="1800"/>
              <a:buChar char="●"/>
            </a:pPr>
            <a:r>
              <a:rPr lang="en"/>
              <a:t>Almost all of the old cars are sold by their first owner, very few by second owner and </a:t>
            </a:r>
            <a:r>
              <a:rPr lang="en"/>
              <a:t>others</a:t>
            </a:r>
            <a:r>
              <a:rPr lang="en"/>
              <a:t> are negligible.</a:t>
            </a:r>
            <a:endParaRPr/>
          </a:p>
          <a:p>
            <a:pPr indent="-342900" lvl="0" marL="457200" rtl="0" algn="l">
              <a:lnSpc>
                <a:spcPct val="115000"/>
              </a:lnSpc>
              <a:spcBef>
                <a:spcPts val="1200"/>
              </a:spcBef>
              <a:spcAft>
                <a:spcPts val="0"/>
              </a:spcAft>
              <a:buSzPts val="1800"/>
              <a:buChar char="●"/>
            </a:pPr>
            <a:r>
              <a:rPr lang="en"/>
              <a:t>Most cars which are sold were </a:t>
            </a:r>
            <a:r>
              <a:rPr lang="en"/>
              <a:t>manufactured</a:t>
            </a:r>
            <a:r>
              <a:rPr lang="en"/>
              <a:t> around 2017.</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Learning Outcomes of the Study in respect of Data Science</a:t>
            </a:r>
            <a:endParaRPr b="1" u="sng"/>
          </a:p>
        </p:txBody>
      </p:sp>
      <p:sp>
        <p:nvSpPr>
          <p:cNvPr id="205" name="Google Shape;205;p27"/>
          <p:cNvSpPr txBox="1"/>
          <p:nvPr>
            <p:ph idx="1" type="body"/>
          </p:nvPr>
        </p:nvSpPr>
        <p:spPr>
          <a:xfrm>
            <a:off x="311700" y="1396850"/>
            <a:ext cx="8520600" cy="3407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t>Some problems faced and their solution (using visualisation and algorithm) used were:</a:t>
            </a:r>
            <a:endParaRPr/>
          </a:p>
          <a:p>
            <a:pPr indent="-342900" lvl="0" marL="457200" rtl="0" algn="l">
              <a:lnSpc>
                <a:spcPct val="115000"/>
              </a:lnSpc>
              <a:spcBef>
                <a:spcPts val="0"/>
              </a:spcBef>
              <a:spcAft>
                <a:spcPts val="0"/>
              </a:spcAft>
              <a:buSzPts val="1800"/>
              <a:buChar char="●"/>
            </a:pPr>
            <a:r>
              <a:rPr lang="en"/>
              <a:t>While web scraping for data i needed to visit 5000 urls for extracting data from description page of each old car which needed more GPU than i had in my system. So what i did was that i distributed that 5000 urls in a group of 200 each (i.e url[0:200], and so on…) and then executed the code block 25 times as variable data list was already appending. </a:t>
            </a:r>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After web scraping some data which was supposed to be </a:t>
            </a:r>
            <a:r>
              <a:rPr lang="en"/>
              <a:t>continuous</a:t>
            </a:r>
            <a:r>
              <a:rPr lang="en"/>
              <a:t> data column was stored as object datatype in excel file. So what i did was in data cleaning part of model i converted them to float datatype using .astype()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Limitations of this work and Scope for Future Work</a:t>
            </a:r>
            <a:endParaRPr b="1" sz="2500" u="sng"/>
          </a:p>
        </p:txBody>
      </p:sp>
      <p:sp>
        <p:nvSpPr>
          <p:cNvPr id="211" name="Google Shape;211;p28"/>
          <p:cNvSpPr txBox="1"/>
          <p:nvPr>
            <p:ph idx="1" type="body"/>
          </p:nvPr>
        </p:nvSpPr>
        <p:spPr>
          <a:xfrm>
            <a:off x="311700" y="1152475"/>
            <a:ext cx="8520600" cy="3717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t>Some limitations are :</a:t>
            </a:r>
            <a:endParaRPr/>
          </a:p>
          <a:p>
            <a:pPr indent="-342900" lvl="0" marL="457200" rtl="0" algn="l">
              <a:lnSpc>
                <a:spcPct val="115000"/>
              </a:lnSpc>
              <a:spcBef>
                <a:spcPts val="1200"/>
              </a:spcBef>
              <a:spcAft>
                <a:spcPts val="0"/>
              </a:spcAft>
              <a:buSzPts val="1800"/>
              <a:buChar char="●"/>
            </a:pPr>
            <a:r>
              <a:rPr lang="en"/>
              <a:t>There are many other factors which are not in the data which may play major role in prices of some old cars such as car colour.</a:t>
            </a:r>
            <a:endParaRPr/>
          </a:p>
          <a:p>
            <a:pPr indent="-342900" lvl="0" marL="457200" rtl="0" algn="l">
              <a:lnSpc>
                <a:spcPct val="115000"/>
              </a:lnSpc>
              <a:spcBef>
                <a:spcPts val="0"/>
              </a:spcBef>
              <a:spcAft>
                <a:spcPts val="0"/>
              </a:spcAft>
              <a:buSzPts val="1800"/>
              <a:buChar char="●"/>
            </a:pPr>
            <a:r>
              <a:rPr lang="en"/>
              <a:t>Unrelated factors such as COVID may indirectly also affect price of old cars.</a:t>
            </a:r>
            <a:endParaRPr/>
          </a:p>
          <a:p>
            <a:pPr indent="-342900" lvl="0" marL="457200" rtl="0" algn="l">
              <a:lnSpc>
                <a:spcPct val="115000"/>
              </a:lnSpc>
              <a:spcBef>
                <a:spcPts val="0"/>
              </a:spcBef>
              <a:spcAft>
                <a:spcPts val="0"/>
              </a:spcAft>
              <a:buSzPts val="1800"/>
              <a:buChar char="●"/>
            </a:pPr>
            <a:r>
              <a:rPr lang="en"/>
              <a:t>With evolving technology, prices of cars made with new technology increases while those made with old technologies decreases.</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en"/>
              <a:t>Scope for future work :</a:t>
            </a:r>
            <a:endParaRPr/>
          </a:p>
          <a:p>
            <a:pPr indent="-342900" lvl="0" marL="457200" rtl="0" algn="l">
              <a:lnSpc>
                <a:spcPct val="115000"/>
              </a:lnSpc>
              <a:spcBef>
                <a:spcPts val="1200"/>
              </a:spcBef>
              <a:spcAft>
                <a:spcPts val="0"/>
              </a:spcAft>
              <a:buSzPts val="1800"/>
              <a:buChar char="●"/>
            </a:pPr>
            <a:r>
              <a:rPr lang="en"/>
              <a:t>This can be made further accurate by taking more and more factors into account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224575" y="21551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7363"/>
              </a:lnSpc>
              <a:spcBef>
                <a:spcPts val="1200"/>
              </a:spcBef>
              <a:spcAft>
                <a:spcPts val="0"/>
              </a:spcAft>
              <a:buSzPts val="2800"/>
              <a:buNone/>
            </a:pPr>
            <a:r>
              <a:rPr b="1" lang="en" sz="2500" u="sng"/>
              <a:t>THE END</a:t>
            </a:r>
            <a:endParaRPr b="1" sz="3000"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224575" y="21551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3000" u="sng"/>
              <a:t>Introduction</a:t>
            </a:r>
            <a:endParaRPr b="1" sz="3000"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Business Problem Framing</a:t>
            </a:r>
            <a:endParaRPr b="1" u="sng"/>
          </a:p>
        </p:txBody>
      </p:sp>
      <p:sp>
        <p:nvSpPr>
          <p:cNvPr id="74" name="Google Shape;74;p4"/>
          <p:cNvSpPr txBox="1"/>
          <p:nvPr>
            <p:ph idx="1" type="body"/>
          </p:nvPr>
        </p:nvSpPr>
        <p:spPr>
          <a:xfrm>
            <a:off x="311700" y="1370725"/>
            <a:ext cx="8520600" cy="31983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With the covid 19 impact in the market, we have seen lot of changes in the car market. Now some cars are in demand hence making them costly and some are not in demand hence cheaper.</a:t>
            </a:r>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1200"/>
              </a:spcBef>
              <a:spcAft>
                <a:spcPts val="0"/>
              </a:spcAft>
              <a:buSzPts val="1800"/>
              <a:buChar char="●"/>
            </a:pPr>
            <a:r>
              <a:rPr lang="en"/>
              <a:t>We  are supposed</a:t>
            </a:r>
            <a:r>
              <a:rPr lang="en"/>
              <a:t> to scrape at least 5000 used cars data from any website and then build a model to predict the price of an old car.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Conceptual Background of the Domain Problem</a:t>
            </a:r>
            <a:endParaRPr b="1" u="sng"/>
          </a:p>
        </p:txBody>
      </p:sp>
      <p:sp>
        <p:nvSpPr>
          <p:cNvPr id="80" name="Google Shape;8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The prices of old cars depends on many factors. Such as:</a:t>
            </a:r>
            <a:endParaRPr/>
          </a:p>
          <a:p>
            <a:pPr indent="-342900" lvl="0" marL="457200" rtl="0" algn="l">
              <a:lnSpc>
                <a:spcPct val="115000"/>
              </a:lnSpc>
              <a:spcBef>
                <a:spcPts val="1200"/>
              </a:spcBef>
              <a:spcAft>
                <a:spcPts val="0"/>
              </a:spcAft>
              <a:buSzPts val="1800"/>
              <a:buChar char="●"/>
            </a:pPr>
            <a:r>
              <a:rPr lang="en"/>
              <a:t>Brand, Model, Variant of the car</a:t>
            </a:r>
            <a:endParaRPr/>
          </a:p>
          <a:p>
            <a:pPr indent="-342900" lvl="0" marL="457200" rtl="0" algn="l">
              <a:lnSpc>
                <a:spcPct val="115000"/>
              </a:lnSpc>
              <a:spcBef>
                <a:spcPts val="1200"/>
              </a:spcBef>
              <a:spcAft>
                <a:spcPts val="0"/>
              </a:spcAft>
              <a:buSzPts val="1800"/>
              <a:buChar char="●"/>
            </a:pPr>
            <a:r>
              <a:rPr lang="en"/>
              <a:t>Manufacturing year of the car</a:t>
            </a:r>
            <a:endParaRPr/>
          </a:p>
          <a:p>
            <a:pPr indent="-342900" lvl="0" marL="457200" rtl="0" algn="l">
              <a:lnSpc>
                <a:spcPct val="115000"/>
              </a:lnSpc>
              <a:spcBef>
                <a:spcPts val="1200"/>
              </a:spcBef>
              <a:spcAft>
                <a:spcPts val="0"/>
              </a:spcAft>
              <a:buSzPts val="1800"/>
              <a:buChar char="●"/>
            </a:pPr>
            <a:r>
              <a:rPr lang="en"/>
              <a:t>Driven Kilometers</a:t>
            </a:r>
            <a:endParaRPr/>
          </a:p>
          <a:p>
            <a:pPr indent="-342900" lvl="0" marL="457200" rtl="0" algn="l">
              <a:lnSpc>
                <a:spcPct val="115000"/>
              </a:lnSpc>
              <a:spcBef>
                <a:spcPts val="1200"/>
              </a:spcBef>
              <a:spcAft>
                <a:spcPts val="0"/>
              </a:spcAft>
              <a:buSzPts val="1800"/>
              <a:buChar char="●"/>
            </a:pPr>
            <a:r>
              <a:rPr lang="en"/>
              <a:t>Fuel type</a:t>
            </a:r>
            <a:endParaRPr/>
          </a:p>
          <a:p>
            <a:pPr indent="-342900" lvl="0" marL="457200" rtl="0" algn="l">
              <a:lnSpc>
                <a:spcPct val="115000"/>
              </a:lnSpc>
              <a:spcBef>
                <a:spcPts val="1200"/>
              </a:spcBef>
              <a:spcAft>
                <a:spcPts val="0"/>
              </a:spcAft>
              <a:buSzPts val="1800"/>
              <a:buChar char="●"/>
            </a:pPr>
            <a:r>
              <a:rPr lang="en"/>
              <a:t>Number of owners</a:t>
            </a:r>
            <a:endParaRPr/>
          </a:p>
          <a:p>
            <a:pPr indent="-342900" lvl="0" marL="457200" rtl="0" algn="l">
              <a:lnSpc>
                <a:spcPct val="115000"/>
              </a:lnSpc>
              <a:spcBef>
                <a:spcPts val="1200"/>
              </a:spcBef>
              <a:spcAft>
                <a:spcPts val="0"/>
              </a:spcAft>
              <a:buSzPts val="1800"/>
              <a:buChar char="●"/>
            </a:pPr>
            <a:r>
              <a:rPr lang="en"/>
              <a:t>Location of sale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Motivation for the Problem Undertaken</a:t>
            </a:r>
            <a:endParaRPr b="1" u="sng"/>
          </a:p>
        </p:txBody>
      </p:sp>
      <p:sp>
        <p:nvSpPr>
          <p:cNvPr id="86" name="Google Shape;86;p6"/>
          <p:cNvSpPr txBox="1"/>
          <p:nvPr>
            <p:ph idx="1" type="body"/>
          </p:nvPr>
        </p:nvSpPr>
        <p:spPr>
          <a:xfrm>
            <a:off x="311700" y="1540450"/>
            <a:ext cx="8520600" cy="30285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We  are supposed to build a model using Machine Learning in order to predict the price of the old cars as they are currently much different than what they were before COVID.</a:t>
            </a:r>
            <a:endParaRPr/>
          </a:p>
          <a:p>
            <a:pPr indent="0" lvl="0" marL="457200" rtl="0" algn="l">
              <a:lnSpc>
                <a:spcPct val="115000"/>
              </a:lnSpc>
              <a:spcBef>
                <a:spcPts val="1200"/>
              </a:spcBef>
              <a:spcAft>
                <a:spcPts val="0"/>
              </a:spcAft>
              <a:buSzPts val="1800"/>
              <a:buNone/>
            </a:pPr>
            <a:r>
              <a:t/>
            </a:r>
            <a:endParaRPr/>
          </a:p>
          <a:p>
            <a:pPr indent="-342900" lvl="0" marL="457200" rtl="0" algn="l">
              <a:lnSpc>
                <a:spcPct val="115000"/>
              </a:lnSpc>
              <a:spcBef>
                <a:spcPts val="1200"/>
              </a:spcBef>
              <a:spcAft>
                <a:spcPts val="0"/>
              </a:spcAft>
              <a:buSzPts val="1800"/>
              <a:buChar char="●"/>
            </a:pPr>
            <a:r>
              <a:rPr lang="en"/>
              <a:t>This model will then be used to understand how exactly the prices vary with the variables. This can be used by companies to evaluate the prices of old cars in recent time.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7"/>
          <p:cNvSpPr txBox="1"/>
          <p:nvPr>
            <p:ph type="title"/>
          </p:nvPr>
        </p:nvSpPr>
        <p:spPr>
          <a:xfrm>
            <a:off x="224575" y="21551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7363"/>
              </a:lnSpc>
              <a:spcBef>
                <a:spcPts val="1200"/>
              </a:spcBef>
              <a:spcAft>
                <a:spcPts val="0"/>
              </a:spcAft>
              <a:buSzPts val="2800"/>
              <a:buNone/>
            </a:pPr>
            <a:r>
              <a:rPr b="1" lang="en" sz="3000" u="sng"/>
              <a:t>Analytical Problem Framing</a:t>
            </a:r>
            <a:endParaRPr b="1" sz="3000" u="sng"/>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Mathematical/ Analytical Modeling of the Problem</a:t>
            </a:r>
            <a:endParaRPr b="1" u="sng"/>
          </a:p>
        </p:txBody>
      </p:sp>
      <p:sp>
        <p:nvSpPr>
          <p:cNvPr id="97" name="Google Shape;97;p8"/>
          <p:cNvSpPr txBox="1"/>
          <p:nvPr>
            <p:ph idx="1" type="body"/>
          </p:nvPr>
        </p:nvSpPr>
        <p:spPr>
          <a:xfrm>
            <a:off x="311700" y="1422950"/>
            <a:ext cx="8520600" cy="3107100"/>
          </a:xfrm>
          <a:prstGeom prst="rect">
            <a:avLst/>
          </a:prstGeom>
          <a:noFill/>
          <a:ln>
            <a:noFill/>
          </a:ln>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lt2"/>
              </a:buClr>
              <a:buSzPts val="1400"/>
              <a:buChar char="●"/>
            </a:pPr>
            <a:r>
              <a:rPr lang="en"/>
              <a:t>First of all i imported data from excel file to dataframes using pandas.</a:t>
            </a:r>
            <a:endParaRPr/>
          </a:p>
          <a:p>
            <a:pPr indent="-342900" lvl="0" marL="457200" rtl="0" algn="l">
              <a:lnSpc>
                <a:spcPct val="100000"/>
              </a:lnSpc>
              <a:spcBef>
                <a:spcPts val="0"/>
              </a:spcBef>
              <a:spcAft>
                <a:spcPts val="0"/>
              </a:spcAft>
              <a:buSzPts val="1800"/>
              <a:buChar char="●"/>
            </a:pPr>
            <a:r>
              <a:rPr lang="en"/>
              <a:t>After that i cleaned the data (like removed substring ‘kms’ from Driven kilometers column data, etc).</a:t>
            </a:r>
            <a:endParaRPr/>
          </a:p>
          <a:p>
            <a:pPr indent="-342900" lvl="0" marL="457200" rtl="0" algn="l">
              <a:lnSpc>
                <a:spcPct val="100000"/>
              </a:lnSpc>
              <a:spcBef>
                <a:spcPts val="0"/>
              </a:spcBef>
              <a:spcAft>
                <a:spcPts val="0"/>
              </a:spcAft>
              <a:buSzPts val="1800"/>
              <a:buChar char="●"/>
            </a:pPr>
            <a:r>
              <a:rPr lang="en"/>
              <a:t>Afterwards i used .dtypes to know data type of each column of dataframe.</a:t>
            </a:r>
            <a:endParaRPr/>
          </a:p>
          <a:p>
            <a:pPr indent="-342900" lvl="0" marL="457200" rtl="0" algn="l">
              <a:lnSpc>
                <a:spcPct val="100000"/>
              </a:lnSpc>
              <a:spcBef>
                <a:spcPts val="0"/>
              </a:spcBef>
              <a:spcAft>
                <a:spcPts val="0"/>
              </a:spcAft>
              <a:buSzPts val="1800"/>
              <a:buChar char="●"/>
            </a:pPr>
            <a:r>
              <a:rPr lang="en"/>
              <a:t>Then i changed </a:t>
            </a:r>
            <a:r>
              <a:rPr lang="en"/>
              <a:t>Driven kilometers and Price column from object datatype to float datatype.</a:t>
            </a:r>
            <a:endParaRPr/>
          </a:p>
          <a:p>
            <a:pPr indent="-317500" lvl="0" marL="457200" rtl="0" algn="l">
              <a:lnSpc>
                <a:spcPct val="100000"/>
              </a:lnSpc>
              <a:spcBef>
                <a:spcPts val="0"/>
              </a:spcBef>
              <a:spcAft>
                <a:spcPts val="0"/>
              </a:spcAft>
              <a:buClr>
                <a:schemeClr val="lt2"/>
              </a:buClr>
              <a:buSzPts val="1400"/>
              <a:buChar char="●"/>
            </a:pPr>
            <a:r>
              <a:rPr lang="en"/>
              <a:t>After that i used .describe() to know the statistical information (such as max, min value,etc ) of dataframe.</a:t>
            </a:r>
            <a:endParaRPr/>
          </a:p>
          <a:p>
            <a:pPr indent="-317500" lvl="0" marL="457200" rtl="0" algn="l">
              <a:lnSpc>
                <a:spcPct val="100000"/>
              </a:lnSpc>
              <a:spcBef>
                <a:spcPts val="0"/>
              </a:spcBef>
              <a:spcAft>
                <a:spcPts val="0"/>
              </a:spcAft>
              <a:buClr>
                <a:schemeClr val="lt2"/>
              </a:buClr>
              <a:buSzPts val="1400"/>
              <a:buChar char="●"/>
            </a:pPr>
            <a:r>
              <a:rPr lang="en"/>
              <a:t>Then i used .shape to know shape of dataframe.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9"/>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7363"/>
              </a:lnSpc>
              <a:spcBef>
                <a:spcPts val="1200"/>
              </a:spcBef>
              <a:spcAft>
                <a:spcPts val="0"/>
              </a:spcAft>
              <a:buSzPts val="3111"/>
              <a:buNone/>
            </a:pPr>
            <a:r>
              <a:rPr b="1" lang="en" sz="2750" u="sng"/>
              <a:t>Data Sources and their formats</a:t>
            </a:r>
            <a:endParaRPr b="1" u="sng"/>
          </a:p>
        </p:txBody>
      </p:sp>
      <p:sp>
        <p:nvSpPr>
          <p:cNvPr id="103" name="Google Shape;103;p9"/>
          <p:cNvSpPr txBox="1"/>
          <p:nvPr>
            <p:ph idx="1" type="body"/>
          </p:nvPr>
        </p:nvSpPr>
        <p:spPr>
          <a:xfrm>
            <a:off x="311700" y="1422950"/>
            <a:ext cx="8520600" cy="3145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Training data has been extracted from ‘</a:t>
            </a:r>
            <a:r>
              <a:rPr lang="en" u="sng">
                <a:solidFill>
                  <a:schemeClr val="hlink"/>
                </a:solidFill>
                <a:hlinkClick r:id="rId3"/>
              </a:rPr>
              <a:t>https://www.cartrade.com/</a:t>
            </a:r>
            <a:r>
              <a:rPr lang="en"/>
              <a:t>’ using Selenium.</a:t>
            </a:r>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Using Selenium, data was extracted to excel file named ‘car_price_data.xlsx’.</a:t>
            </a:r>
            <a:endParaRPr/>
          </a:p>
          <a:p>
            <a:pPr indent="0" lvl="0" marL="0" rtl="0" algn="l">
              <a:lnSpc>
                <a:spcPct val="115000"/>
              </a:lnSpc>
              <a:spcBef>
                <a:spcPts val="12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