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igBWUHmSDxbKyY6g5vTG8Aq57m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b654c4c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5b654c4c2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b654c4c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5b654c4c2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8"/>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143375"/>
            <a:ext cx="8520600" cy="1034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u="sng"/>
              <a:t>Flight Price Prediction</a:t>
            </a:r>
            <a:endParaRPr b="1" u="sng"/>
          </a:p>
        </p:txBody>
      </p:sp>
      <p:sp>
        <p:nvSpPr>
          <p:cNvPr id="55" name="Google Shape;55;p1"/>
          <p:cNvSpPr txBox="1"/>
          <p:nvPr>
            <p:ph idx="1" type="subTitle"/>
          </p:nvPr>
        </p:nvSpPr>
        <p:spPr>
          <a:xfrm>
            <a:off x="311700" y="3632500"/>
            <a:ext cx="8520600" cy="792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en"/>
              <a:t>-Rijul Kumar</a:t>
            </a:r>
            <a:endParaRPr/>
          </a:p>
        </p:txBody>
      </p:sp>
      <p:sp>
        <p:nvSpPr>
          <p:cNvPr id="56" name="Google Shape;56;p1"/>
          <p:cNvSpPr/>
          <p:nvPr/>
        </p:nvSpPr>
        <p:spPr>
          <a:xfrm>
            <a:off x="3485575" y="248025"/>
            <a:ext cx="1919100" cy="1895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FFFF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3502000" y="274650"/>
            <a:ext cx="1905000" cy="1905000"/>
          </a:xfrm>
          <a:prstGeom prst="rect">
            <a:avLst/>
          </a:prstGeom>
          <a:noFill/>
          <a:ln>
            <a:noFill/>
          </a:ln>
          <a:effectLst>
            <a:outerShdw blurRad="57150" rotWithShape="0" algn="bl" dir="5400000" dist="19050">
              <a:srgbClr val="FFFFFF">
                <a:alpha val="4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Preprocessing Done</a:t>
            </a:r>
            <a:endParaRPr b="1" u="sng"/>
          </a:p>
        </p:txBody>
      </p:sp>
      <p:sp>
        <p:nvSpPr>
          <p:cNvPr id="109" name="Google Shape;109;p10"/>
          <p:cNvSpPr txBox="1"/>
          <p:nvPr>
            <p:ph idx="1" type="body"/>
          </p:nvPr>
        </p:nvSpPr>
        <p:spPr>
          <a:xfrm>
            <a:off x="311700" y="1383775"/>
            <a:ext cx="8520600" cy="33813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for data preprocessing i checked whether there is a NULL value or not in dataframe using heatmap as well as .isnull()</a:t>
            </a:r>
            <a:endParaRPr/>
          </a:p>
          <a:p>
            <a:pPr indent="-317500" lvl="0" marL="457200" rtl="0" algn="l">
              <a:lnSpc>
                <a:spcPct val="100000"/>
              </a:lnSpc>
              <a:spcBef>
                <a:spcPts val="0"/>
              </a:spcBef>
              <a:spcAft>
                <a:spcPts val="0"/>
              </a:spcAft>
              <a:buClr>
                <a:schemeClr val="lt2"/>
              </a:buClr>
              <a:buSzPts val="1400"/>
              <a:buChar char="●"/>
            </a:pPr>
            <a:r>
              <a:rPr lang="en"/>
              <a:t>After that i used count plots from seaborn library to plot all categorical columns for visualisation.</a:t>
            </a:r>
            <a:endParaRPr/>
          </a:p>
          <a:p>
            <a:pPr indent="-317500" lvl="0" marL="457200" rtl="0" algn="l">
              <a:lnSpc>
                <a:spcPct val="100000"/>
              </a:lnSpc>
              <a:spcBef>
                <a:spcPts val="0"/>
              </a:spcBef>
              <a:spcAft>
                <a:spcPts val="0"/>
              </a:spcAft>
              <a:buClr>
                <a:schemeClr val="lt2"/>
              </a:buClr>
              <a:buSzPts val="1400"/>
              <a:buChar char="●"/>
            </a:pPr>
            <a:r>
              <a:rPr lang="en"/>
              <a:t>Next i used Density plots from seaborn library to plot all continuous columns for visualisation.</a:t>
            </a:r>
            <a:endParaRPr/>
          </a:p>
          <a:p>
            <a:pPr indent="-342900" lvl="0" marL="457200" rtl="0" algn="l">
              <a:lnSpc>
                <a:spcPct val="100000"/>
              </a:lnSpc>
              <a:spcBef>
                <a:spcPts val="0"/>
              </a:spcBef>
              <a:spcAft>
                <a:spcPts val="0"/>
              </a:spcAft>
              <a:buSzPts val="1800"/>
              <a:buChar char="●"/>
            </a:pPr>
            <a:r>
              <a:rPr lang="en"/>
              <a:t>Afterwards i used other graphs to visualize pattern of Price with respect to other columns. </a:t>
            </a:r>
            <a:endParaRPr/>
          </a:p>
          <a:p>
            <a:pPr indent="-342900" lvl="0" marL="457200" rtl="0" algn="l">
              <a:lnSpc>
                <a:spcPct val="100000"/>
              </a:lnSpc>
              <a:spcBef>
                <a:spcPts val="0"/>
              </a:spcBef>
              <a:spcAft>
                <a:spcPts val="0"/>
              </a:spcAft>
              <a:buSzPts val="1800"/>
              <a:buChar char="●"/>
            </a:pPr>
            <a:r>
              <a:rPr lang="en"/>
              <a:t>Then i encoded the dataframe using Ordinal Encoder.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Preprocessing Done (conti)</a:t>
            </a:r>
            <a:endParaRPr b="1" u="sng"/>
          </a:p>
        </p:txBody>
      </p:sp>
      <p:sp>
        <p:nvSpPr>
          <p:cNvPr id="115" name="Google Shape;115;p11"/>
          <p:cNvSpPr txBox="1"/>
          <p:nvPr>
            <p:ph idx="1" type="body"/>
          </p:nvPr>
        </p:nvSpPr>
        <p:spPr>
          <a:xfrm>
            <a:off x="311700" y="1089900"/>
            <a:ext cx="8520600" cy="344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Clr>
                <a:schemeClr val="lt2"/>
              </a:buClr>
              <a:buSzPts val="1400"/>
              <a:buChar char="●"/>
            </a:pPr>
            <a:r>
              <a:rPr lang="en"/>
              <a:t>After that i checked for correlations using heatmaps, correlation matrix and BAR plot.</a:t>
            </a:r>
            <a:endParaRPr/>
          </a:p>
          <a:p>
            <a:pPr indent="-317500" lvl="0" marL="457200" rtl="0" algn="l">
              <a:lnSpc>
                <a:spcPct val="100000"/>
              </a:lnSpc>
              <a:spcBef>
                <a:spcPts val="0"/>
              </a:spcBef>
              <a:spcAft>
                <a:spcPts val="0"/>
              </a:spcAft>
              <a:buClr>
                <a:schemeClr val="lt2"/>
              </a:buClr>
              <a:buSzPts val="1400"/>
              <a:buChar char="●"/>
            </a:pPr>
            <a:r>
              <a:rPr lang="en"/>
              <a:t>Finally i confirmed correlations using VIF.</a:t>
            </a:r>
            <a:endParaRPr/>
          </a:p>
          <a:p>
            <a:pPr indent="-317500" lvl="0" marL="457200" rtl="0" algn="l">
              <a:lnSpc>
                <a:spcPct val="100000"/>
              </a:lnSpc>
              <a:spcBef>
                <a:spcPts val="0"/>
              </a:spcBef>
              <a:spcAft>
                <a:spcPts val="0"/>
              </a:spcAft>
              <a:buClr>
                <a:schemeClr val="lt2"/>
              </a:buClr>
              <a:buSzPts val="1400"/>
              <a:buChar char="●"/>
            </a:pPr>
            <a:r>
              <a:rPr lang="en"/>
              <a:t>After that i checked and removed skewness for </a:t>
            </a:r>
            <a:r>
              <a:rPr lang="en"/>
              <a:t>continuous</a:t>
            </a:r>
            <a:r>
              <a:rPr lang="en"/>
              <a:t> data columns (except target variable) using box-cox transformation.</a:t>
            </a:r>
            <a:endParaRPr/>
          </a:p>
          <a:p>
            <a:pPr indent="-342900" lvl="0" marL="457200" rtl="0" algn="l">
              <a:lnSpc>
                <a:spcPct val="100000"/>
              </a:lnSpc>
              <a:spcBef>
                <a:spcPts val="0"/>
              </a:spcBef>
              <a:spcAft>
                <a:spcPts val="0"/>
              </a:spcAft>
              <a:buSzPts val="1800"/>
              <a:buChar char="●"/>
            </a:pPr>
            <a:r>
              <a:rPr lang="en"/>
              <a:t>Finally i checked outliers using boxplot as well as z-score method and discovered that only target variable had outliers so we ignored outliers.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Inputs- Logic- Output Relationships</a:t>
            </a:r>
            <a:endParaRPr b="1" u="sng"/>
          </a:p>
        </p:txBody>
      </p:sp>
      <p:sp>
        <p:nvSpPr>
          <p:cNvPr id="121" name="Google Shape;12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u="sng"/>
              <a:t>Data Input</a:t>
            </a:r>
            <a:r>
              <a:rPr lang="en"/>
              <a:t> :</a:t>
            </a:r>
            <a:endParaRPr/>
          </a:p>
          <a:p>
            <a:pPr indent="0" lvl="0" marL="0" rtl="0" algn="l">
              <a:lnSpc>
                <a:spcPct val="115000"/>
              </a:lnSpc>
              <a:spcBef>
                <a:spcPts val="1200"/>
              </a:spcBef>
              <a:spcAft>
                <a:spcPts val="0"/>
              </a:spcAft>
              <a:buSzPts val="1800"/>
              <a:buNone/>
            </a:pPr>
            <a:r>
              <a:rPr lang="en"/>
              <a:t>These are basically the factors (such as </a:t>
            </a:r>
            <a:r>
              <a:rPr lang="en"/>
              <a:t>airline name, date of journey, source, destination, departure time, arrival time, duration, total stops,</a:t>
            </a:r>
            <a:r>
              <a:rPr lang="en"/>
              <a:t> etc) which affects the prices of flight tickets.</a:t>
            </a:r>
            <a:endParaRPr/>
          </a:p>
          <a:p>
            <a:pPr indent="0" lvl="0" marL="0" rtl="0" algn="l">
              <a:lnSpc>
                <a:spcPct val="115000"/>
              </a:lnSpc>
              <a:spcBef>
                <a:spcPts val="1200"/>
              </a:spcBef>
              <a:spcAft>
                <a:spcPts val="0"/>
              </a:spcAft>
              <a:buSzPts val="1800"/>
              <a:buNone/>
            </a:pPr>
            <a:r>
              <a:t/>
            </a:r>
            <a:endParaRPr u="sng"/>
          </a:p>
          <a:p>
            <a:pPr indent="0" lvl="0" marL="0" rtl="0" algn="l">
              <a:lnSpc>
                <a:spcPct val="115000"/>
              </a:lnSpc>
              <a:spcBef>
                <a:spcPts val="1200"/>
              </a:spcBef>
              <a:spcAft>
                <a:spcPts val="0"/>
              </a:spcAft>
              <a:buSzPts val="1800"/>
              <a:buNone/>
            </a:pPr>
            <a:r>
              <a:rPr lang="en" u="sng"/>
              <a:t>Data Output</a:t>
            </a:r>
            <a:r>
              <a:rPr lang="en"/>
              <a:t> :</a:t>
            </a:r>
            <a:endParaRPr/>
          </a:p>
          <a:p>
            <a:pPr indent="0" lvl="0" marL="0" rtl="0" algn="l">
              <a:lnSpc>
                <a:spcPct val="115000"/>
              </a:lnSpc>
              <a:spcBef>
                <a:spcPts val="1200"/>
              </a:spcBef>
              <a:spcAft>
                <a:spcPts val="1200"/>
              </a:spcAft>
              <a:buSzPts val="1800"/>
              <a:buNone/>
            </a:pPr>
            <a:r>
              <a:rPr lang="en"/>
              <a:t>Our Target variable is ‘</a:t>
            </a:r>
            <a:r>
              <a:rPr lang="en"/>
              <a:t>Price'</a:t>
            </a:r>
            <a:r>
              <a:rPr lang="en"/>
              <a:t> which is the price of the flight tickets and we are supposed to predict it with the help of data input (i.e factors affecting flight ticket prices).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Hardware and Software Requirements and Tools Used</a:t>
            </a:r>
            <a:endParaRPr b="1" sz="2500" u="sng"/>
          </a:p>
        </p:txBody>
      </p:sp>
      <p:sp>
        <p:nvSpPr>
          <p:cNvPr id="127" name="Google Shape;127;p14"/>
          <p:cNvSpPr txBox="1"/>
          <p:nvPr>
            <p:ph idx="1" type="body"/>
          </p:nvPr>
        </p:nvSpPr>
        <p:spPr>
          <a:xfrm>
            <a:off x="311700" y="1240175"/>
            <a:ext cx="8520600" cy="366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Hardware used:</a:t>
            </a:r>
            <a:endParaRPr/>
          </a:p>
          <a:p>
            <a:pPr indent="-342900" lvl="0" marL="457200" rtl="0" algn="l">
              <a:lnSpc>
                <a:spcPct val="115000"/>
              </a:lnSpc>
              <a:spcBef>
                <a:spcPts val="1200"/>
              </a:spcBef>
              <a:spcAft>
                <a:spcPts val="0"/>
              </a:spcAft>
              <a:buSzPts val="1800"/>
              <a:buChar char="●"/>
            </a:pPr>
            <a:r>
              <a:rPr lang="en"/>
              <a:t>Laptop with intel core i5 7th gen</a:t>
            </a:r>
            <a:endParaRPr/>
          </a:p>
          <a:p>
            <a:pPr indent="-342900" lvl="0" marL="457200" rtl="0" algn="l">
              <a:lnSpc>
                <a:spcPct val="115000"/>
              </a:lnSpc>
              <a:spcBef>
                <a:spcPts val="1200"/>
              </a:spcBef>
              <a:spcAft>
                <a:spcPts val="0"/>
              </a:spcAft>
              <a:buSzPts val="1800"/>
              <a:buChar char="●"/>
            </a:pPr>
            <a:r>
              <a:rPr lang="en"/>
              <a:t>Internet connection for web scraping</a:t>
            </a:r>
            <a:endParaRPr/>
          </a:p>
          <a:p>
            <a:pPr indent="0" lvl="0" marL="0" rtl="0" algn="l">
              <a:lnSpc>
                <a:spcPct val="115000"/>
              </a:lnSpc>
              <a:spcBef>
                <a:spcPts val="1200"/>
              </a:spcBef>
              <a:spcAft>
                <a:spcPts val="0"/>
              </a:spcAft>
              <a:buSzPts val="1800"/>
              <a:buNone/>
            </a:pPr>
            <a:r>
              <a:rPr lang="en"/>
              <a:t>Software used:</a:t>
            </a:r>
            <a:endParaRPr/>
          </a:p>
          <a:p>
            <a:pPr indent="-342900" lvl="0" marL="457200" rtl="0" algn="l">
              <a:lnSpc>
                <a:spcPct val="115000"/>
              </a:lnSpc>
              <a:spcBef>
                <a:spcPts val="1200"/>
              </a:spcBef>
              <a:spcAft>
                <a:spcPts val="0"/>
              </a:spcAft>
              <a:buSzPts val="1800"/>
              <a:buChar char="●"/>
            </a:pPr>
            <a:r>
              <a:rPr lang="en"/>
              <a:t>Jupyter notebook</a:t>
            </a:r>
            <a:endParaRPr/>
          </a:p>
          <a:p>
            <a:pPr indent="-342900" lvl="0" marL="457200" rtl="0" algn="l">
              <a:lnSpc>
                <a:spcPct val="115000"/>
              </a:lnSpc>
              <a:spcBef>
                <a:spcPts val="0"/>
              </a:spcBef>
              <a:spcAft>
                <a:spcPts val="0"/>
              </a:spcAft>
              <a:buSzPts val="1800"/>
              <a:buChar char="●"/>
            </a:pPr>
            <a:r>
              <a:rPr lang="en"/>
              <a:t>Required python libraries such as numpy, pandas, seaborn, matplotlib, etc</a:t>
            </a:r>
            <a:endParaRPr/>
          </a:p>
          <a:p>
            <a:pPr indent="-342900" lvl="0" marL="457200" rtl="0" algn="l">
              <a:lnSpc>
                <a:spcPct val="115000"/>
              </a:lnSpc>
              <a:spcBef>
                <a:spcPts val="0"/>
              </a:spcBef>
              <a:spcAft>
                <a:spcPts val="0"/>
              </a:spcAft>
              <a:buSzPts val="1800"/>
              <a:buChar char="●"/>
            </a:pPr>
            <a:r>
              <a:rPr lang="en"/>
              <a:t>Required libraries for model such as sklearn, etc</a:t>
            </a:r>
            <a:endParaRPr/>
          </a:p>
          <a:p>
            <a:pPr indent="-342900" lvl="0" marL="457200" rtl="0" algn="l">
              <a:lnSpc>
                <a:spcPct val="115000"/>
              </a:lnSpc>
              <a:spcBef>
                <a:spcPts val="0"/>
              </a:spcBef>
              <a:spcAft>
                <a:spcPts val="0"/>
              </a:spcAft>
              <a:buSzPts val="1800"/>
              <a:buChar char="●"/>
            </a:pPr>
            <a:r>
              <a:rPr lang="en"/>
              <a:t>Required libraries for web scraping such as selenium,etc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Models Development and Evaluation</a:t>
            </a:r>
            <a:endParaRPr b="1" sz="30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b="1" lang="en" sz="2500" u="sng"/>
              <a:t>Identification of possible problem-solving approaches (methods)</a:t>
            </a:r>
            <a:endParaRPr b="1" sz="2500" u="sng"/>
          </a:p>
        </p:txBody>
      </p:sp>
      <p:sp>
        <p:nvSpPr>
          <p:cNvPr id="138" name="Google Shape;138;p16"/>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After preprocessing data (removing NULL, encoding, checking for high correlations, removing skewness and outliers) i separated columns into features and target.</a:t>
            </a:r>
            <a:endParaRPr/>
          </a:p>
          <a:p>
            <a:pPr indent="-342900" lvl="0" marL="457200" rtl="0" algn="l">
              <a:lnSpc>
                <a:spcPct val="115000"/>
              </a:lnSpc>
              <a:spcBef>
                <a:spcPts val="0"/>
              </a:spcBef>
              <a:spcAft>
                <a:spcPts val="0"/>
              </a:spcAft>
              <a:buSzPts val="1800"/>
              <a:buChar char="●"/>
            </a:pPr>
            <a:r>
              <a:rPr lang="en"/>
              <a:t>As this is a regression problem so we tried 4 models - LinearRegression, </a:t>
            </a:r>
            <a:r>
              <a:rPr lang="en"/>
              <a:t>SVR</a:t>
            </a:r>
            <a:r>
              <a:rPr lang="en"/>
              <a:t>, RandomForestRegressor and </a:t>
            </a:r>
            <a:r>
              <a:rPr lang="en"/>
              <a:t>DecisionTreeRegressor</a:t>
            </a:r>
            <a:endParaRPr/>
          </a:p>
          <a:p>
            <a:pPr indent="-342900" lvl="0" marL="457200" rtl="0" algn="l">
              <a:lnSpc>
                <a:spcPct val="115000"/>
              </a:lnSpc>
              <a:spcBef>
                <a:spcPts val="0"/>
              </a:spcBef>
              <a:spcAft>
                <a:spcPts val="0"/>
              </a:spcAft>
              <a:buSzPts val="1800"/>
              <a:buChar char="●"/>
            </a:pPr>
            <a:r>
              <a:rPr lang="en"/>
              <a:t>I also tried 4 metrics method - </a:t>
            </a:r>
            <a:r>
              <a:rPr b="1" lang="en">
                <a:highlight>
                  <a:schemeClr val="lt1"/>
                </a:highlight>
              </a:rPr>
              <a:t>r2_score, mse, rms, mae</a:t>
            </a:r>
            <a:r>
              <a:rPr lang="en">
                <a:highlight>
                  <a:schemeClr val="lt1"/>
                </a:highlight>
              </a:rPr>
              <a:t> </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Then i used Lasso for regularization.</a:t>
            </a:r>
            <a:endParaRPr>
              <a:highlight>
                <a:schemeClr val="lt1"/>
              </a:highlight>
            </a:endParaRPr>
          </a:p>
          <a:p>
            <a:pPr indent="-342900" lvl="0" marL="457200" rtl="0" algn="l">
              <a:lnSpc>
                <a:spcPct val="115000"/>
              </a:lnSpc>
              <a:spcBef>
                <a:spcPts val="0"/>
              </a:spcBef>
              <a:spcAft>
                <a:spcPts val="0"/>
              </a:spcAft>
              <a:buSzPts val="1800"/>
              <a:buChar char="●"/>
            </a:pPr>
            <a:r>
              <a:rPr lang="en">
                <a:highlight>
                  <a:schemeClr val="lt1"/>
                </a:highlight>
              </a:rPr>
              <a:t>Finally i used Ensemble Technique.</a:t>
            </a:r>
            <a:endParaRPr>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Testing of Identified Approaches (Algorithms)</a:t>
            </a:r>
            <a:endParaRPr b="1" u="sng"/>
          </a:p>
        </p:txBody>
      </p:sp>
      <p:sp>
        <p:nvSpPr>
          <p:cNvPr id="144" name="Google Shape;144;p17"/>
          <p:cNvSpPr txBox="1"/>
          <p:nvPr>
            <p:ph idx="1" type="body"/>
          </p:nvPr>
        </p:nvSpPr>
        <p:spPr>
          <a:xfrm>
            <a:off x="311700" y="1266300"/>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As this is a regression problem so we tried following 4 models -</a:t>
            </a:r>
            <a:endParaRPr/>
          </a:p>
          <a:p>
            <a:pPr indent="-342900" lvl="0" marL="457200" rtl="0" algn="l">
              <a:lnSpc>
                <a:spcPct val="115000"/>
              </a:lnSpc>
              <a:spcBef>
                <a:spcPts val="1200"/>
              </a:spcBef>
              <a:spcAft>
                <a:spcPts val="0"/>
              </a:spcAft>
              <a:buSzPts val="1800"/>
              <a:buChar char="●"/>
            </a:pPr>
            <a:r>
              <a:rPr lang="en"/>
              <a:t>LinearRegression</a:t>
            </a:r>
            <a:endParaRPr/>
          </a:p>
          <a:p>
            <a:pPr indent="-342900" lvl="0" marL="457200" rtl="0" algn="l">
              <a:lnSpc>
                <a:spcPct val="115000"/>
              </a:lnSpc>
              <a:spcBef>
                <a:spcPts val="0"/>
              </a:spcBef>
              <a:spcAft>
                <a:spcPts val="0"/>
              </a:spcAft>
              <a:buSzPts val="1800"/>
              <a:buChar char="●"/>
            </a:pPr>
            <a:r>
              <a:rPr lang="en"/>
              <a:t>SVR</a:t>
            </a:r>
            <a:endParaRPr/>
          </a:p>
          <a:p>
            <a:pPr indent="-342900" lvl="0" marL="457200" rtl="0" algn="l">
              <a:lnSpc>
                <a:spcPct val="115000"/>
              </a:lnSpc>
              <a:spcBef>
                <a:spcPts val="0"/>
              </a:spcBef>
              <a:spcAft>
                <a:spcPts val="0"/>
              </a:spcAft>
              <a:buSzPts val="1800"/>
              <a:buChar char="●"/>
            </a:pPr>
            <a:r>
              <a:rPr lang="en"/>
              <a:t>RandomForestRegressor</a:t>
            </a:r>
            <a:endParaRPr/>
          </a:p>
          <a:p>
            <a:pPr indent="-342900" lvl="0" marL="457200" rtl="0" algn="l">
              <a:lnSpc>
                <a:spcPct val="115000"/>
              </a:lnSpc>
              <a:spcBef>
                <a:spcPts val="0"/>
              </a:spcBef>
              <a:spcAft>
                <a:spcPts val="0"/>
              </a:spcAft>
              <a:buSzPts val="1800"/>
              <a:buChar char="●"/>
            </a:pPr>
            <a:r>
              <a:rPr lang="en"/>
              <a:t>DecisionTreeRegressor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a:t>
            </a:r>
            <a:endParaRPr b="1" sz="2500" u="sng"/>
          </a:p>
        </p:txBody>
      </p:sp>
      <p:sp>
        <p:nvSpPr>
          <p:cNvPr id="150" name="Google Shape;150;p18"/>
          <p:cNvSpPr txBox="1"/>
          <p:nvPr>
            <p:ph idx="1" type="body"/>
          </p:nvPr>
        </p:nvSpPr>
        <p:spPr>
          <a:xfrm>
            <a:off x="311700" y="1152475"/>
            <a:ext cx="8520600" cy="80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 defined a function model and then tried 4 different models using it</a:t>
            </a:r>
            <a:endParaRPr/>
          </a:p>
        </p:txBody>
      </p:sp>
      <p:pic>
        <p:nvPicPr>
          <p:cNvPr id="151" name="Google Shape;151;p18"/>
          <p:cNvPicPr preferRelativeResize="0"/>
          <p:nvPr/>
        </p:nvPicPr>
        <p:blipFill rotWithShape="1">
          <a:blip r:embed="rId3">
            <a:alphaModFix/>
          </a:blip>
          <a:srcRect b="0" l="7732" r="0" t="0"/>
          <a:stretch/>
        </p:blipFill>
        <p:spPr>
          <a:xfrm>
            <a:off x="454500" y="2034475"/>
            <a:ext cx="8156100" cy="250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57" name="Google Shape;157;p19"/>
          <p:cNvSpPr txBox="1"/>
          <p:nvPr>
            <p:ph idx="1" type="body"/>
          </p:nvPr>
        </p:nvSpPr>
        <p:spPr>
          <a:xfrm>
            <a:off x="311700" y="941525"/>
            <a:ext cx="8520600" cy="39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73"/>
              <a:buNone/>
            </a:pPr>
            <a:r>
              <a:rPr lang="en" sz="1400"/>
              <a:t>Result that i got for each model :</a:t>
            </a:r>
            <a:endParaRPr sz="1400"/>
          </a:p>
          <a:p>
            <a:pPr indent="-317499" lvl="0" marL="457200" rtl="0" algn="l">
              <a:lnSpc>
                <a:spcPct val="115000"/>
              </a:lnSpc>
              <a:spcBef>
                <a:spcPts val="1200"/>
              </a:spcBef>
              <a:spcAft>
                <a:spcPts val="0"/>
              </a:spcAft>
              <a:buSzPts val="1400"/>
              <a:buChar char="●"/>
            </a:pPr>
            <a:r>
              <a:rPr b="1" lang="en" sz="1400" u="sng"/>
              <a:t>LinearRegression</a:t>
            </a:r>
            <a:r>
              <a:rPr lang="en" sz="1400"/>
              <a:t> :</a:t>
            </a:r>
            <a:endParaRPr sz="1400"/>
          </a:p>
          <a:p>
            <a:pPr indent="457200" lvl="0" marL="0" rtl="0" algn="l">
              <a:lnSpc>
                <a:spcPct val="115000"/>
              </a:lnSpc>
              <a:spcBef>
                <a:spcPts val="1200"/>
              </a:spcBef>
              <a:spcAft>
                <a:spcPts val="0"/>
              </a:spcAft>
              <a:buNone/>
            </a:pPr>
            <a:r>
              <a:rPr lang="en" sz="1400">
                <a:highlight>
                  <a:schemeClr val="lt1"/>
                </a:highlight>
              </a:rPr>
              <a:t>At random state 9 the training accuracy is : 0.5116297288576696</a:t>
            </a:r>
            <a:endParaRPr sz="1400">
              <a:highlight>
                <a:schemeClr val="lt1"/>
              </a:highlight>
            </a:endParaRPr>
          </a:p>
          <a:p>
            <a:pPr indent="457200" lvl="0" marL="0" rtl="0" algn="l">
              <a:lnSpc>
                <a:spcPct val="115000"/>
              </a:lnSpc>
              <a:spcBef>
                <a:spcPts val="1200"/>
              </a:spcBef>
              <a:spcAft>
                <a:spcPts val="0"/>
              </a:spcAft>
              <a:buNone/>
            </a:pPr>
            <a:r>
              <a:rPr lang="en" sz="1400">
                <a:highlight>
                  <a:schemeClr val="lt1"/>
                </a:highlight>
              </a:rPr>
              <a:t>At random state 9 the testing accuracy is : 0.5056275585665695</a:t>
            </a:r>
            <a:endParaRPr sz="1400">
              <a:highlight>
                <a:schemeClr val="lt1"/>
              </a:highlight>
            </a:endParaRPr>
          </a:p>
          <a:p>
            <a:pPr indent="0" lvl="0" marL="457200" rtl="0" algn="l">
              <a:lnSpc>
                <a:spcPct val="115000"/>
              </a:lnSpc>
              <a:spcBef>
                <a:spcPts val="0"/>
              </a:spcBef>
              <a:spcAft>
                <a:spcPts val="0"/>
              </a:spcAft>
              <a:buSzPts val="3273"/>
              <a:buNone/>
            </a:pPr>
            <a:r>
              <a:rPr lang="en" sz="1400">
                <a:highlight>
                  <a:schemeClr val="lt1"/>
                </a:highlight>
              </a:rPr>
              <a:t>At cross fold 2 the cv score is -0.2727951750529799 and accuracy score for training is 0.5116297288576696 and accuracy score for testing is 0.5056275585665695</a:t>
            </a:r>
            <a:endParaRPr sz="1400">
              <a:highlight>
                <a:schemeClr val="lt1"/>
              </a:highlight>
            </a:endParaRPr>
          </a:p>
          <a:p>
            <a:pPr indent="0" lvl="0" marL="457200" rtl="0" algn="l">
              <a:lnSpc>
                <a:spcPct val="115000"/>
              </a:lnSpc>
              <a:spcBef>
                <a:spcPts val="0"/>
              </a:spcBef>
              <a:spcAft>
                <a:spcPts val="0"/>
              </a:spcAft>
              <a:buSzPts val="3273"/>
              <a:buNone/>
            </a:pPr>
            <a:r>
              <a:t/>
            </a:r>
            <a:endParaRPr sz="1400">
              <a:highlight>
                <a:schemeClr val="lt1"/>
              </a:highlight>
            </a:endParaRPr>
          </a:p>
          <a:p>
            <a:pPr indent="-317499" lvl="0" marL="457200" rtl="0" algn="l">
              <a:lnSpc>
                <a:spcPct val="115000"/>
              </a:lnSpc>
              <a:spcBef>
                <a:spcPts val="0"/>
              </a:spcBef>
              <a:spcAft>
                <a:spcPts val="0"/>
              </a:spcAft>
              <a:buSzPts val="1400"/>
              <a:buChar char="●"/>
            </a:pPr>
            <a:r>
              <a:rPr b="1" lang="en" sz="1400" u="sng"/>
              <a:t>SVR</a:t>
            </a:r>
            <a:r>
              <a:rPr lang="en" sz="1400"/>
              <a:t>:</a:t>
            </a:r>
            <a:endParaRPr sz="1400"/>
          </a:p>
          <a:p>
            <a:pPr indent="0" lvl="0" marL="457200" rtl="0" algn="l">
              <a:lnSpc>
                <a:spcPct val="115000"/>
              </a:lnSpc>
              <a:spcBef>
                <a:spcPts val="0"/>
              </a:spcBef>
              <a:spcAft>
                <a:spcPts val="0"/>
              </a:spcAft>
              <a:buNone/>
            </a:pPr>
            <a:r>
              <a:rPr lang="en" sz="1400">
                <a:highlight>
                  <a:schemeClr val="lt1"/>
                </a:highlight>
              </a:rPr>
              <a:t>Accuracy for the training model :  -0.06462320433380886</a:t>
            </a:r>
            <a:endParaRPr sz="1400">
              <a:highlight>
                <a:schemeClr val="lt1"/>
              </a:highlight>
            </a:endParaRPr>
          </a:p>
          <a:p>
            <a:pPr indent="0" lvl="0" marL="457200" rtl="0" algn="l">
              <a:lnSpc>
                <a:spcPct val="115000"/>
              </a:lnSpc>
              <a:spcBef>
                <a:spcPts val="0"/>
              </a:spcBef>
              <a:spcAft>
                <a:spcPts val="0"/>
              </a:spcAft>
              <a:buNone/>
            </a:pPr>
            <a:r>
              <a:rPr lang="en" sz="1400">
                <a:highlight>
                  <a:schemeClr val="lt1"/>
                </a:highlight>
              </a:rPr>
              <a:t>Accuracy for the testing model :  -0.0950997703540779</a:t>
            </a:r>
            <a:endParaRPr sz="1400">
              <a:highlight>
                <a:schemeClr val="lt1"/>
              </a:highlight>
            </a:endParaRPr>
          </a:p>
          <a:p>
            <a:pPr indent="0" lvl="0" marL="457200" rtl="0" algn="l">
              <a:lnSpc>
                <a:spcPct val="115000"/>
              </a:lnSpc>
              <a:spcBef>
                <a:spcPts val="0"/>
              </a:spcBef>
              <a:spcAft>
                <a:spcPts val="0"/>
              </a:spcAft>
              <a:buNone/>
            </a:pPr>
            <a:r>
              <a:rPr lang="en" sz="1400">
                <a:highlight>
                  <a:schemeClr val="lt1"/>
                </a:highlight>
              </a:rPr>
              <a:t>At cross fold 2 the cv score is -0.9216749933443029 and accuracy score for training is -0.06462320433380886 and accuracy score for testing is -0.0950997703540779</a:t>
            </a:r>
            <a:endParaRPr sz="1400">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63" name="Google Shape;163;p20"/>
          <p:cNvSpPr txBox="1"/>
          <p:nvPr>
            <p:ph idx="1" type="body"/>
          </p:nvPr>
        </p:nvSpPr>
        <p:spPr>
          <a:xfrm>
            <a:off x="311700" y="821550"/>
            <a:ext cx="8520600" cy="38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Result that i got for each model (conti) :</a:t>
            </a:r>
            <a:endParaRPr sz="1400"/>
          </a:p>
          <a:p>
            <a:pPr indent="-317500" lvl="0" marL="457200" rtl="0" algn="l">
              <a:lnSpc>
                <a:spcPct val="115000"/>
              </a:lnSpc>
              <a:spcBef>
                <a:spcPts val="1200"/>
              </a:spcBef>
              <a:spcAft>
                <a:spcPts val="0"/>
              </a:spcAft>
              <a:buSzPts val="1400"/>
              <a:buChar char="●"/>
            </a:pPr>
            <a:r>
              <a:rPr b="1" lang="en" sz="1400" u="sng"/>
              <a:t>RandomForestRegressor</a:t>
            </a:r>
            <a:r>
              <a:rPr b="1" lang="en" sz="1400"/>
              <a:t> </a:t>
            </a:r>
            <a:r>
              <a:rPr lang="en" sz="1400"/>
              <a:t>:</a:t>
            </a:r>
            <a:endParaRPr sz="1400"/>
          </a:p>
          <a:p>
            <a:pPr indent="0" lvl="0" marL="457200" rtl="0" algn="l">
              <a:lnSpc>
                <a:spcPct val="115000"/>
              </a:lnSpc>
              <a:spcBef>
                <a:spcPts val="1200"/>
              </a:spcBef>
              <a:spcAft>
                <a:spcPts val="0"/>
              </a:spcAft>
              <a:buNone/>
            </a:pPr>
            <a:r>
              <a:rPr lang="en" sz="1400">
                <a:highlight>
                  <a:schemeClr val="lt1"/>
                </a:highlight>
              </a:rPr>
              <a:t>Accuracy for the training model :  0.9741278615603357</a:t>
            </a:r>
            <a:endParaRPr sz="1400">
              <a:highlight>
                <a:schemeClr val="lt1"/>
              </a:highlight>
            </a:endParaRPr>
          </a:p>
          <a:p>
            <a:pPr indent="0" lvl="0" marL="457200" rtl="0" algn="l">
              <a:lnSpc>
                <a:spcPct val="115000"/>
              </a:lnSpc>
              <a:spcBef>
                <a:spcPts val="1200"/>
              </a:spcBef>
              <a:spcAft>
                <a:spcPts val="0"/>
              </a:spcAft>
              <a:buNone/>
            </a:pPr>
            <a:r>
              <a:rPr lang="en" sz="1400">
                <a:highlight>
                  <a:schemeClr val="lt1"/>
                </a:highlight>
              </a:rPr>
              <a:t>Accuracy for the testing model :  0.7942563514092913</a:t>
            </a:r>
            <a:endParaRPr sz="1400">
              <a:highlight>
                <a:schemeClr val="lt1"/>
              </a:highlight>
            </a:endParaRPr>
          </a:p>
          <a:p>
            <a:pPr indent="0" lvl="0" marL="457200" rtl="0" algn="l">
              <a:lnSpc>
                <a:spcPct val="115000"/>
              </a:lnSpc>
              <a:spcBef>
                <a:spcPts val="1200"/>
              </a:spcBef>
              <a:spcAft>
                <a:spcPts val="0"/>
              </a:spcAft>
              <a:buNone/>
            </a:pPr>
            <a:r>
              <a:rPr lang="en" sz="1400">
                <a:highlight>
                  <a:schemeClr val="lt1"/>
                </a:highlight>
              </a:rPr>
              <a:t>At cross fold 2 the cv score is -0.6672666487812541 and accuracy score for training is 0.9741278615603357 and accuracy score for testing is 0.7942563514092913</a:t>
            </a:r>
            <a:endParaRPr sz="1400">
              <a:highlight>
                <a:schemeClr val="lt1"/>
              </a:highlight>
            </a:endParaRPr>
          </a:p>
          <a:p>
            <a:pPr indent="0" lvl="0" marL="457200" rtl="0" algn="l">
              <a:lnSpc>
                <a:spcPct val="115000"/>
              </a:lnSpc>
              <a:spcBef>
                <a:spcPts val="0"/>
              </a:spcBef>
              <a:spcAft>
                <a:spcPts val="0"/>
              </a:spcAft>
              <a:buSzPts val="1800"/>
              <a:buNone/>
            </a:pPr>
            <a:r>
              <a:t/>
            </a:r>
            <a:endParaRPr sz="1400">
              <a:highlight>
                <a:schemeClr val="lt1"/>
              </a:highlight>
            </a:endParaRPr>
          </a:p>
          <a:p>
            <a:pPr indent="-317500" lvl="0" marL="457200" rtl="0" algn="l">
              <a:lnSpc>
                <a:spcPct val="115000"/>
              </a:lnSpc>
              <a:spcBef>
                <a:spcPts val="0"/>
              </a:spcBef>
              <a:spcAft>
                <a:spcPts val="0"/>
              </a:spcAft>
              <a:buSzPts val="1400"/>
              <a:buChar char="●"/>
            </a:pPr>
            <a:r>
              <a:rPr b="1" lang="en" sz="1400" u="sng"/>
              <a:t>DecisionTreeRegressor</a:t>
            </a:r>
            <a:r>
              <a:rPr lang="en" sz="1400"/>
              <a:t> :</a:t>
            </a:r>
            <a:endParaRPr sz="1400"/>
          </a:p>
          <a:p>
            <a:pPr indent="0" lvl="0" marL="457200" rtl="0" algn="l">
              <a:lnSpc>
                <a:spcPct val="115000"/>
              </a:lnSpc>
              <a:spcBef>
                <a:spcPts val="1200"/>
              </a:spcBef>
              <a:spcAft>
                <a:spcPts val="0"/>
              </a:spcAft>
              <a:buNone/>
            </a:pPr>
            <a:r>
              <a:rPr lang="en" sz="1400">
                <a:highlight>
                  <a:schemeClr val="lt1"/>
                </a:highlight>
              </a:rPr>
              <a:t>Accuracy for the training model :  0.9998320583184103</a:t>
            </a:r>
            <a:endParaRPr sz="1400">
              <a:highlight>
                <a:schemeClr val="lt1"/>
              </a:highlight>
            </a:endParaRPr>
          </a:p>
          <a:p>
            <a:pPr indent="0" lvl="0" marL="457200" rtl="0" algn="l">
              <a:lnSpc>
                <a:spcPct val="115000"/>
              </a:lnSpc>
              <a:spcBef>
                <a:spcPts val="1200"/>
              </a:spcBef>
              <a:spcAft>
                <a:spcPts val="0"/>
              </a:spcAft>
              <a:buNone/>
            </a:pPr>
            <a:r>
              <a:rPr lang="en" sz="1400">
                <a:highlight>
                  <a:schemeClr val="lt1"/>
                </a:highlight>
              </a:rPr>
              <a:t>Accuracy for the testing model :  0.6399770563950407</a:t>
            </a:r>
            <a:endParaRPr sz="1400">
              <a:highlight>
                <a:schemeClr val="lt1"/>
              </a:highlight>
            </a:endParaRPr>
          </a:p>
          <a:p>
            <a:pPr indent="0" lvl="0" marL="457200" rtl="0" algn="l">
              <a:lnSpc>
                <a:spcPct val="115000"/>
              </a:lnSpc>
              <a:spcBef>
                <a:spcPts val="1200"/>
              </a:spcBef>
              <a:spcAft>
                <a:spcPts val="0"/>
              </a:spcAft>
              <a:buNone/>
            </a:pPr>
            <a:r>
              <a:rPr lang="en" sz="1400">
                <a:highlight>
                  <a:schemeClr val="lt1"/>
                </a:highlight>
              </a:rPr>
              <a:t>At cross fold 2 the cv score is -1.0505756461889422 and accuracy score for training is 0.9998320583184103 and accuracy score for testing is 0.6399770563950407</a:t>
            </a:r>
            <a:endParaRPr sz="1400">
              <a:highlight>
                <a:schemeClr val="lt1"/>
              </a:highlight>
            </a:endParaRPr>
          </a:p>
          <a:p>
            <a:pPr indent="0" lvl="0" marL="457200" rtl="0" algn="l">
              <a:lnSpc>
                <a:spcPct val="115000"/>
              </a:lnSpc>
              <a:spcBef>
                <a:spcPts val="1200"/>
              </a:spcBef>
              <a:spcAft>
                <a:spcPts val="0"/>
              </a:spcAft>
              <a:buSzPts val="1800"/>
              <a:buNone/>
            </a:pPr>
            <a:r>
              <a:t/>
            </a:r>
            <a:endParaRPr sz="14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Acknowledgement</a:t>
            </a:r>
            <a:endParaRPr b="1" u="sng"/>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Reference that i have used are:</a:t>
            </a:r>
            <a:endParaRPr/>
          </a:p>
          <a:p>
            <a:pPr indent="-342900" lvl="0" marL="457200" rtl="0" algn="l">
              <a:lnSpc>
                <a:spcPct val="115000"/>
              </a:lnSpc>
              <a:spcBef>
                <a:spcPts val="1200"/>
              </a:spcBef>
              <a:spcAft>
                <a:spcPts val="0"/>
              </a:spcAft>
              <a:buSzPts val="1800"/>
              <a:buChar char="●"/>
            </a:pPr>
            <a:r>
              <a:rPr lang="en"/>
              <a:t>Data Trained Education online video</a:t>
            </a:r>
            <a:endParaRPr/>
          </a:p>
          <a:p>
            <a:pPr indent="-342900" lvl="0" marL="457200" rtl="0" algn="l">
              <a:lnSpc>
                <a:spcPct val="115000"/>
              </a:lnSpc>
              <a:spcBef>
                <a:spcPts val="0"/>
              </a:spcBef>
              <a:spcAft>
                <a:spcPts val="0"/>
              </a:spcAft>
              <a:buSzPts val="1800"/>
              <a:buChar char="●"/>
            </a:pPr>
            <a:r>
              <a:rPr lang="en"/>
              <a:t>Materials provided by Flip Robo</a:t>
            </a:r>
            <a:endParaRPr/>
          </a:p>
          <a:p>
            <a:pPr indent="-342900" lvl="0" marL="457200" rtl="0" algn="l">
              <a:lnSpc>
                <a:spcPct val="115000"/>
              </a:lnSpc>
              <a:spcBef>
                <a:spcPts val="0"/>
              </a:spcBef>
              <a:spcAft>
                <a:spcPts val="0"/>
              </a:spcAft>
              <a:buSzPts val="1800"/>
              <a:buChar char="●"/>
            </a:pPr>
            <a:r>
              <a:rPr lang="en"/>
              <a:t>Data </a:t>
            </a:r>
            <a:r>
              <a:rPr lang="en"/>
              <a:t>extracted</a:t>
            </a:r>
            <a:r>
              <a:rPr lang="en"/>
              <a:t> from https://www.yatra.com/</a:t>
            </a:r>
            <a:endParaRPr/>
          </a:p>
          <a:p>
            <a:pPr indent="-342900" lvl="0" marL="457200" rtl="0" algn="l">
              <a:lnSpc>
                <a:spcPct val="115000"/>
              </a:lnSpc>
              <a:spcBef>
                <a:spcPts val="0"/>
              </a:spcBef>
              <a:spcAft>
                <a:spcPts val="0"/>
              </a:spcAft>
              <a:buSzPts val="1800"/>
              <a:buChar char="●"/>
            </a:pPr>
            <a:r>
              <a:rPr lang="en"/>
              <a:t>Geeks for Geeks</a:t>
            </a:r>
            <a:endParaRPr/>
          </a:p>
          <a:p>
            <a:pPr indent="-342900" lvl="0" marL="457200" rtl="0" algn="l">
              <a:lnSpc>
                <a:spcPct val="115000"/>
              </a:lnSpc>
              <a:spcBef>
                <a:spcPts val="0"/>
              </a:spcBef>
              <a:spcAft>
                <a:spcPts val="0"/>
              </a:spcAft>
              <a:buSzPts val="1800"/>
              <a:buChar char="●"/>
            </a:pPr>
            <a:r>
              <a:rPr lang="en"/>
              <a:t>Stackoverflow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69" name="Google Shape;169;p21"/>
          <p:cNvSpPr txBox="1"/>
          <p:nvPr>
            <p:ph idx="1" type="body"/>
          </p:nvPr>
        </p:nvSpPr>
        <p:spPr>
          <a:xfrm>
            <a:off x="311700" y="1354950"/>
            <a:ext cx="8520600" cy="212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highlight>
                  <a:schemeClr val="lt1"/>
                </a:highlight>
              </a:rPr>
              <a:t>Finally i concluded that </a:t>
            </a:r>
            <a:r>
              <a:rPr b="1" lang="en" sz="1700">
                <a:highlight>
                  <a:schemeClr val="lt1"/>
                </a:highlight>
              </a:rPr>
              <a:t>RandomForestRegressor() gives best accuracy </a:t>
            </a:r>
            <a:endParaRPr b="1" sz="1700">
              <a:highlight>
                <a:schemeClr val="lt1"/>
              </a:highlight>
            </a:endParaRPr>
          </a:p>
          <a:p>
            <a:pPr indent="0" lvl="0" marL="0" rtl="0" algn="l">
              <a:lnSpc>
                <a:spcPct val="115000"/>
              </a:lnSpc>
              <a:spcBef>
                <a:spcPts val="1200"/>
              </a:spcBef>
              <a:spcAft>
                <a:spcPts val="1200"/>
              </a:spcAft>
              <a:buSzPts val="1800"/>
              <a:buNone/>
            </a:pPr>
            <a:r>
              <a:rPr b="1" lang="en" sz="1700">
                <a:highlight>
                  <a:schemeClr val="lt1"/>
                </a:highlight>
              </a:rPr>
              <a:t>Hence i took it as main model</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Key Metrics for success in solving problem under consideration</a:t>
            </a:r>
            <a:endParaRPr b="1" u="sng"/>
          </a:p>
        </p:txBody>
      </p:sp>
      <p:sp>
        <p:nvSpPr>
          <p:cNvPr id="175" name="Google Shape;175;p22"/>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 tried 4 different metrics method:</a:t>
            </a:r>
            <a:endParaRPr/>
          </a:p>
          <a:p>
            <a:pPr indent="-342900" lvl="0" marL="457200" rtl="0" algn="l">
              <a:lnSpc>
                <a:spcPct val="115000"/>
              </a:lnSpc>
              <a:spcBef>
                <a:spcPts val="1200"/>
              </a:spcBef>
              <a:spcAft>
                <a:spcPts val="0"/>
              </a:spcAft>
              <a:buSzPts val="1800"/>
              <a:buChar char="●"/>
            </a:pPr>
            <a:r>
              <a:rPr b="1" lang="en">
                <a:highlight>
                  <a:schemeClr val="lt1"/>
                </a:highlight>
              </a:rPr>
              <a:t>r2_score</a:t>
            </a:r>
            <a:endParaRPr b="1">
              <a:highlight>
                <a:schemeClr val="lt1"/>
              </a:highlight>
            </a:endParaRPr>
          </a:p>
          <a:p>
            <a:pPr indent="-342900" lvl="0" marL="457200" rtl="0" algn="l">
              <a:lnSpc>
                <a:spcPct val="115000"/>
              </a:lnSpc>
              <a:spcBef>
                <a:spcPts val="0"/>
              </a:spcBef>
              <a:spcAft>
                <a:spcPts val="0"/>
              </a:spcAft>
              <a:buSzPts val="1800"/>
              <a:buChar char="●"/>
            </a:pPr>
            <a:r>
              <a:rPr b="1" lang="en">
                <a:highlight>
                  <a:schemeClr val="lt1"/>
                </a:highlight>
              </a:rPr>
              <a:t>mse</a:t>
            </a:r>
            <a:endParaRPr b="1">
              <a:highlight>
                <a:schemeClr val="lt1"/>
              </a:highlight>
            </a:endParaRPr>
          </a:p>
          <a:p>
            <a:pPr indent="-342900" lvl="0" marL="457200" rtl="0" algn="l">
              <a:lnSpc>
                <a:spcPct val="115000"/>
              </a:lnSpc>
              <a:spcBef>
                <a:spcPts val="0"/>
              </a:spcBef>
              <a:spcAft>
                <a:spcPts val="0"/>
              </a:spcAft>
              <a:buSzPts val="1800"/>
              <a:buChar char="●"/>
            </a:pPr>
            <a:r>
              <a:rPr b="1" lang="en">
                <a:highlight>
                  <a:schemeClr val="lt1"/>
                </a:highlight>
              </a:rPr>
              <a:t>rms</a:t>
            </a:r>
            <a:endParaRPr b="1">
              <a:highlight>
                <a:schemeClr val="lt1"/>
              </a:highlight>
            </a:endParaRPr>
          </a:p>
          <a:p>
            <a:pPr indent="-342900" lvl="0" marL="457200" rtl="0" algn="l">
              <a:lnSpc>
                <a:spcPct val="115000"/>
              </a:lnSpc>
              <a:spcBef>
                <a:spcPts val="0"/>
              </a:spcBef>
              <a:spcAft>
                <a:spcPts val="0"/>
              </a:spcAft>
              <a:buSzPts val="1800"/>
              <a:buChar char="●"/>
            </a:pPr>
            <a:r>
              <a:rPr b="1" lang="en">
                <a:highlight>
                  <a:schemeClr val="lt1"/>
                </a:highlight>
              </a:rPr>
              <a:t>mae</a:t>
            </a:r>
            <a:r>
              <a:rPr lang="en">
                <a:highlight>
                  <a:schemeClr val="lt1"/>
                </a:highlight>
              </a:rPr>
              <a:t> </a:t>
            </a:r>
            <a:endParaRPr>
              <a:highlight>
                <a:schemeClr val="lt1"/>
              </a:highlight>
            </a:endParaRPr>
          </a:p>
          <a:p>
            <a:pPr indent="0" lvl="0" marL="0" rtl="0" algn="l">
              <a:lnSpc>
                <a:spcPct val="115000"/>
              </a:lnSpc>
              <a:spcBef>
                <a:spcPts val="1200"/>
              </a:spcBef>
              <a:spcAft>
                <a:spcPts val="1200"/>
              </a:spcAft>
              <a:buSzPts val="1800"/>
              <a:buNone/>
            </a:pPr>
            <a:r>
              <a:rPr lang="en">
                <a:highlight>
                  <a:schemeClr val="lt1"/>
                </a:highlight>
              </a:rPr>
              <a:t>I got best results from r2_score and hence used it in final model</a:t>
            </a:r>
            <a:endParaRPr>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Visualizations</a:t>
            </a:r>
            <a:endParaRPr b="1" u="sng"/>
          </a:p>
        </p:txBody>
      </p:sp>
      <p:sp>
        <p:nvSpPr>
          <p:cNvPr id="181" name="Google Shape;181;p23"/>
          <p:cNvSpPr txBox="1"/>
          <p:nvPr>
            <p:ph idx="1" type="body"/>
          </p:nvPr>
        </p:nvSpPr>
        <p:spPr>
          <a:xfrm>
            <a:off x="311700" y="1152475"/>
            <a:ext cx="2427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We can see that for </a:t>
            </a:r>
            <a:r>
              <a:rPr lang="en"/>
              <a:t>Linear Regression</a:t>
            </a:r>
            <a:r>
              <a:rPr lang="en"/>
              <a:t> </a:t>
            </a:r>
            <a:r>
              <a:rPr lang="en"/>
              <a:t>almost all points lie near best fit curve but not on it which shows large amount of error.</a:t>
            </a:r>
            <a:endParaRPr/>
          </a:p>
        </p:txBody>
      </p:sp>
      <p:pic>
        <p:nvPicPr>
          <p:cNvPr id="182" name="Google Shape;182;p23"/>
          <p:cNvPicPr preferRelativeResize="0"/>
          <p:nvPr/>
        </p:nvPicPr>
        <p:blipFill>
          <a:blip r:embed="rId3">
            <a:alphaModFix/>
          </a:blip>
          <a:stretch>
            <a:fillRect/>
          </a:stretch>
        </p:blipFill>
        <p:spPr>
          <a:xfrm>
            <a:off x="3113325" y="1152475"/>
            <a:ext cx="5524500" cy="3705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5b654c4c2b_0_1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Visualizations (conti)</a:t>
            </a:r>
            <a:endParaRPr b="1" u="sng"/>
          </a:p>
        </p:txBody>
      </p:sp>
      <p:sp>
        <p:nvSpPr>
          <p:cNvPr id="188" name="Google Shape;188;g15b654c4c2b_0_12"/>
          <p:cNvSpPr txBox="1"/>
          <p:nvPr>
            <p:ph idx="1" type="body"/>
          </p:nvPr>
        </p:nvSpPr>
        <p:spPr>
          <a:xfrm>
            <a:off x="311700" y="3903325"/>
            <a:ext cx="8343600" cy="966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n"/>
              <a:t>As we can see that more the difference between date of booking and date of journey, lesser will be the flight price. We can also see that cheapest flight is Spicejet and most expensive is Vistara.</a:t>
            </a:r>
            <a:endParaRPr/>
          </a:p>
        </p:txBody>
      </p:sp>
      <p:pic>
        <p:nvPicPr>
          <p:cNvPr id="189" name="Google Shape;189;g15b654c4c2b_0_12"/>
          <p:cNvPicPr preferRelativeResize="0"/>
          <p:nvPr/>
        </p:nvPicPr>
        <p:blipFill>
          <a:blip r:embed="rId3">
            <a:alphaModFix/>
          </a:blip>
          <a:stretch>
            <a:fillRect/>
          </a:stretch>
        </p:blipFill>
        <p:spPr>
          <a:xfrm>
            <a:off x="119650" y="1246325"/>
            <a:ext cx="4351425" cy="2406825"/>
          </a:xfrm>
          <a:prstGeom prst="rect">
            <a:avLst/>
          </a:prstGeom>
          <a:noFill/>
          <a:ln>
            <a:noFill/>
          </a:ln>
        </p:spPr>
      </p:pic>
      <p:pic>
        <p:nvPicPr>
          <p:cNvPr id="190" name="Google Shape;190;g15b654c4c2b_0_12"/>
          <p:cNvPicPr preferRelativeResize="0"/>
          <p:nvPr/>
        </p:nvPicPr>
        <p:blipFill>
          <a:blip r:embed="rId4">
            <a:alphaModFix/>
          </a:blip>
          <a:stretch>
            <a:fillRect/>
          </a:stretch>
        </p:blipFill>
        <p:spPr>
          <a:xfrm>
            <a:off x="4513825" y="1246325"/>
            <a:ext cx="4477774" cy="2406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5b654c4c2b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Visualizations</a:t>
            </a:r>
            <a:endParaRPr b="1" u="sng"/>
          </a:p>
        </p:txBody>
      </p:sp>
      <p:sp>
        <p:nvSpPr>
          <p:cNvPr id="196" name="Google Shape;196;g15b654c4c2b_0_18"/>
          <p:cNvSpPr txBox="1"/>
          <p:nvPr>
            <p:ph idx="1" type="body"/>
          </p:nvPr>
        </p:nvSpPr>
        <p:spPr>
          <a:xfrm>
            <a:off x="311700" y="1152475"/>
            <a:ext cx="2427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This is barplot of Price vs Departure time (from 0:00 to 23:59).</a:t>
            </a:r>
            <a:endParaRPr/>
          </a:p>
          <a:p>
            <a:pPr indent="0" lvl="0" marL="0" rtl="0" algn="l">
              <a:lnSpc>
                <a:spcPct val="115000"/>
              </a:lnSpc>
              <a:spcBef>
                <a:spcPts val="1200"/>
              </a:spcBef>
              <a:spcAft>
                <a:spcPts val="1200"/>
              </a:spcAft>
              <a:buSzPts val="1800"/>
              <a:buNone/>
            </a:pPr>
            <a:r>
              <a:rPr lang="en"/>
              <a:t>Here we can see that prices vary throughout the day.</a:t>
            </a:r>
            <a:endParaRPr/>
          </a:p>
        </p:txBody>
      </p:sp>
      <p:pic>
        <p:nvPicPr>
          <p:cNvPr id="197" name="Google Shape;197;g15b654c4c2b_0_18"/>
          <p:cNvPicPr preferRelativeResize="0"/>
          <p:nvPr/>
        </p:nvPicPr>
        <p:blipFill>
          <a:blip r:embed="rId3">
            <a:alphaModFix/>
          </a:blip>
          <a:stretch>
            <a:fillRect/>
          </a:stretch>
        </p:blipFill>
        <p:spPr>
          <a:xfrm>
            <a:off x="3426625" y="1262063"/>
            <a:ext cx="5514975" cy="261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Interpretation of the Results</a:t>
            </a:r>
            <a:endParaRPr b="1" sz="2500" u="sng"/>
          </a:p>
        </p:txBody>
      </p:sp>
      <p:sp>
        <p:nvSpPr>
          <p:cNvPr id="203" name="Google Shape;20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 the results which i got were:</a:t>
            </a:r>
            <a:endParaRPr/>
          </a:p>
          <a:p>
            <a:pPr indent="-342900" lvl="0" marL="457200" rtl="0" algn="l">
              <a:lnSpc>
                <a:spcPct val="115000"/>
              </a:lnSpc>
              <a:spcBef>
                <a:spcPts val="1200"/>
              </a:spcBef>
              <a:spcAft>
                <a:spcPts val="0"/>
              </a:spcAft>
              <a:buSzPts val="1800"/>
              <a:buChar char="●"/>
            </a:pPr>
            <a:r>
              <a:rPr lang="en"/>
              <a:t>Although </a:t>
            </a:r>
            <a:r>
              <a:rPr b="1" lang="en" sz="1700">
                <a:highlight>
                  <a:schemeClr val="lt1"/>
                </a:highlight>
              </a:rPr>
              <a:t>RandomForestRegressor() is best model </a:t>
            </a:r>
            <a:r>
              <a:rPr lang="en" sz="1700">
                <a:highlight>
                  <a:schemeClr val="lt1"/>
                </a:highlight>
              </a:rPr>
              <a:t>but </a:t>
            </a:r>
            <a:r>
              <a:rPr lang="en"/>
              <a:t>DecisionTreeRegressor</a:t>
            </a:r>
            <a:r>
              <a:rPr lang="en"/>
              <a:t>() can also be used as they are also very good models.</a:t>
            </a:r>
            <a:endParaRPr/>
          </a:p>
          <a:p>
            <a:pPr indent="-342900" lvl="0" marL="457200" rtl="0" algn="l">
              <a:lnSpc>
                <a:spcPct val="115000"/>
              </a:lnSpc>
              <a:spcBef>
                <a:spcPts val="0"/>
              </a:spcBef>
              <a:spcAft>
                <a:spcPts val="0"/>
              </a:spcAft>
              <a:buSzPts val="1800"/>
              <a:buChar char="●"/>
            </a:pPr>
            <a:r>
              <a:rPr lang="en"/>
              <a:t>Above point can be seen through r2_score which is the also best among 4 metrics tried.</a:t>
            </a:r>
            <a:endParaRPr/>
          </a:p>
          <a:p>
            <a:pPr indent="-342900" lvl="0" marL="457200" rtl="0" algn="l">
              <a:lnSpc>
                <a:spcPct val="115000"/>
              </a:lnSpc>
              <a:spcBef>
                <a:spcPts val="0"/>
              </a:spcBef>
              <a:spcAft>
                <a:spcPts val="0"/>
              </a:spcAft>
              <a:buSzPts val="1800"/>
              <a:buChar char="●"/>
            </a:pPr>
            <a:r>
              <a:rPr lang="en"/>
              <a:t>We got our final accuracy (r2_score) as </a:t>
            </a:r>
            <a:r>
              <a:rPr b="1" lang="en"/>
              <a:t>80.72%</a:t>
            </a:r>
            <a:r>
              <a:rPr lang="en"/>
              <a:t> after hypertuning.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Conclusion</a:t>
            </a:r>
            <a:endParaRPr b="1" sz="2500" u="sng"/>
          </a:p>
          <a:p>
            <a:pPr indent="0" lvl="0" marL="0" rtl="0" algn="ctr">
              <a:lnSpc>
                <a:spcPct val="7363"/>
              </a:lnSpc>
              <a:spcBef>
                <a:spcPts val="1200"/>
              </a:spcBef>
              <a:spcAft>
                <a:spcPts val="0"/>
              </a:spcAft>
              <a:buSzPts val="2800"/>
              <a:buNone/>
            </a:pPr>
            <a:r>
              <a:t/>
            </a:r>
            <a:endParaRPr b="1" sz="3000" u="sng"/>
          </a:p>
          <a:p>
            <a:pPr indent="0" lvl="0" marL="0" rtl="0" algn="l">
              <a:lnSpc>
                <a:spcPct val="100000"/>
              </a:lnSpc>
              <a:spcBef>
                <a:spcPts val="800"/>
              </a:spcBef>
              <a:spcAft>
                <a:spcPts val="0"/>
              </a:spcAft>
              <a:buSzPts val="2800"/>
              <a:buNone/>
            </a:pPr>
            <a:r>
              <a:t/>
            </a:r>
            <a:endParaRPr b="1" sz="3000"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b="1" lang="en" sz="2500" u="sng"/>
              <a:t>Key Findings and Conclusions of the Study</a:t>
            </a:r>
            <a:endParaRPr b="1" sz="2500" u="sng"/>
          </a:p>
        </p:txBody>
      </p:sp>
      <p:sp>
        <p:nvSpPr>
          <p:cNvPr id="214" name="Google Shape;214;p26"/>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From this study i learnt that many airlines increase their prices for people who  book their flights closer to date of their departure.</a:t>
            </a:r>
            <a:endParaRPr/>
          </a:p>
          <a:p>
            <a:pPr indent="-342900" lvl="0" marL="457200" rtl="0" algn="l">
              <a:lnSpc>
                <a:spcPct val="115000"/>
              </a:lnSpc>
              <a:spcBef>
                <a:spcPts val="1200"/>
              </a:spcBef>
              <a:spcAft>
                <a:spcPts val="0"/>
              </a:spcAft>
              <a:buSzPts val="1800"/>
              <a:buChar char="●"/>
            </a:pPr>
            <a:r>
              <a:rPr lang="en"/>
              <a:t>Prices of Flight tickets </a:t>
            </a:r>
            <a:r>
              <a:rPr lang="en"/>
              <a:t>are not very highly dependent</a:t>
            </a:r>
            <a:r>
              <a:rPr lang="en"/>
              <a:t> on any of the factors taken in this project , they do have good dependency on some.</a:t>
            </a:r>
            <a:endParaRPr/>
          </a:p>
          <a:p>
            <a:pPr indent="-342900" lvl="0" marL="457200" rtl="0" algn="l">
              <a:lnSpc>
                <a:spcPct val="115000"/>
              </a:lnSpc>
              <a:spcBef>
                <a:spcPts val="1200"/>
              </a:spcBef>
              <a:spcAft>
                <a:spcPts val="0"/>
              </a:spcAft>
              <a:buSzPts val="1800"/>
              <a:buChar char="●"/>
            </a:pPr>
            <a:r>
              <a:rPr lang="en"/>
              <a:t>Prices of Flight tickets fluctuate a lot throughout the day.</a:t>
            </a:r>
            <a:endParaRPr/>
          </a:p>
          <a:p>
            <a:pPr indent="-342900" lvl="0" marL="457200" rtl="0" algn="l">
              <a:lnSpc>
                <a:spcPct val="115000"/>
              </a:lnSpc>
              <a:spcBef>
                <a:spcPts val="1200"/>
              </a:spcBef>
              <a:spcAft>
                <a:spcPts val="0"/>
              </a:spcAft>
              <a:buSzPts val="1800"/>
              <a:buChar char="●"/>
            </a:pPr>
            <a:r>
              <a:rPr lang="en"/>
              <a:t>Some companies provides slightly cheaper flight tickets than others.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Learning Outcomes of the Study in respect of Data Science</a:t>
            </a:r>
            <a:endParaRPr b="1" u="sng"/>
          </a:p>
        </p:txBody>
      </p:sp>
      <p:sp>
        <p:nvSpPr>
          <p:cNvPr id="220" name="Google Shape;220;p27"/>
          <p:cNvSpPr txBox="1"/>
          <p:nvPr>
            <p:ph idx="1" type="body"/>
          </p:nvPr>
        </p:nvSpPr>
        <p:spPr>
          <a:xfrm>
            <a:off x="311700" y="1396850"/>
            <a:ext cx="8520600" cy="340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Some problems faced and their solution (using visualisation and algorithm) used were:</a:t>
            </a:r>
            <a:endParaRPr/>
          </a:p>
          <a:p>
            <a:pPr indent="-342900" lvl="0" marL="457200" rtl="0" algn="l">
              <a:lnSpc>
                <a:spcPct val="115000"/>
              </a:lnSpc>
              <a:spcBef>
                <a:spcPts val="0"/>
              </a:spcBef>
              <a:spcAft>
                <a:spcPts val="0"/>
              </a:spcAft>
              <a:buSzPts val="1800"/>
              <a:buChar char="●"/>
            </a:pPr>
            <a:r>
              <a:rPr lang="en"/>
              <a:t>When i tried to go from yatra.com homepage to flight list page of yatra.com using web scraping script the website stopped me. So i directly visited the url of </a:t>
            </a:r>
            <a:r>
              <a:rPr lang="en"/>
              <a:t>flight list page of yatra.com using chromedriver.</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After web scraping some data which was supposed to be </a:t>
            </a:r>
            <a:r>
              <a:rPr lang="en"/>
              <a:t>continuous</a:t>
            </a:r>
            <a:r>
              <a:rPr lang="en"/>
              <a:t> data column was stored as object datatype in excel file. So what i did was in data cleaning part of model i converted them to float datatype using .astype()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Limitations of this work and Scope for Future Work</a:t>
            </a:r>
            <a:endParaRPr b="1" sz="2500" u="sng"/>
          </a:p>
        </p:txBody>
      </p:sp>
      <p:sp>
        <p:nvSpPr>
          <p:cNvPr id="226" name="Google Shape;226;p28"/>
          <p:cNvSpPr txBox="1"/>
          <p:nvPr>
            <p:ph idx="1" type="body"/>
          </p:nvPr>
        </p:nvSpPr>
        <p:spPr>
          <a:xfrm>
            <a:off x="311700" y="1152475"/>
            <a:ext cx="8520600" cy="3717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Some limitations are :</a:t>
            </a:r>
            <a:endParaRPr/>
          </a:p>
          <a:p>
            <a:pPr indent="-342900" lvl="0" marL="457200" rtl="0" algn="l">
              <a:lnSpc>
                <a:spcPct val="115000"/>
              </a:lnSpc>
              <a:spcBef>
                <a:spcPts val="1200"/>
              </a:spcBef>
              <a:spcAft>
                <a:spcPts val="0"/>
              </a:spcAft>
              <a:buSzPts val="1800"/>
              <a:buChar char="●"/>
            </a:pPr>
            <a:r>
              <a:rPr lang="en"/>
              <a:t>There are many other factors which are not in the data which may play major role in prices of some flight prices such as discount offers,etc.</a:t>
            </a:r>
            <a:endParaRPr/>
          </a:p>
          <a:p>
            <a:pPr indent="-342900" lvl="0" marL="457200" rtl="0" algn="l">
              <a:lnSpc>
                <a:spcPct val="115000"/>
              </a:lnSpc>
              <a:spcBef>
                <a:spcPts val="0"/>
              </a:spcBef>
              <a:spcAft>
                <a:spcPts val="0"/>
              </a:spcAft>
              <a:buSzPts val="1800"/>
              <a:buChar char="●"/>
            </a:pPr>
            <a:r>
              <a:rPr lang="en"/>
              <a:t>Unrelated factors such as availability of beverages may indirectly also affect price of flight tickets.</a:t>
            </a:r>
            <a:endParaRPr/>
          </a:p>
          <a:p>
            <a:pPr indent="-342900" lvl="0" marL="457200" rtl="0" algn="l">
              <a:lnSpc>
                <a:spcPct val="115000"/>
              </a:lnSpc>
              <a:spcBef>
                <a:spcPts val="0"/>
              </a:spcBef>
              <a:spcAft>
                <a:spcPts val="0"/>
              </a:spcAft>
              <a:buSzPts val="1800"/>
              <a:buChar char="●"/>
            </a:pPr>
            <a:r>
              <a:rPr lang="en"/>
              <a:t>With evolving technology, prices of flight tickets may also decrease.</a:t>
            </a:r>
            <a:endParaRPr/>
          </a:p>
          <a:p>
            <a:pPr indent="0" lvl="0" marL="0" rtl="0" algn="l">
              <a:lnSpc>
                <a:spcPct val="115000"/>
              </a:lnSpc>
              <a:spcBef>
                <a:spcPts val="1200"/>
              </a:spcBef>
              <a:spcAft>
                <a:spcPts val="0"/>
              </a:spcAft>
              <a:buSzPts val="1800"/>
              <a:buNone/>
            </a:pPr>
            <a:r>
              <a:rPr lang="en"/>
              <a:t>Scope for future work :</a:t>
            </a:r>
            <a:endParaRPr/>
          </a:p>
          <a:p>
            <a:pPr indent="-342900" lvl="0" marL="457200" rtl="0" algn="l">
              <a:lnSpc>
                <a:spcPct val="115000"/>
              </a:lnSpc>
              <a:spcBef>
                <a:spcPts val="1200"/>
              </a:spcBef>
              <a:spcAft>
                <a:spcPts val="0"/>
              </a:spcAft>
              <a:buSzPts val="1800"/>
              <a:buChar char="●"/>
            </a:pPr>
            <a:r>
              <a:rPr lang="en"/>
              <a:t>This can be made further accurate by taking more and more factors as well as more source and destinations (domestic as well as international) into account.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000" u="sng"/>
              <a:t>Introduction</a:t>
            </a:r>
            <a:endParaRPr b="1" sz="30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THE END</a:t>
            </a:r>
            <a:endParaRPr b="1" sz="3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Business Problem Framing</a:t>
            </a:r>
            <a:endParaRPr b="1" u="sng"/>
          </a:p>
        </p:txBody>
      </p:sp>
      <p:sp>
        <p:nvSpPr>
          <p:cNvPr id="74" name="Google Shape;74;p4"/>
          <p:cNvSpPr txBox="1"/>
          <p:nvPr>
            <p:ph idx="1" type="body"/>
          </p:nvPr>
        </p:nvSpPr>
        <p:spPr>
          <a:xfrm>
            <a:off x="311700" y="1370725"/>
            <a:ext cx="8520600" cy="3198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Anyone who has booked a flight ticket knows how unexpectedly the prices vary. The cheapest available ticket on a given flight gets more and less expensive over time.</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So, we have to work on a project where we have to collect data of flight fares with other features and work to make a model to predict fares of flights.</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1200"/>
              </a:spcBef>
              <a:spcAft>
                <a:spcPts val="0"/>
              </a:spcAft>
              <a:buSzPts val="1800"/>
              <a:buChar char="●"/>
            </a:pPr>
            <a:r>
              <a:rPr lang="en"/>
              <a:t>We  are supposed</a:t>
            </a:r>
            <a:r>
              <a:rPr lang="en"/>
              <a:t> to scrape at least 1500 rows of data for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Conceptual Background of the Domain Problem</a:t>
            </a:r>
            <a:endParaRPr b="1" u="sng"/>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The prices of flight ticket depends on many factors. Such as:</a:t>
            </a:r>
            <a:endParaRPr/>
          </a:p>
          <a:p>
            <a:pPr indent="-342900" lvl="0" marL="457200" rtl="0" algn="l">
              <a:lnSpc>
                <a:spcPct val="115000"/>
              </a:lnSpc>
              <a:spcBef>
                <a:spcPts val="1200"/>
              </a:spcBef>
              <a:spcAft>
                <a:spcPts val="0"/>
              </a:spcAft>
              <a:buSzPts val="1800"/>
              <a:buChar char="●"/>
            </a:pPr>
            <a:r>
              <a:rPr lang="en"/>
              <a:t>A</a:t>
            </a:r>
            <a:r>
              <a:rPr lang="en"/>
              <a:t>irline Name</a:t>
            </a:r>
            <a:endParaRPr/>
          </a:p>
          <a:p>
            <a:pPr indent="-342900" lvl="0" marL="457200" rtl="0" algn="l">
              <a:lnSpc>
                <a:spcPct val="115000"/>
              </a:lnSpc>
              <a:spcBef>
                <a:spcPts val="1200"/>
              </a:spcBef>
              <a:spcAft>
                <a:spcPts val="0"/>
              </a:spcAft>
              <a:buSzPts val="1800"/>
              <a:buChar char="●"/>
            </a:pPr>
            <a:r>
              <a:rPr lang="en"/>
              <a:t>Date of journey</a:t>
            </a:r>
            <a:endParaRPr/>
          </a:p>
          <a:p>
            <a:pPr indent="-342900" lvl="0" marL="457200" rtl="0" algn="l">
              <a:lnSpc>
                <a:spcPct val="115000"/>
              </a:lnSpc>
              <a:spcBef>
                <a:spcPts val="1200"/>
              </a:spcBef>
              <a:spcAft>
                <a:spcPts val="0"/>
              </a:spcAft>
              <a:buSzPts val="1800"/>
              <a:buChar char="●"/>
            </a:pPr>
            <a:r>
              <a:rPr lang="en"/>
              <a:t>S</a:t>
            </a:r>
            <a:r>
              <a:rPr lang="en"/>
              <a:t>ource and Destination</a:t>
            </a:r>
            <a:endParaRPr/>
          </a:p>
          <a:p>
            <a:pPr indent="-342900" lvl="0" marL="457200" rtl="0" algn="l">
              <a:lnSpc>
                <a:spcPct val="115000"/>
              </a:lnSpc>
              <a:spcBef>
                <a:spcPts val="1200"/>
              </a:spcBef>
              <a:spcAft>
                <a:spcPts val="0"/>
              </a:spcAft>
              <a:buSzPts val="1800"/>
              <a:buChar char="●"/>
            </a:pPr>
            <a:r>
              <a:rPr lang="en"/>
              <a:t>Departure time and Arrival time</a:t>
            </a:r>
            <a:endParaRPr/>
          </a:p>
          <a:p>
            <a:pPr indent="-342900" lvl="0" marL="457200" rtl="0" algn="l">
              <a:lnSpc>
                <a:spcPct val="115000"/>
              </a:lnSpc>
              <a:spcBef>
                <a:spcPts val="1200"/>
              </a:spcBef>
              <a:spcAft>
                <a:spcPts val="0"/>
              </a:spcAft>
              <a:buSzPts val="1800"/>
              <a:buChar char="●"/>
            </a:pPr>
            <a:r>
              <a:rPr lang="en"/>
              <a:t>D</a:t>
            </a:r>
            <a:r>
              <a:rPr lang="en"/>
              <a:t>uration</a:t>
            </a:r>
            <a:endParaRPr/>
          </a:p>
          <a:p>
            <a:pPr indent="-342900" lvl="0" marL="457200" rtl="0" algn="l">
              <a:lnSpc>
                <a:spcPct val="115000"/>
              </a:lnSpc>
              <a:spcBef>
                <a:spcPts val="1200"/>
              </a:spcBef>
              <a:spcAft>
                <a:spcPts val="0"/>
              </a:spcAft>
              <a:buSzPts val="1800"/>
              <a:buChar char="●"/>
            </a:pPr>
            <a:r>
              <a:rPr lang="en"/>
              <a:t>Total stops</a:t>
            </a:r>
            <a:endParaRPr/>
          </a:p>
          <a:p>
            <a:pPr indent="-342900" lvl="0" marL="457200" rtl="0" algn="l">
              <a:lnSpc>
                <a:spcPct val="115000"/>
              </a:lnSpc>
              <a:spcBef>
                <a:spcPts val="1200"/>
              </a:spcBef>
              <a:spcAft>
                <a:spcPts val="0"/>
              </a:spcAft>
              <a:buSzPts val="1800"/>
              <a:buChar char="●"/>
            </a:pPr>
            <a:r>
              <a:rPr lang="en"/>
              <a:t>And so on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Motivation for the Problem Undertaken</a:t>
            </a:r>
            <a:endParaRPr b="1" u="sng"/>
          </a:p>
        </p:txBody>
      </p:sp>
      <p:sp>
        <p:nvSpPr>
          <p:cNvPr id="86" name="Google Shape;86;p6"/>
          <p:cNvSpPr txBox="1"/>
          <p:nvPr>
            <p:ph idx="1" type="body"/>
          </p:nvPr>
        </p:nvSpPr>
        <p:spPr>
          <a:xfrm>
            <a:off x="311700" y="1540450"/>
            <a:ext cx="8520600" cy="3028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We  are supposed to build a model using Machine Learning in order to predict the price of the flight tickets.</a:t>
            </a:r>
            <a:endParaRPr/>
          </a:p>
          <a:p>
            <a:pPr indent="-342900" lvl="0" marL="457200" rtl="0" algn="l">
              <a:lnSpc>
                <a:spcPct val="115000"/>
              </a:lnSpc>
              <a:spcBef>
                <a:spcPts val="1200"/>
              </a:spcBef>
              <a:spcAft>
                <a:spcPts val="0"/>
              </a:spcAft>
              <a:buSzPts val="1800"/>
              <a:buChar char="●"/>
            </a:pPr>
            <a:r>
              <a:rPr lang="en"/>
              <a:t>This model will then be used to understand how exactly the prices vary with the variables. This can be used to evaluate the best interval of time to purchase flight tickets at </a:t>
            </a:r>
            <a:r>
              <a:rPr lang="en"/>
              <a:t>its</a:t>
            </a:r>
            <a:r>
              <a:rPr lang="en"/>
              <a:t> cheapest price.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3000" u="sng"/>
              <a:t>Analytical Problem Framing</a:t>
            </a:r>
            <a:endParaRPr b="1" sz="3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Mathematical/ Analytical Modeling of the Problem</a:t>
            </a:r>
            <a:endParaRPr b="1" u="sng"/>
          </a:p>
        </p:txBody>
      </p:sp>
      <p:sp>
        <p:nvSpPr>
          <p:cNvPr id="97" name="Google Shape;97;p8"/>
          <p:cNvSpPr txBox="1"/>
          <p:nvPr>
            <p:ph idx="1" type="body"/>
          </p:nvPr>
        </p:nvSpPr>
        <p:spPr>
          <a:xfrm>
            <a:off x="311700" y="1422950"/>
            <a:ext cx="8520600" cy="31071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i imported data from excel file to dataframes using pandas.</a:t>
            </a:r>
            <a:endParaRPr/>
          </a:p>
          <a:p>
            <a:pPr indent="-342900" lvl="0" marL="457200" rtl="0" algn="l">
              <a:lnSpc>
                <a:spcPct val="100000"/>
              </a:lnSpc>
              <a:spcBef>
                <a:spcPts val="0"/>
              </a:spcBef>
              <a:spcAft>
                <a:spcPts val="0"/>
              </a:spcAft>
              <a:buSzPts val="1800"/>
              <a:buChar char="●"/>
            </a:pPr>
            <a:r>
              <a:rPr lang="en"/>
              <a:t>After that i cleaned the data (like converted Duration and Price from object datatype to numeric datatype,etc).</a:t>
            </a:r>
            <a:endParaRPr/>
          </a:p>
          <a:p>
            <a:pPr indent="-342900" lvl="0" marL="457200" rtl="0" algn="l">
              <a:lnSpc>
                <a:spcPct val="100000"/>
              </a:lnSpc>
              <a:spcBef>
                <a:spcPts val="0"/>
              </a:spcBef>
              <a:spcAft>
                <a:spcPts val="0"/>
              </a:spcAft>
              <a:buSzPts val="1800"/>
              <a:buChar char="●"/>
            </a:pPr>
            <a:r>
              <a:rPr lang="en"/>
              <a:t>I</a:t>
            </a:r>
            <a:r>
              <a:rPr lang="en"/>
              <a:t> used .dtypes to know data type of each column of dataframe.</a:t>
            </a:r>
            <a:endParaRPr/>
          </a:p>
          <a:p>
            <a:pPr indent="-317500" lvl="0" marL="457200" rtl="0" algn="l">
              <a:lnSpc>
                <a:spcPct val="100000"/>
              </a:lnSpc>
              <a:spcBef>
                <a:spcPts val="0"/>
              </a:spcBef>
              <a:spcAft>
                <a:spcPts val="0"/>
              </a:spcAft>
              <a:buClr>
                <a:schemeClr val="lt2"/>
              </a:buClr>
              <a:buSzPts val="1400"/>
              <a:buChar char="●"/>
            </a:pPr>
            <a:r>
              <a:rPr lang="en"/>
              <a:t>After that i used .describe() to know the statistical information (such as max, min value,etc ) of </a:t>
            </a:r>
            <a:r>
              <a:rPr lang="en"/>
              <a:t>continuous</a:t>
            </a:r>
            <a:r>
              <a:rPr lang="en"/>
              <a:t> </a:t>
            </a:r>
            <a:r>
              <a:rPr lang="en"/>
              <a:t>data</a:t>
            </a:r>
            <a:r>
              <a:rPr lang="en"/>
              <a:t> columns in dataframe.</a:t>
            </a:r>
            <a:endParaRPr/>
          </a:p>
          <a:p>
            <a:pPr indent="-317500" lvl="0" marL="457200" rtl="0" algn="l">
              <a:lnSpc>
                <a:spcPct val="100000"/>
              </a:lnSpc>
              <a:spcBef>
                <a:spcPts val="0"/>
              </a:spcBef>
              <a:spcAft>
                <a:spcPts val="0"/>
              </a:spcAft>
              <a:buClr>
                <a:schemeClr val="lt2"/>
              </a:buClr>
              <a:buSzPts val="1400"/>
              <a:buChar char="●"/>
            </a:pPr>
            <a:r>
              <a:rPr lang="en"/>
              <a:t>Then i used .shape to know shape of dataframe.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7363"/>
              </a:lnSpc>
              <a:spcBef>
                <a:spcPts val="1200"/>
              </a:spcBef>
              <a:spcAft>
                <a:spcPts val="0"/>
              </a:spcAft>
              <a:buSzPts val="3111"/>
              <a:buNone/>
            </a:pPr>
            <a:r>
              <a:rPr b="1" lang="en" sz="2750" u="sng"/>
              <a:t>Data Sources and their formats</a:t>
            </a:r>
            <a:endParaRPr b="1" u="sng"/>
          </a:p>
        </p:txBody>
      </p:sp>
      <p:sp>
        <p:nvSpPr>
          <p:cNvPr id="103" name="Google Shape;103;p9"/>
          <p:cNvSpPr txBox="1"/>
          <p:nvPr>
            <p:ph idx="1" type="body"/>
          </p:nvPr>
        </p:nvSpPr>
        <p:spPr>
          <a:xfrm>
            <a:off x="311700" y="1422950"/>
            <a:ext cx="8520600" cy="314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Training data has been extracted from ‘https://www.yatra.com/’ using Selenium.</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Using Selenium, data was extracted to excel file named ‘flight_price_data.xlsx’.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