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e66c588d8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e66c588d8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e66c588d8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e66c588d8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e66c588d8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e66c588d8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e66c588d8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e66c588d8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e66c588d8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e66c588d8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e66c588d8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e66c588d8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e66c588d8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e66c588d8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e66c588d8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e66c588d8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e66c588d8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e66c588d8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e66c588d8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e66c588d8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e66c588d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e66c588d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e66c588d8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e66c588d8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e66c588d8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e66c588d8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e66c588d8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e66c588d8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e66c588d8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e66c588d8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e66c588d8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e66c588d8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e66c588d8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e66c588d8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e66c588d8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e66c588d8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e66c588d8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e66c588d8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e66c588d8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e66c588d8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e66c588d8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e66c588d8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e66c588d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e66c588d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62d9157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62d9157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e66c588d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e66c588d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e66c588d8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e66c588d8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e66c588d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e66c588d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e66c588d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e66c588d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e66c588d8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e66c588d8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143375"/>
            <a:ext cx="8520600" cy="103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u="sng"/>
              <a:t>Housing Project</a:t>
            </a:r>
            <a:endParaRPr b="1" u="sng"/>
          </a:p>
        </p:txBody>
      </p:sp>
      <p:sp>
        <p:nvSpPr>
          <p:cNvPr id="55" name="Google Shape;55;p13"/>
          <p:cNvSpPr txBox="1"/>
          <p:nvPr>
            <p:ph idx="1" type="subTitle"/>
          </p:nvPr>
        </p:nvSpPr>
        <p:spPr>
          <a:xfrm>
            <a:off x="311700" y="3632500"/>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-Rijul Kumar</a:t>
            </a:r>
            <a:endParaRPr/>
          </a:p>
        </p:txBody>
      </p:sp>
      <p:sp>
        <p:nvSpPr>
          <p:cNvPr id="56" name="Google Shape;56;p13"/>
          <p:cNvSpPr/>
          <p:nvPr/>
        </p:nvSpPr>
        <p:spPr>
          <a:xfrm>
            <a:off x="3485575" y="248025"/>
            <a:ext cx="1919100" cy="18954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 name="Google Shape;57;p13"/>
          <p:cNvPicPr preferRelativeResize="0"/>
          <p:nvPr/>
        </p:nvPicPr>
        <p:blipFill>
          <a:blip r:embed="rId3">
            <a:alphaModFix/>
          </a:blip>
          <a:stretch>
            <a:fillRect/>
          </a:stretch>
        </p:blipFill>
        <p:spPr>
          <a:xfrm>
            <a:off x="3502000" y="274650"/>
            <a:ext cx="1905000" cy="1905000"/>
          </a:xfrm>
          <a:prstGeom prst="rect">
            <a:avLst/>
          </a:prstGeom>
          <a:noFill/>
          <a:ln>
            <a:noFill/>
          </a:ln>
          <a:effectLst>
            <a:outerShdw blurRad="57150" rotWithShape="0" algn="bl" dir="5400000" dist="19050">
              <a:srgbClr val="FFFFFF">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Data Preprocessing Done</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109" name="Google Shape;109;p22"/>
          <p:cNvSpPr txBox="1"/>
          <p:nvPr>
            <p:ph idx="1" type="body"/>
          </p:nvPr>
        </p:nvSpPr>
        <p:spPr>
          <a:xfrm>
            <a:off x="311700" y="1383775"/>
            <a:ext cx="8520600" cy="33813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lt2"/>
              </a:buClr>
              <a:buSzPts val="1400"/>
              <a:buChar char="●"/>
            </a:pPr>
            <a:r>
              <a:rPr lang="en"/>
              <a:t>First of all for data preprocessing</a:t>
            </a:r>
            <a:r>
              <a:rPr lang="en"/>
              <a:t> i checked whether there is a NULL value or not in dataframe using heatmap as well as .isnull()</a:t>
            </a:r>
            <a:endParaRPr/>
          </a:p>
          <a:p>
            <a:pPr indent="-317500" lvl="0" marL="457200" rtl="0" algn="l">
              <a:lnSpc>
                <a:spcPct val="100000"/>
              </a:lnSpc>
              <a:spcBef>
                <a:spcPts val="0"/>
              </a:spcBef>
              <a:spcAft>
                <a:spcPts val="0"/>
              </a:spcAft>
              <a:buClr>
                <a:schemeClr val="lt2"/>
              </a:buClr>
              <a:buSzPts val="1400"/>
              <a:buChar char="●"/>
            </a:pPr>
            <a:r>
              <a:rPr lang="en"/>
              <a:t>After that NULL values were filled with mode of columns for categorical columns and mean of columns for continuous columns.</a:t>
            </a:r>
            <a:endParaRPr/>
          </a:p>
          <a:p>
            <a:pPr indent="-317500" lvl="0" marL="457200" rtl="0" algn="l">
              <a:lnSpc>
                <a:spcPct val="100000"/>
              </a:lnSpc>
              <a:spcBef>
                <a:spcPts val="0"/>
              </a:spcBef>
              <a:spcAft>
                <a:spcPts val="0"/>
              </a:spcAft>
              <a:buClr>
                <a:schemeClr val="lt2"/>
              </a:buClr>
              <a:buSzPts val="1400"/>
              <a:buChar char="●"/>
            </a:pPr>
            <a:r>
              <a:rPr lang="en"/>
              <a:t>After that i used count plots from seaborn library to plot all categorical columns for visualisation.</a:t>
            </a:r>
            <a:endParaRPr/>
          </a:p>
          <a:p>
            <a:pPr indent="-317500" lvl="0" marL="457200" rtl="0" algn="l">
              <a:lnSpc>
                <a:spcPct val="100000"/>
              </a:lnSpc>
              <a:spcBef>
                <a:spcPts val="0"/>
              </a:spcBef>
              <a:spcAft>
                <a:spcPts val="0"/>
              </a:spcAft>
              <a:buClr>
                <a:schemeClr val="lt2"/>
              </a:buClr>
              <a:buSzPts val="1400"/>
              <a:buChar char="●"/>
            </a:pPr>
            <a:r>
              <a:rPr lang="en"/>
              <a:t>Next i used Density plots from seaborn library to plot all continuous columns for visualisation.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Data Preprocessing Done (conti)</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115" name="Google Shape;115;p23"/>
          <p:cNvSpPr txBox="1"/>
          <p:nvPr>
            <p:ph idx="1" type="body"/>
          </p:nvPr>
        </p:nvSpPr>
        <p:spPr>
          <a:xfrm>
            <a:off x="311700" y="1318500"/>
            <a:ext cx="8520600" cy="344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lt2"/>
              </a:buClr>
              <a:buSzPts val="1400"/>
              <a:buChar char="●"/>
            </a:pPr>
            <a:r>
              <a:rPr lang="en"/>
              <a:t>Then i did encoded the dataframe using Ordinal Encoder.</a:t>
            </a:r>
            <a:endParaRPr/>
          </a:p>
          <a:p>
            <a:pPr indent="-317500" lvl="0" marL="457200" rtl="0" algn="l">
              <a:lnSpc>
                <a:spcPct val="100000"/>
              </a:lnSpc>
              <a:spcBef>
                <a:spcPts val="0"/>
              </a:spcBef>
              <a:spcAft>
                <a:spcPts val="0"/>
              </a:spcAft>
              <a:buClr>
                <a:schemeClr val="lt2"/>
              </a:buClr>
              <a:buSzPts val="1400"/>
              <a:buChar char="●"/>
            </a:pPr>
            <a:r>
              <a:rPr lang="en"/>
              <a:t>After that i checked for correlations using heatmaps, correlation matrix and BAR plot.</a:t>
            </a:r>
            <a:endParaRPr/>
          </a:p>
          <a:p>
            <a:pPr indent="-317500" lvl="0" marL="457200" rtl="0" algn="l">
              <a:lnSpc>
                <a:spcPct val="100000"/>
              </a:lnSpc>
              <a:spcBef>
                <a:spcPts val="0"/>
              </a:spcBef>
              <a:spcAft>
                <a:spcPts val="0"/>
              </a:spcAft>
              <a:buClr>
                <a:schemeClr val="lt2"/>
              </a:buClr>
              <a:buSzPts val="1400"/>
              <a:buChar char="●"/>
            </a:pPr>
            <a:r>
              <a:rPr lang="en"/>
              <a:t>Finally i confirmed high correlations using VIF and dropped highly correlated columns.</a:t>
            </a:r>
            <a:endParaRPr/>
          </a:p>
          <a:p>
            <a:pPr indent="-317500" lvl="0" marL="457200" rtl="0" algn="l">
              <a:lnSpc>
                <a:spcPct val="100000"/>
              </a:lnSpc>
              <a:spcBef>
                <a:spcPts val="0"/>
              </a:spcBef>
              <a:spcAft>
                <a:spcPts val="0"/>
              </a:spcAft>
              <a:buClr>
                <a:schemeClr val="lt2"/>
              </a:buClr>
              <a:buSzPts val="1400"/>
              <a:buChar char="●"/>
            </a:pPr>
            <a:r>
              <a:rPr lang="en"/>
              <a:t>After that i removed skewness and checked outliers.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Data Inputs- Logic- Output Relationships</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Data Input</a:t>
            </a:r>
            <a:r>
              <a:rPr lang="en"/>
              <a:t> :</a:t>
            </a:r>
            <a:endParaRPr/>
          </a:p>
          <a:p>
            <a:pPr indent="0" lvl="0" marL="0" rtl="0" algn="l">
              <a:spcBef>
                <a:spcPts val="1200"/>
              </a:spcBef>
              <a:spcAft>
                <a:spcPts val="0"/>
              </a:spcAft>
              <a:buNone/>
            </a:pPr>
            <a:r>
              <a:rPr lang="en"/>
              <a:t>These are basically the factors (such as lot size, t</a:t>
            </a:r>
            <a:r>
              <a:rPr lang="en"/>
              <a:t>ype of road access to property,  type of utilities available, etc</a:t>
            </a:r>
            <a:r>
              <a:rPr lang="en"/>
              <a:t>) which affects the prices of house.</a:t>
            </a:r>
            <a:endParaRPr/>
          </a:p>
          <a:p>
            <a:pPr indent="0" lvl="0" marL="0" rtl="0" algn="l">
              <a:spcBef>
                <a:spcPts val="1200"/>
              </a:spcBef>
              <a:spcAft>
                <a:spcPts val="0"/>
              </a:spcAft>
              <a:buNone/>
            </a:pPr>
            <a:r>
              <a:t/>
            </a:r>
            <a:endParaRPr u="sng"/>
          </a:p>
          <a:p>
            <a:pPr indent="0" lvl="0" marL="0" rtl="0" algn="l">
              <a:spcBef>
                <a:spcPts val="1200"/>
              </a:spcBef>
              <a:spcAft>
                <a:spcPts val="0"/>
              </a:spcAft>
              <a:buNone/>
            </a:pPr>
            <a:r>
              <a:rPr lang="en" u="sng"/>
              <a:t>Data Output</a:t>
            </a:r>
            <a:r>
              <a:rPr lang="en"/>
              <a:t> :</a:t>
            </a:r>
            <a:endParaRPr/>
          </a:p>
          <a:p>
            <a:pPr indent="0" lvl="0" marL="0" rtl="0" algn="l">
              <a:spcBef>
                <a:spcPts val="1200"/>
              </a:spcBef>
              <a:spcAft>
                <a:spcPts val="1200"/>
              </a:spcAft>
              <a:buNone/>
            </a:pPr>
            <a:r>
              <a:rPr lang="en"/>
              <a:t>Our Target variable is SalesPrice which is the price of the houses and we are supposed to predict it with the help of data input (i.e factors affecting house prices).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7363"/>
              </a:lnSpc>
              <a:spcBef>
                <a:spcPts val="1200"/>
              </a:spcBef>
              <a:spcAft>
                <a:spcPts val="0"/>
              </a:spcAft>
              <a:buNone/>
            </a:pPr>
            <a:r>
              <a:rPr b="1" lang="en" sz="2750" u="sng"/>
              <a:t>Set of assumptions used</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assumption that i took was that all ‘object’ data type columns are categorical data and hence plotted count plots.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Next assumption that i took was that all ‘float64’ and ‘int64’ data type columns are continuous data and hence plotted density plots.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Hardware and Software Requirements and Tools Used</a:t>
            </a:r>
            <a:endParaRPr b="1" sz="2500" u="sng"/>
          </a:p>
        </p:txBody>
      </p:sp>
      <p:sp>
        <p:nvSpPr>
          <p:cNvPr id="133" name="Google Shape;133;p26"/>
          <p:cNvSpPr txBox="1"/>
          <p:nvPr>
            <p:ph idx="1" type="body"/>
          </p:nvPr>
        </p:nvSpPr>
        <p:spPr>
          <a:xfrm>
            <a:off x="311700" y="1240175"/>
            <a:ext cx="8520600" cy="33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used:</a:t>
            </a:r>
            <a:endParaRPr/>
          </a:p>
          <a:p>
            <a:pPr indent="-342900" lvl="0" marL="457200" rtl="0" algn="l">
              <a:spcBef>
                <a:spcPts val="1200"/>
              </a:spcBef>
              <a:spcAft>
                <a:spcPts val="0"/>
              </a:spcAft>
              <a:buSzPts val="1800"/>
              <a:buChar char="●"/>
            </a:pPr>
            <a:r>
              <a:rPr lang="en"/>
              <a:t>Laptop with intel core i5 7th gen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Software used:</a:t>
            </a:r>
            <a:endParaRPr/>
          </a:p>
          <a:p>
            <a:pPr indent="-342900" lvl="0" marL="457200" rtl="0" algn="l">
              <a:spcBef>
                <a:spcPts val="1200"/>
              </a:spcBef>
              <a:spcAft>
                <a:spcPts val="0"/>
              </a:spcAft>
              <a:buSzPts val="1800"/>
              <a:buChar char="●"/>
            </a:pPr>
            <a:r>
              <a:rPr lang="en"/>
              <a:t>Jupyter notebook</a:t>
            </a:r>
            <a:endParaRPr/>
          </a:p>
          <a:p>
            <a:pPr indent="-342900" lvl="0" marL="457200" rtl="0" algn="l">
              <a:spcBef>
                <a:spcPts val="0"/>
              </a:spcBef>
              <a:spcAft>
                <a:spcPts val="0"/>
              </a:spcAft>
              <a:buSzPts val="1800"/>
              <a:buChar char="●"/>
            </a:pPr>
            <a:r>
              <a:rPr lang="en"/>
              <a:t>Required python libraries such as numpy, pandas, seaborn, matplotlib, etc</a:t>
            </a:r>
            <a:endParaRPr/>
          </a:p>
          <a:p>
            <a:pPr indent="-342900" lvl="0" marL="457200" rtl="0" algn="l">
              <a:spcBef>
                <a:spcPts val="0"/>
              </a:spcBef>
              <a:spcAft>
                <a:spcPts val="0"/>
              </a:spcAft>
              <a:buSzPts val="1800"/>
              <a:buChar char="●"/>
            </a:pPr>
            <a:r>
              <a:rPr lang="en"/>
              <a:t>Required libraries for model such as sklearn, 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224575" y="2155175"/>
            <a:ext cx="8520600" cy="572700"/>
          </a:xfrm>
          <a:prstGeom prst="rect">
            <a:avLst/>
          </a:prstGeom>
        </p:spPr>
        <p:txBody>
          <a:bodyPr anchorCtr="0" anchor="t" bIns="91425" lIns="91425" spcFirstLastPara="1" rIns="91425" wrap="square" tIns="91425">
            <a:noAutofit/>
          </a:bodyPr>
          <a:lstStyle/>
          <a:p>
            <a:pPr indent="0" lvl="0" marL="0" rtl="0" algn="ctr">
              <a:lnSpc>
                <a:spcPct val="7363"/>
              </a:lnSpc>
              <a:spcBef>
                <a:spcPts val="1200"/>
              </a:spcBef>
              <a:spcAft>
                <a:spcPts val="0"/>
              </a:spcAft>
              <a:buNone/>
            </a:pPr>
            <a:r>
              <a:rPr b="1" lang="en" sz="2500" u="sng"/>
              <a:t>Models Development and Evaluation</a:t>
            </a:r>
            <a:endParaRPr b="1" sz="2500" u="sng"/>
          </a:p>
          <a:p>
            <a:pPr indent="0" lvl="0" marL="0" rtl="0" algn="ctr">
              <a:lnSpc>
                <a:spcPct val="7363"/>
              </a:lnSpc>
              <a:spcBef>
                <a:spcPts val="1200"/>
              </a:spcBef>
              <a:spcAft>
                <a:spcPts val="0"/>
              </a:spcAft>
              <a:buNone/>
            </a:pPr>
            <a:r>
              <a:t/>
            </a:r>
            <a:endParaRPr b="1" sz="3000" u="sng"/>
          </a:p>
          <a:p>
            <a:pPr indent="0" lvl="0" marL="0" rtl="0" algn="l">
              <a:spcBef>
                <a:spcPts val="800"/>
              </a:spcBef>
              <a:spcAft>
                <a:spcPts val="0"/>
              </a:spcAft>
              <a:buNone/>
            </a:pPr>
            <a:r>
              <a:t/>
            </a:r>
            <a:endParaRPr b="1" sz="3000" u="sng"/>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2500" u="sng"/>
              <a:t>Identification of possible problem-solving approaches (methods)</a:t>
            </a:r>
            <a:endParaRPr b="1" sz="2500" u="sng"/>
          </a:p>
        </p:txBody>
      </p:sp>
      <p:sp>
        <p:nvSpPr>
          <p:cNvPr id="144" name="Google Shape;144;p28"/>
          <p:cNvSpPr txBox="1"/>
          <p:nvPr>
            <p:ph idx="1" type="body"/>
          </p:nvPr>
        </p:nvSpPr>
        <p:spPr>
          <a:xfrm>
            <a:off x="311700" y="1462100"/>
            <a:ext cx="8520600" cy="310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preprocessing data (removing NULL, encoding, removing high correlations, removing skewness and outliers) i </a:t>
            </a:r>
            <a:r>
              <a:rPr lang="en"/>
              <a:t>separated</a:t>
            </a:r>
            <a:r>
              <a:rPr lang="en"/>
              <a:t> columns into features and target.</a:t>
            </a:r>
            <a:endParaRPr/>
          </a:p>
          <a:p>
            <a:pPr indent="-342900" lvl="0" marL="457200" rtl="0" algn="l">
              <a:spcBef>
                <a:spcPts val="0"/>
              </a:spcBef>
              <a:spcAft>
                <a:spcPts val="0"/>
              </a:spcAft>
              <a:buSzPts val="1800"/>
              <a:buChar char="●"/>
            </a:pPr>
            <a:r>
              <a:rPr lang="en"/>
              <a:t>As this is a regression problem so we tried 4 models - LinearRegression, XGBRegressor, RandomForestRegressor and SVR</a:t>
            </a:r>
            <a:endParaRPr/>
          </a:p>
          <a:p>
            <a:pPr indent="-342900" lvl="0" marL="457200" rtl="0" algn="l">
              <a:spcBef>
                <a:spcPts val="0"/>
              </a:spcBef>
              <a:spcAft>
                <a:spcPts val="0"/>
              </a:spcAft>
              <a:buSzPts val="1800"/>
              <a:buChar char="●"/>
            </a:pPr>
            <a:r>
              <a:rPr lang="en"/>
              <a:t>I also tried 4 metrics method - </a:t>
            </a:r>
            <a:r>
              <a:rPr b="1" lang="en">
                <a:highlight>
                  <a:schemeClr val="lt1"/>
                </a:highlight>
              </a:rPr>
              <a:t>r2_score, mse, rms, mae</a:t>
            </a:r>
            <a:r>
              <a:rPr lang="en">
                <a:highlight>
                  <a:schemeClr val="lt1"/>
                </a:highlight>
              </a:rPr>
              <a:t> </a:t>
            </a:r>
            <a:endParaRPr>
              <a:highlight>
                <a:schemeClr val="lt1"/>
              </a:highlight>
            </a:endParaRPr>
          </a:p>
          <a:p>
            <a:pPr indent="-342900" lvl="0" marL="457200" rtl="0" algn="l">
              <a:spcBef>
                <a:spcPts val="0"/>
              </a:spcBef>
              <a:spcAft>
                <a:spcPts val="0"/>
              </a:spcAft>
              <a:buSzPts val="1800"/>
              <a:buChar char="●"/>
            </a:pPr>
            <a:r>
              <a:rPr lang="en">
                <a:highlight>
                  <a:schemeClr val="lt1"/>
                </a:highlight>
              </a:rPr>
              <a:t>Then i used Lasso for regularization.</a:t>
            </a:r>
            <a:endParaRPr>
              <a:highlight>
                <a:schemeClr val="lt1"/>
              </a:highlight>
            </a:endParaRPr>
          </a:p>
          <a:p>
            <a:pPr indent="-342900" lvl="0" marL="457200" rtl="0" algn="l">
              <a:spcBef>
                <a:spcPts val="0"/>
              </a:spcBef>
              <a:spcAft>
                <a:spcPts val="0"/>
              </a:spcAft>
              <a:buSzPts val="1800"/>
              <a:buChar char="●"/>
            </a:pPr>
            <a:r>
              <a:rPr lang="en">
                <a:highlight>
                  <a:schemeClr val="lt1"/>
                </a:highlight>
              </a:rPr>
              <a:t>Finally i used Ensemble Technique.</a:t>
            </a:r>
            <a:endParaRPr>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Testing of Identified Approaches (Algorithms)</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150" name="Google Shape;150;p29"/>
          <p:cNvSpPr txBox="1"/>
          <p:nvPr>
            <p:ph idx="1" type="body"/>
          </p:nvPr>
        </p:nvSpPr>
        <p:spPr>
          <a:xfrm>
            <a:off x="311700" y="126630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this is a regression problem so we tried following 4 models -</a:t>
            </a:r>
            <a:endParaRPr/>
          </a:p>
          <a:p>
            <a:pPr indent="-342900" lvl="0" marL="457200" rtl="0" algn="l">
              <a:spcBef>
                <a:spcPts val="1200"/>
              </a:spcBef>
              <a:spcAft>
                <a:spcPts val="0"/>
              </a:spcAft>
              <a:buSzPts val="1800"/>
              <a:buChar char="●"/>
            </a:pPr>
            <a:r>
              <a:rPr lang="en"/>
              <a:t>LinearRegression</a:t>
            </a:r>
            <a:endParaRPr/>
          </a:p>
          <a:p>
            <a:pPr indent="-342900" lvl="0" marL="457200" rtl="0" algn="l">
              <a:spcBef>
                <a:spcPts val="0"/>
              </a:spcBef>
              <a:spcAft>
                <a:spcPts val="0"/>
              </a:spcAft>
              <a:buSzPts val="1800"/>
              <a:buChar char="●"/>
            </a:pPr>
            <a:r>
              <a:rPr lang="en"/>
              <a:t>XGBRegressor</a:t>
            </a:r>
            <a:endParaRPr/>
          </a:p>
          <a:p>
            <a:pPr indent="-342900" lvl="0" marL="457200" rtl="0" algn="l">
              <a:spcBef>
                <a:spcPts val="0"/>
              </a:spcBef>
              <a:spcAft>
                <a:spcPts val="0"/>
              </a:spcAft>
              <a:buSzPts val="1800"/>
              <a:buChar char="●"/>
            </a:pPr>
            <a:r>
              <a:rPr lang="en"/>
              <a:t>RandomForestRegressor</a:t>
            </a:r>
            <a:endParaRPr/>
          </a:p>
          <a:p>
            <a:pPr indent="-342900" lvl="0" marL="457200" rtl="0" algn="l">
              <a:spcBef>
                <a:spcPts val="0"/>
              </a:spcBef>
              <a:spcAft>
                <a:spcPts val="0"/>
              </a:spcAft>
              <a:buSzPts val="1800"/>
              <a:buChar char="●"/>
            </a:pPr>
            <a:r>
              <a:rPr lang="en"/>
              <a:t>SVR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a:t>
            </a:r>
            <a:endParaRPr b="1" sz="2500" u="sng"/>
          </a:p>
        </p:txBody>
      </p:sp>
      <p:sp>
        <p:nvSpPr>
          <p:cNvPr id="156" name="Google Shape;156;p30"/>
          <p:cNvSpPr txBox="1"/>
          <p:nvPr>
            <p:ph idx="1" type="body"/>
          </p:nvPr>
        </p:nvSpPr>
        <p:spPr>
          <a:xfrm>
            <a:off x="311700" y="1152475"/>
            <a:ext cx="8520600" cy="80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defined a function model and then tried 4 different models using it</a:t>
            </a:r>
            <a:endParaRPr/>
          </a:p>
        </p:txBody>
      </p:sp>
      <p:pic>
        <p:nvPicPr>
          <p:cNvPr id="157" name="Google Shape;157;p30"/>
          <p:cNvPicPr preferRelativeResize="0"/>
          <p:nvPr/>
        </p:nvPicPr>
        <p:blipFill>
          <a:blip r:embed="rId3">
            <a:alphaModFix/>
          </a:blip>
          <a:stretch>
            <a:fillRect/>
          </a:stretch>
        </p:blipFill>
        <p:spPr>
          <a:xfrm>
            <a:off x="0" y="2094879"/>
            <a:ext cx="9144001" cy="26376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163" name="Google Shape;163;p31"/>
          <p:cNvSpPr txBox="1"/>
          <p:nvPr>
            <p:ph idx="1" type="body"/>
          </p:nvPr>
        </p:nvSpPr>
        <p:spPr>
          <a:xfrm>
            <a:off x="311700" y="1017725"/>
            <a:ext cx="8520600" cy="39951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500"/>
              <a:t>Result that i got for each model :</a:t>
            </a:r>
            <a:endParaRPr sz="2500"/>
          </a:p>
          <a:p>
            <a:pPr indent="-315912" lvl="0" marL="457200" rtl="0" algn="l">
              <a:spcBef>
                <a:spcPts val="1200"/>
              </a:spcBef>
              <a:spcAft>
                <a:spcPts val="0"/>
              </a:spcAft>
              <a:buSzPct val="100000"/>
              <a:buChar char="●"/>
            </a:pPr>
            <a:r>
              <a:rPr b="1" lang="en" sz="2500" u="sng"/>
              <a:t>LinearRegression</a:t>
            </a:r>
            <a:r>
              <a:rPr lang="en" sz="2500"/>
              <a:t> :</a:t>
            </a:r>
            <a:endParaRPr sz="2500"/>
          </a:p>
          <a:p>
            <a:pPr indent="0" lvl="0" marL="457200" rtl="0" algn="l">
              <a:spcBef>
                <a:spcPts val="1200"/>
              </a:spcBef>
              <a:spcAft>
                <a:spcPts val="0"/>
              </a:spcAft>
              <a:buNone/>
            </a:pPr>
            <a:r>
              <a:rPr lang="en" sz="2500">
                <a:highlight>
                  <a:schemeClr val="lt1"/>
                </a:highlight>
              </a:rPr>
              <a:t>At random state 1 the training accuracy is : 0.8258075894920763</a:t>
            </a:r>
            <a:endParaRPr sz="2500">
              <a:highlight>
                <a:schemeClr val="lt1"/>
              </a:highlight>
            </a:endParaRPr>
          </a:p>
          <a:p>
            <a:pPr indent="457200" lvl="0" marL="0" rtl="0" algn="l">
              <a:spcBef>
                <a:spcPts val="1200"/>
              </a:spcBef>
              <a:spcAft>
                <a:spcPts val="0"/>
              </a:spcAft>
              <a:buNone/>
            </a:pPr>
            <a:r>
              <a:rPr lang="en" sz="2500">
                <a:highlight>
                  <a:schemeClr val="lt1"/>
                </a:highlight>
              </a:rPr>
              <a:t>At random state 1 the testing accuracy is : 0.7944252079267548</a:t>
            </a:r>
            <a:endParaRPr sz="2500">
              <a:highlight>
                <a:schemeClr val="lt1"/>
              </a:highlight>
            </a:endParaRPr>
          </a:p>
          <a:p>
            <a:pPr indent="457200" lvl="0" marL="0" rtl="0" algn="l">
              <a:spcBef>
                <a:spcPts val="0"/>
              </a:spcBef>
              <a:spcAft>
                <a:spcPts val="0"/>
              </a:spcAft>
              <a:buNone/>
            </a:pPr>
            <a:r>
              <a:t/>
            </a:r>
            <a:endParaRPr sz="2500">
              <a:highlight>
                <a:schemeClr val="lt1"/>
              </a:highlight>
            </a:endParaRPr>
          </a:p>
          <a:p>
            <a:pPr indent="0" lvl="0" marL="457200" rtl="0" algn="l">
              <a:spcBef>
                <a:spcPts val="0"/>
              </a:spcBef>
              <a:spcAft>
                <a:spcPts val="0"/>
              </a:spcAft>
              <a:buNone/>
            </a:pPr>
            <a:r>
              <a:rPr lang="en" sz="2500">
                <a:highlight>
                  <a:schemeClr val="lt1"/>
                </a:highlight>
              </a:rPr>
              <a:t>At cross fold 2 the cv score is 0.6755921993594929 and accuracy score for training is -0.6501706537893246 and accuracy score for testing is 0.7944252079267548</a:t>
            </a:r>
            <a:endParaRPr sz="2500">
              <a:highlight>
                <a:schemeClr val="lt1"/>
              </a:highlight>
            </a:endParaRPr>
          </a:p>
          <a:p>
            <a:pPr indent="0" lvl="0" marL="457200" rtl="0" algn="l">
              <a:spcBef>
                <a:spcPts val="0"/>
              </a:spcBef>
              <a:spcAft>
                <a:spcPts val="0"/>
              </a:spcAft>
              <a:buNone/>
            </a:pPr>
            <a:r>
              <a:t/>
            </a:r>
            <a:endParaRPr sz="2500">
              <a:highlight>
                <a:schemeClr val="lt1"/>
              </a:highlight>
            </a:endParaRPr>
          </a:p>
          <a:p>
            <a:pPr indent="-315912" lvl="0" marL="457200" rtl="0" algn="l">
              <a:spcBef>
                <a:spcPts val="0"/>
              </a:spcBef>
              <a:spcAft>
                <a:spcPts val="0"/>
              </a:spcAft>
              <a:buSzPct val="100000"/>
              <a:buChar char="●"/>
            </a:pPr>
            <a:r>
              <a:rPr b="1" lang="en" sz="2500" u="sng"/>
              <a:t>XGBRegressor</a:t>
            </a:r>
            <a:r>
              <a:rPr lang="en" sz="2500"/>
              <a:t> :</a:t>
            </a:r>
            <a:endParaRPr sz="2500"/>
          </a:p>
          <a:p>
            <a:pPr indent="0" lvl="0" marL="457200" rtl="0" algn="l">
              <a:spcBef>
                <a:spcPts val="1200"/>
              </a:spcBef>
              <a:spcAft>
                <a:spcPts val="0"/>
              </a:spcAft>
              <a:buNone/>
            </a:pPr>
            <a:r>
              <a:rPr lang="en" sz="2500">
                <a:highlight>
                  <a:schemeClr val="lt1"/>
                </a:highlight>
              </a:rPr>
              <a:t>Accuracy for the training model :  0.999928181520936</a:t>
            </a:r>
            <a:endParaRPr sz="2500">
              <a:highlight>
                <a:schemeClr val="lt1"/>
              </a:highlight>
            </a:endParaRPr>
          </a:p>
          <a:p>
            <a:pPr indent="457200" lvl="0" marL="0" rtl="0" algn="l">
              <a:spcBef>
                <a:spcPts val="1200"/>
              </a:spcBef>
              <a:spcAft>
                <a:spcPts val="0"/>
              </a:spcAft>
              <a:buNone/>
            </a:pPr>
            <a:r>
              <a:rPr lang="en" sz="2500">
                <a:highlight>
                  <a:schemeClr val="lt1"/>
                </a:highlight>
              </a:rPr>
              <a:t>Accuracy for the testing model :  0.8173283235415273</a:t>
            </a:r>
            <a:endParaRPr sz="2500">
              <a:highlight>
                <a:schemeClr val="lt1"/>
              </a:highlight>
            </a:endParaRPr>
          </a:p>
          <a:p>
            <a:pPr indent="457200" lvl="0" marL="0" rtl="0" algn="l">
              <a:spcBef>
                <a:spcPts val="0"/>
              </a:spcBef>
              <a:spcAft>
                <a:spcPts val="0"/>
              </a:spcAft>
              <a:buNone/>
            </a:pPr>
            <a:r>
              <a:t/>
            </a:r>
            <a:endParaRPr sz="2500">
              <a:highlight>
                <a:schemeClr val="lt1"/>
              </a:highlight>
            </a:endParaRPr>
          </a:p>
          <a:p>
            <a:pPr indent="0" lvl="0" marL="457200" rtl="0" algn="l">
              <a:spcBef>
                <a:spcPts val="0"/>
              </a:spcBef>
              <a:spcAft>
                <a:spcPts val="0"/>
              </a:spcAft>
              <a:buNone/>
            </a:pPr>
            <a:r>
              <a:rPr lang="en" sz="2500">
                <a:highlight>
                  <a:schemeClr val="lt1"/>
                </a:highlight>
              </a:rPr>
              <a:t>At cross fold 2 the cv score is 0.7937274760605788 and accuracy score for training is 0.999928181520936 and accuracy score for testing is 0.8173283235415273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Acknowledgement</a:t>
            </a:r>
            <a:endParaRPr b="1" u="sng"/>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 that i have used are:</a:t>
            </a:r>
            <a:endParaRPr/>
          </a:p>
          <a:p>
            <a:pPr indent="-342900" lvl="0" marL="457200" rtl="0" algn="l">
              <a:spcBef>
                <a:spcPts val="1200"/>
              </a:spcBef>
              <a:spcAft>
                <a:spcPts val="0"/>
              </a:spcAft>
              <a:buSzPts val="1800"/>
              <a:buChar char="●"/>
            </a:pPr>
            <a:r>
              <a:rPr lang="en"/>
              <a:t>Data Trained</a:t>
            </a:r>
            <a:r>
              <a:rPr lang="en"/>
              <a:t> Education online video</a:t>
            </a:r>
            <a:endParaRPr/>
          </a:p>
          <a:p>
            <a:pPr indent="-342900" lvl="0" marL="457200" rtl="0" algn="l">
              <a:spcBef>
                <a:spcPts val="0"/>
              </a:spcBef>
              <a:spcAft>
                <a:spcPts val="0"/>
              </a:spcAft>
              <a:buSzPts val="1800"/>
              <a:buChar char="●"/>
            </a:pPr>
            <a:r>
              <a:rPr lang="en"/>
              <a:t>Materials provided by Flip Robo</a:t>
            </a:r>
            <a:endParaRPr/>
          </a:p>
          <a:p>
            <a:pPr indent="-342900" lvl="0" marL="457200" rtl="0" algn="l">
              <a:spcBef>
                <a:spcPts val="0"/>
              </a:spcBef>
              <a:spcAft>
                <a:spcPts val="0"/>
              </a:spcAft>
              <a:buSzPts val="1800"/>
              <a:buChar char="●"/>
            </a:pPr>
            <a:r>
              <a:rPr lang="en"/>
              <a:t>Geeks for Geeks</a:t>
            </a:r>
            <a:endParaRPr/>
          </a:p>
          <a:p>
            <a:pPr indent="-342900" lvl="0" marL="457200" rtl="0" algn="l">
              <a:spcBef>
                <a:spcPts val="0"/>
              </a:spcBef>
              <a:spcAft>
                <a:spcPts val="0"/>
              </a:spcAft>
              <a:buSzPts val="1800"/>
              <a:buChar char="●"/>
            </a:pPr>
            <a:r>
              <a:rPr lang="en"/>
              <a:t>Stackoverflow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169" name="Google Shape;169;p32"/>
          <p:cNvSpPr txBox="1"/>
          <p:nvPr>
            <p:ph idx="1" type="body"/>
          </p:nvPr>
        </p:nvSpPr>
        <p:spPr>
          <a:xfrm>
            <a:off x="311700" y="1126350"/>
            <a:ext cx="8520600" cy="38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Result that i got for </a:t>
            </a:r>
            <a:r>
              <a:rPr lang="en" sz="1300"/>
              <a:t>each model (conti) :</a:t>
            </a:r>
            <a:endParaRPr sz="1300"/>
          </a:p>
          <a:p>
            <a:pPr indent="-311150" lvl="0" marL="457200" rtl="0" algn="l">
              <a:spcBef>
                <a:spcPts val="1200"/>
              </a:spcBef>
              <a:spcAft>
                <a:spcPts val="0"/>
              </a:spcAft>
              <a:buSzPts val="1300"/>
              <a:buChar char="●"/>
            </a:pPr>
            <a:r>
              <a:rPr b="1" lang="en" sz="1300" u="sng"/>
              <a:t>RandomForestRegressor</a:t>
            </a:r>
            <a:r>
              <a:rPr b="1" lang="en" sz="1300"/>
              <a:t> </a:t>
            </a:r>
            <a:r>
              <a:rPr lang="en" sz="1300"/>
              <a:t>:</a:t>
            </a:r>
            <a:endParaRPr sz="1300"/>
          </a:p>
          <a:p>
            <a:pPr indent="0" lvl="0" marL="457200" rtl="0" algn="l">
              <a:spcBef>
                <a:spcPts val="1200"/>
              </a:spcBef>
              <a:spcAft>
                <a:spcPts val="0"/>
              </a:spcAft>
              <a:buNone/>
            </a:pPr>
            <a:r>
              <a:rPr lang="en" sz="1300">
                <a:highlight>
                  <a:schemeClr val="lt1"/>
                </a:highlight>
              </a:rPr>
              <a:t>Accuracy for the training model :  0.9729581383527576</a:t>
            </a:r>
            <a:endParaRPr sz="1300">
              <a:highlight>
                <a:schemeClr val="lt1"/>
              </a:highlight>
            </a:endParaRPr>
          </a:p>
          <a:p>
            <a:pPr indent="0" lvl="0" marL="457200" rtl="0" algn="l">
              <a:spcBef>
                <a:spcPts val="1200"/>
              </a:spcBef>
              <a:spcAft>
                <a:spcPts val="0"/>
              </a:spcAft>
              <a:buNone/>
            </a:pPr>
            <a:r>
              <a:rPr lang="en" sz="1300">
                <a:highlight>
                  <a:schemeClr val="lt1"/>
                </a:highlight>
              </a:rPr>
              <a:t>Accuracy for the testing model :  0.8475074393604315	</a:t>
            </a:r>
            <a:endParaRPr sz="1300">
              <a:highlight>
                <a:schemeClr val="lt1"/>
              </a:highlight>
            </a:endParaRPr>
          </a:p>
          <a:p>
            <a:pPr indent="0" lvl="0" marL="457200" rtl="0" algn="l">
              <a:spcBef>
                <a:spcPts val="1200"/>
              </a:spcBef>
              <a:spcAft>
                <a:spcPts val="0"/>
              </a:spcAft>
              <a:buNone/>
            </a:pPr>
            <a:r>
              <a:rPr lang="en" sz="1300">
                <a:highlight>
                  <a:schemeClr val="lt1"/>
                </a:highlight>
              </a:rPr>
              <a:t>At cross fold 2 the cv score is 0.8040774368386595 and accuracy score for training is 0.9729581383527576 and accuracy score for testing is 0.8475074393604315</a:t>
            </a:r>
            <a:endParaRPr sz="1300">
              <a:highlight>
                <a:schemeClr val="lt1"/>
              </a:highlight>
            </a:endParaRPr>
          </a:p>
          <a:p>
            <a:pPr indent="0" lvl="0" marL="457200" rtl="0" algn="l">
              <a:spcBef>
                <a:spcPts val="0"/>
              </a:spcBef>
              <a:spcAft>
                <a:spcPts val="0"/>
              </a:spcAft>
              <a:buNone/>
            </a:pPr>
            <a:r>
              <a:t/>
            </a:r>
            <a:endParaRPr sz="1300">
              <a:highlight>
                <a:schemeClr val="lt1"/>
              </a:highlight>
            </a:endParaRPr>
          </a:p>
          <a:p>
            <a:pPr indent="-311150" lvl="0" marL="457200" rtl="0" algn="l">
              <a:spcBef>
                <a:spcPts val="0"/>
              </a:spcBef>
              <a:spcAft>
                <a:spcPts val="0"/>
              </a:spcAft>
              <a:buSzPts val="1300"/>
              <a:buChar char="●"/>
            </a:pPr>
            <a:r>
              <a:rPr b="1" lang="en" sz="1300" u="sng"/>
              <a:t>SVR</a:t>
            </a:r>
            <a:r>
              <a:rPr lang="en" sz="1300"/>
              <a:t> :</a:t>
            </a:r>
            <a:endParaRPr sz="1300"/>
          </a:p>
          <a:p>
            <a:pPr indent="0" lvl="0" marL="457200" rtl="0" algn="l">
              <a:spcBef>
                <a:spcPts val="1200"/>
              </a:spcBef>
              <a:spcAft>
                <a:spcPts val="0"/>
              </a:spcAft>
              <a:buNone/>
            </a:pPr>
            <a:r>
              <a:rPr lang="en" sz="1300">
                <a:highlight>
                  <a:schemeClr val="lt1"/>
                </a:highlight>
              </a:rPr>
              <a:t>Accuracy for the training model :  -0.0497743509077444</a:t>
            </a:r>
            <a:endParaRPr sz="1300">
              <a:highlight>
                <a:schemeClr val="lt1"/>
              </a:highlight>
            </a:endParaRPr>
          </a:p>
          <a:p>
            <a:pPr indent="0" lvl="0" marL="457200" rtl="0" algn="l">
              <a:spcBef>
                <a:spcPts val="1200"/>
              </a:spcBef>
              <a:spcAft>
                <a:spcPts val="0"/>
              </a:spcAft>
              <a:buNone/>
            </a:pPr>
            <a:r>
              <a:rPr lang="en" sz="1300">
                <a:highlight>
                  <a:schemeClr val="lt1"/>
                </a:highlight>
              </a:rPr>
              <a:t>Accuracy for the testing model :  -0.024558376537638482</a:t>
            </a:r>
            <a:endParaRPr sz="1300">
              <a:highlight>
                <a:schemeClr val="lt1"/>
              </a:highlight>
            </a:endParaRPr>
          </a:p>
          <a:p>
            <a:pPr indent="0" lvl="0" marL="457200" rtl="0" algn="l">
              <a:spcBef>
                <a:spcPts val="1200"/>
              </a:spcBef>
              <a:spcAft>
                <a:spcPts val="0"/>
              </a:spcAft>
              <a:buNone/>
            </a:pPr>
            <a:r>
              <a:rPr lang="en" sz="1300">
                <a:highlight>
                  <a:schemeClr val="lt1"/>
                </a:highlight>
              </a:rPr>
              <a:t>At cross fold 2 the cv score is -0.0579295586606845 and accuracy score for training is -0.0497743509077444 and accuracy score for testing is -0.024558376537638482</a:t>
            </a:r>
            <a:endParaRPr sz="1300">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175" name="Google Shape;175;p33"/>
          <p:cNvSpPr txBox="1"/>
          <p:nvPr>
            <p:ph idx="1" type="body"/>
          </p:nvPr>
        </p:nvSpPr>
        <p:spPr>
          <a:xfrm>
            <a:off x="311700" y="1354950"/>
            <a:ext cx="8520600" cy="21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highlight>
                  <a:schemeClr val="lt1"/>
                </a:highlight>
              </a:rPr>
              <a:t>Finally i concluded that </a:t>
            </a:r>
            <a:r>
              <a:rPr b="1" lang="en" sz="1700">
                <a:highlight>
                  <a:schemeClr val="lt1"/>
                </a:highlight>
              </a:rPr>
              <a:t>RandomForestRegressor() gives best accuracy </a:t>
            </a:r>
            <a:endParaRPr b="1" sz="1700">
              <a:highlight>
                <a:schemeClr val="lt1"/>
              </a:highlight>
            </a:endParaRPr>
          </a:p>
          <a:p>
            <a:pPr indent="0" lvl="0" marL="0" rtl="0" algn="l">
              <a:spcBef>
                <a:spcPts val="1200"/>
              </a:spcBef>
              <a:spcAft>
                <a:spcPts val="1200"/>
              </a:spcAft>
              <a:buNone/>
            </a:pPr>
            <a:r>
              <a:rPr b="1" lang="en" sz="1700">
                <a:highlight>
                  <a:schemeClr val="lt1"/>
                </a:highlight>
              </a:rPr>
              <a:t>Hence i took it as main model</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Key Metrics for success in solving problem under consideration</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181" name="Google Shape;181;p34"/>
          <p:cNvSpPr txBox="1"/>
          <p:nvPr>
            <p:ph idx="1" type="body"/>
          </p:nvPr>
        </p:nvSpPr>
        <p:spPr>
          <a:xfrm>
            <a:off x="311700" y="1462100"/>
            <a:ext cx="8520600" cy="310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tried</a:t>
            </a:r>
            <a:r>
              <a:rPr lang="en"/>
              <a:t> 4 different metrics method:</a:t>
            </a:r>
            <a:endParaRPr/>
          </a:p>
          <a:p>
            <a:pPr indent="-342900" lvl="0" marL="457200" rtl="0" algn="l">
              <a:spcBef>
                <a:spcPts val="1200"/>
              </a:spcBef>
              <a:spcAft>
                <a:spcPts val="0"/>
              </a:spcAft>
              <a:buSzPts val="1800"/>
              <a:buChar char="●"/>
            </a:pPr>
            <a:r>
              <a:rPr b="1" lang="en">
                <a:highlight>
                  <a:schemeClr val="lt1"/>
                </a:highlight>
              </a:rPr>
              <a:t>r2_score</a:t>
            </a:r>
            <a:endParaRPr b="1">
              <a:highlight>
                <a:schemeClr val="lt1"/>
              </a:highlight>
            </a:endParaRPr>
          </a:p>
          <a:p>
            <a:pPr indent="-342900" lvl="0" marL="457200" rtl="0" algn="l">
              <a:spcBef>
                <a:spcPts val="0"/>
              </a:spcBef>
              <a:spcAft>
                <a:spcPts val="0"/>
              </a:spcAft>
              <a:buSzPts val="1800"/>
              <a:buChar char="●"/>
            </a:pPr>
            <a:r>
              <a:rPr b="1" lang="en">
                <a:highlight>
                  <a:schemeClr val="lt1"/>
                </a:highlight>
              </a:rPr>
              <a:t>mse</a:t>
            </a:r>
            <a:endParaRPr b="1">
              <a:highlight>
                <a:schemeClr val="lt1"/>
              </a:highlight>
            </a:endParaRPr>
          </a:p>
          <a:p>
            <a:pPr indent="-342900" lvl="0" marL="457200" rtl="0" algn="l">
              <a:spcBef>
                <a:spcPts val="0"/>
              </a:spcBef>
              <a:spcAft>
                <a:spcPts val="0"/>
              </a:spcAft>
              <a:buSzPts val="1800"/>
              <a:buChar char="●"/>
            </a:pPr>
            <a:r>
              <a:rPr b="1" lang="en">
                <a:highlight>
                  <a:schemeClr val="lt1"/>
                </a:highlight>
              </a:rPr>
              <a:t>rms</a:t>
            </a:r>
            <a:endParaRPr b="1">
              <a:highlight>
                <a:schemeClr val="lt1"/>
              </a:highlight>
            </a:endParaRPr>
          </a:p>
          <a:p>
            <a:pPr indent="-342900" lvl="0" marL="457200" rtl="0" algn="l">
              <a:spcBef>
                <a:spcPts val="0"/>
              </a:spcBef>
              <a:spcAft>
                <a:spcPts val="0"/>
              </a:spcAft>
              <a:buSzPts val="1800"/>
              <a:buChar char="●"/>
            </a:pPr>
            <a:r>
              <a:rPr b="1" lang="en">
                <a:highlight>
                  <a:schemeClr val="lt1"/>
                </a:highlight>
              </a:rPr>
              <a:t>mae</a:t>
            </a:r>
            <a:r>
              <a:rPr lang="en">
                <a:highlight>
                  <a:schemeClr val="lt1"/>
                </a:highlight>
              </a:rPr>
              <a:t> </a:t>
            </a:r>
            <a:endParaRPr>
              <a:highlight>
                <a:schemeClr val="lt1"/>
              </a:highlight>
            </a:endParaRPr>
          </a:p>
          <a:p>
            <a:pPr indent="0" lvl="0" marL="0" rtl="0" algn="l">
              <a:spcBef>
                <a:spcPts val="1200"/>
              </a:spcBef>
              <a:spcAft>
                <a:spcPts val="1200"/>
              </a:spcAft>
              <a:buNone/>
            </a:pPr>
            <a:r>
              <a:rPr lang="en">
                <a:highlight>
                  <a:schemeClr val="lt1"/>
                </a:highlight>
              </a:rPr>
              <a:t>I got best results from r2_score and hence used it in final model</a:t>
            </a:r>
            <a:endParaRPr>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Visualizations</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187" name="Google Shape;187;p35"/>
          <p:cNvSpPr txBox="1"/>
          <p:nvPr>
            <p:ph idx="1" type="body"/>
          </p:nvPr>
        </p:nvSpPr>
        <p:spPr>
          <a:xfrm>
            <a:off x="311700" y="1152475"/>
            <a:ext cx="2427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Got a good best fit curve for linear regression as most of the points lie on it</a:t>
            </a:r>
            <a:endParaRPr/>
          </a:p>
        </p:txBody>
      </p:sp>
      <p:pic>
        <p:nvPicPr>
          <p:cNvPr id="188" name="Google Shape;188;p35"/>
          <p:cNvPicPr preferRelativeResize="0"/>
          <p:nvPr/>
        </p:nvPicPr>
        <p:blipFill>
          <a:blip r:embed="rId3">
            <a:alphaModFix/>
          </a:blip>
          <a:stretch>
            <a:fillRect/>
          </a:stretch>
        </p:blipFill>
        <p:spPr>
          <a:xfrm>
            <a:off x="2739125" y="898525"/>
            <a:ext cx="6172200" cy="3924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Interpretation of the Results</a:t>
            </a:r>
            <a:endParaRPr b="1" sz="2500" u="sng"/>
          </a:p>
        </p:txBody>
      </p:sp>
      <p:sp>
        <p:nvSpPr>
          <p:cNvPr id="194" name="Google Shape;19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the results which i got were:</a:t>
            </a:r>
            <a:endParaRPr/>
          </a:p>
          <a:p>
            <a:pPr indent="-342900" lvl="0" marL="457200" rtl="0" algn="l">
              <a:spcBef>
                <a:spcPts val="1200"/>
              </a:spcBef>
              <a:spcAft>
                <a:spcPts val="0"/>
              </a:spcAft>
              <a:buSzPts val="1800"/>
              <a:buChar char="●"/>
            </a:pPr>
            <a:r>
              <a:rPr lang="en"/>
              <a:t>Although </a:t>
            </a:r>
            <a:r>
              <a:rPr b="1" lang="en" sz="1700">
                <a:highlight>
                  <a:schemeClr val="lt1"/>
                </a:highlight>
              </a:rPr>
              <a:t>RandomForestRegressor() is best model but </a:t>
            </a:r>
            <a:r>
              <a:rPr lang="en"/>
              <a:t>LinearRegression() and XGBRegressor()  can also be used as they are also good models.</a:t>
            </a:r>
            <a:endParaRPr/>
          </a:p>
          <a:p>
            <a:pPr indent="-342900" lvl="0" marL="457200" rtl="0" algn="l">
              <a:spcBef>
                <a:spcPts val="0"/>
              </a:spcBef>
              <a:spcAft>
                <a:spcPts val="0"/>
              </a:spcAft>
              <a:buSzPts val="1800"/>
              <a:buChar char="●"/>
            </a:pPr>
            <a:r>
              <a:rPr lang="en"/>
              <a:t>Above point can be seen through best fit curve as well as r2_score which is the also best among 4 metrics tried.</a:t>
            </a:r>
            <a:endParaRPr/>
          </a:p>
          <a:p>
            <a:pPr indent="-342900" lvl="0" marL="457200" rtl="0" algn="l">
              <a:spcBef>
                <a:spcPts val="0"/>
              </a:spcBef>
              <a:spcAft>
                <a:spcPts val="0"/>
              </a:spcAft>
              <a:buSzPts val="1800"/>
              <a:buChar char="●"/>
            </a:pPr>
            <a:r>
              <a:rPr lang="en"/>
              <a:t>We got our final accuracy as 82.69%</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224575" y="2155175"/>
            <a:ext cx="8520600" cy="572700"/>
          </a:xfrm>
          <a:prstGeom prst="rect">
            <a:avLst/>
          </a:prstGeom>
        </p:spPr>
        <p:txBody>
          <a:bodyPr anchorCtr="0" anchor="t" bIns="91425" lIns="91425" spcFirstLastPara="1" rIns="91425" wrap="square" tIns="91425">
            <a:noAutofit/>
          </a:bodyPr>
          <a:lstStyle/>
          <a:p>
            <a:pPr indent="0" lvl="0" marL="0" rtl="0" algn="ctr">
              <a:lnSpc>
                <a:spcPct val="7363"/>
              </a:lnSpc>
              <a:spcBef>
                <a:spcPts val="1200"/>
              </a:spcBef>
              <a:spcAft>
                <a:spcPts val="0"/>
              </a:spcAft>
              <a:buNone/>
            </a:pPr>
            <a:r>
              <a:rPr b="1" lang="en" sz="2500" u="sng"/>
              <a:t>Conclusion</a:t>
            </a:r>
            <a:endParaRPr b="1" sz="2500" u="sng"/>
          </a:p>
          <a:p>
            <a:pPr indent="0" lvl="0" marL="0" rtl="0" algn="ctr">
              <a:lnSpc>
                <a:spcPct val="7363"/>
              </a:lnSpc>
              <a:spcBef>
                <a:spcPts val="1200"/>
              </a:spcBef>
              <a:spcAft>
                <a:spcPts val="0"/>
              </a:spcAft>
              <a:buNone/>
            </a:pPr>
            <a:r>
              <a:t/>
            </a:r>
            <a:endParaRPr b="1" sz="3000" u="sng"/>
          </a:p>
          <a:p>
            <a:pPr indent="0" lvl="0" marL="0" rtl="0" algn="l">
              <a:spcBef>
                <a:spcPts val="800"/>
              </a:spcBef>
              <a:spcAft>
                <a:spcPts val="0"/>
              </a:spcAft>
              <a:buNone/>
            </a:pPr>
            <a:r>
              <a:t/>
            </a:r>
            <a:endParaRPr b="1" sz="3000" u="sng"/>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2500" u="sng"/>
              <a:t>Key Findings and Conclusions of the Study</a:t>
            </a:r>
            <a:endParaRPr b="1" sz="2500" u="sng"/>
          </a:p>
        </p:txBody>
      </p:sp>
      <p:sp>
        <p:nvSpPr>
          <p:cNvPr id="205" name="Google Shape;205;p38"/>
          <p:cNvSpPr txBox="1"/>
          <p:nvPr>
            <p:ph idx="1" type="body"/>
          </p:nvPr>
        </p:nvSpPr>
        <p:spPr>
          <a:xfrm>
            <a:off x="311700" y="1462100"/>
            <a:ext cx="8520600" cy="310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this study i learnt that sometimes when purchasing </a:t>
            </a:r>
            <a:r>
              <a:rPr lang="en"/>
              <a:t>houses</a:t>
            </a:r>
            <a:r>
              <a:rPr lang="en"/>
              <a:t> people may have some very strict requirement for some </a:t>
            </a:r>
            <a:r>
              <a:rPr lang="en"/>
              <a:t>amenities like in land contour factor almost all wanted Leveled one while in some factors like Foundation they are willing to accept more options.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House prices are highly dependent on Overall Quality and Ground Living area as they were highly correlated in the dataframe.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Learning Outcomes of the Study in respect of Data Science</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211" name="Google Shape;211;p39"/>
          <p:cNvSpPr txBox="1"/>
          <p:nvPr>
            <p:ph idx="1" type="body"/>
          </p:nvPr>
        </p:nvSpPr>
        <p:spPr>
          <a:xfrm>
            <a:off x="311700" y="1396850"/>
            <a:ext cx="8520600" cy="317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problems faced and their solution (using visualisation and algorithm) used were:</a:t>
            </a:r>
            <a:endParaRPr/>
          </a:p>
          <a:p>
            <a:pPr indent="-342900" lvl="0" marL="457200" rtl="0" algn="l">
              <a:spcBef>
                <a:spcPts val="1200"/>
              </a:spcBef>
              <a:spcAft>
                <a:spcPts val="0"/>
              </a:spcAft>
              <a:buSzPts val="1800"/>
              <a:buChar char="●"/>
            </a:pPr>
            <a:r>
              <a:rPr lang="en"/>
              <a:t>Removing outliers was leading to very high data loss (57.45%). So in place of removing it i used RandomForestRegressor() which is not sensitive to outliers.</a:t>
            </a:r>
            <a:endParaRPr/>
          </a:p>
          <a:p>
            <a:pPr indent="-342900" lvl="0" marL="457200" rtl="0" algn="l">
              <a:spcBef>
                <a:spcPts val="0"/>
              </a:spcBef>
              <a:spcAft>
                <a:spcPts val="0"/>
              </a:spcAft>
              <a:buSzPts val="1800"/>
              <a:buChar char="●"/>
            </a:pPr>
            <a:r>
              <a:rPr lang="en"/>
              <a:t>Too many columns which made me unable to check which column has all NULL values. So here i used heatmaps which helped me to find column with all NULL values.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Limitations of this work and Scope for Future Work</a:t>
            </a:r>
            <a:endParaRPr b="1" sz="2750" u="sng"/>
          </a:p>
          <a:p>
            <a:pPr indent="0" lvl="0" marL="0" rtl="0" algn="l">
              <a:lnSpc>
                <a:spcPct val="115000"/>
              </a:lnSpc>
              <a:spcBef>
                <a:spcPts val="1200"/>
              </a:spcBef>
              <a:spcAft>
                <a:spcPts val="1200"/>
              </a:spcAft>
              <a:buNone/>
            </a:pPr>
            <a:r>
              <a:t/>
            </a:r>
            <a:endParaRPr b="1" sz="2500" u="sng"/>
          </a:p>
        </p:txBody>
      </p:sp>
      <p:sp>
        <p:nvSpPr>
          <p:cNvPr id="217" name="Google Shape;217;p40"/>
          <p:cNvSpPr txBox="1"/>
          <p:nvPr>
            <p:ph idx="1" type="body"/>
          </p:nvPr>
        </p:nvSpPr>
        <p:spPr>
          <a:xfrm>
            <a:off x="311700" y="1152475"/>
            <a:ext cx="8520600" cy="3717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Some limitations are :</a:t>
            </a:r>
            <a:endParaRPr/>
          </a:p>
          <a:p>
            <a:pPr indent="-342900" lvl="0" marL="457200" rtl="0" algn="l">
              <a:spcBef>
                <a:spcPts val="1200"/>
              </a:spcBef>
              <a:spcAft>
                <a:spcPts val="0"/>
              </a:spcAft>
              <a:buSzPts val="1800"/>
              <a:buChar char="●"/>
            </a:pPr>
            <a:r>
              <a:rPr lang="en"/>
              <a:t>There are many other factors which are not in the data which may play major role in prices of some houses.</a:t>
            </a:r>
            <a:endParaRPr/>
          </a:p>
          <a:p>
            <a:pPr indent="-342900" lvl="0" marL="457200" rtl="0" algn="l">
              <a:spcBef>
                <a:spcPts val="0"/>
              </a:spcBef>
              <a:spcAft>
                <a:spcPts val="0"/>
              </a:spcAft>
              <a:buSzPts val="1800"/>
              <a:buChar char="●"/>
            </a:pPr>
            <a:r>
              <a:rPr lang="en"/>
              <a:t>Unrelated factors such as global warming may indirectly also affect price of houses.</a:t>
            </a:r>
            <a:endParaRPr/>
          </a:p>
          <a:p>
            <a:pPr indent="-342900" lvl="0" marL="457200" rtl="0" algn="l">
              <a:spcBef>
                <a:spcPts val="0"/>
              </a:spcBef>
              <a:spcAft>
                <a:spcPts val="0"/>
              </a:spcAft>
              <a:buSzPts val="1800"/>
              <a:buChar char="●"/>
            </a:pPr>
            <a:r>
              <a:rPr lang="en"/>
              <a:t>With evolving technology, prices of houses made with new technology increases while those made with old technologies decreases.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Scope for future work :</a:t>
            </a:r>
            <a:endParaRPr/>
          </a:p>
          <a:p>
            <a:pPr indent="-342900" lvl="0" marL="457200" rtl="0" algn="l">
              <a:spcBef>
                <a:spcPts val="1200"/>
              </a:spcBef>
              <a:spcAft>
                <a:spcPts val="0"/>
              </a:spcAft>
              <a:buSzPts val="1800"/>
              <a:buChar char="●"/>
            </a:pPr>
            <a:r>
              <a:rPr lang="en"/>
              <a:t>This can be made further accurate by taking more and more factors into account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224575" y="2155175"/>
            <a:ext cx="8520600" cy="572700"/>
          </a:xfrm>
          <a:prstGeom prst="rect">
            <a:avLst/>
          </a:prstGeom>
        </p:spPr>
        <p:txBody>
          <a:bodyPr anchorCtr="0" anchor="t" bIns="91425" lIns="91425" spcFirstLastPara="1" rIns="91425" wrap="square" tIns="91425">
            <a:noAutofit/>
          </a:bodyPr>
          <a:lstStyle/>
          <a:p>
            <a:pPr indent="0" lvl="0" marL="0" rtl="0" algn="ctr">
              <a:lnSpc>
                <a:spcPct val="7363"/>
              </a:lnSpc>
              <a:spcBef>
                <a:spcPts val="1200"/>
              </a:spcBef>
              <a:spcAft>
                <a:spcPts val="0"/>
              </a:spcAft>
              <a:buNone/>
            </a:pPr>
            <a:r>
              <a:rPr b="1" lang="en" sz="2500" u="sng"/>
              <a:t>THE END</a:t>
            </a:r>
            <a:endParaRPr b="1" sz="2500" u="sng"/>
          </a:p>
          <a:p>
            <a:pPr indent="0" lvl="0" marL="0" rtl="0" algn="ctr">
              <a:lnSpc>
                <a:spcPct val="7363"/>
              </a:lnSpc>
              <a:spcBef>
                <a:spcPts val="1200"/>
              </a:spcBef>
              <a:spcAft>
                <a:spcPts val="0"/>
              </a:spcAft>
              <a:buNone/>
            </a:pPr>
            <a:r>
              <a:t/>
            </a:r>
            <a:endParaRPr b="1" sz="3000" u="sng"/>
          </a:p>
          <a:p>
            <a:pPr indent="0" lvl="0" marL="0" rtl="0" algn="l">
              <a:spcBef>
                <a:spcPts val="800"/>
              </a:spcBef>
              <a:spcAft>
                <a:spcPts val="0"/>
              </a:spcAft>
              <a:buNone/>
            </a:pPr>
            <a:r>
              <a:t/>
            </a:r>
            <a:endParaRPr b="1" sz="30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24575" y="2155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u="sng"/>
              <a:t>Introduction</a:t>
            </a:r>
            <a:endParaRPr b="1" sz="30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Business Problem Framing</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74" name="Google Shape;74;p16"/>
          <p:cNvSpPr txBox="1"/>
          <p:nvPr>
            <p:ph idx="1" type="body"/>
          </p:nvPr>
        </p:nvSpPr>
        <p:spPr>
          <a:xfrm>
            <a:off x="311700" y="1370725"/>
            <a:ext cx="8520600" cy="319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Houses are one of the necessary need of each and every person around the globe and therefore housing and real estate market is one of the markets which is one of the major contributors in the world’s economy.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We  are supposed to build a model using Machine Learning in order to predict the actual value of the prospective properties.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Conceptual Background of the Domain Problem</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prices of houses depends on many factors. Such as:</a:t>
            </a:r>
            <a:endParaRPr/>
          </a:p>
          <a:p>
            <a:pPr indent="-342900" lvl="0" marL="457200" rtl="0" algn="l">
              <a:spcBef>
                <a:spcPts val="1200"/>
              </a:spcBef>
              <a:spcAft>
                <a:spcPts val="0"/>
              </a:spcAft>
              <a:buSzPts val="1800"/>
              <a:buChar char="●"/>
            </a:pPr>
            <a:r>
              <a:rPr lang="en"/>
              <a:t>Lot size</a:t>
            </a:r>
            <a:endParaRPr/>
          </a:p>
          <a:p>
            <a:pPr indent="-342900" lvl="0" marL="457200" rtl="0" algn="l">
              <a:spcBef>
                <a:spcPts val="0"/>
              </a:spcBef>
              <a:spcAft>
                <a:spcPts val="0"/>
              </a:spcAft>
              <a:buSzPts val="1800"/>
              <a:buChar char="●"/>
            </a:pPr>
            <a:r>
              <a:rPr lang="en"/>
              <a:t>Type of road access to property</a:t>
            </a:r>
            <a:endParaRPr/>
          </a:p>
          <a:p>
            <a:pPr indent="-342900" lvl="0" marL="457200" rtl="0" algn="l">
              <a:spcBef>
                <a:spcPts val="0"/>
              </a:spcBef>
              <a:spcAft>
                <a:spcPts val="0"/>
              </a:spcAft>
              <a:buSzPts val="1800"/>
              <a:buChar char="●"/>
            </a:pPr>
            <a:r>
              <a:rPr lang="en"/>
              <a:t>Type of utilities available</a:t>
            </a:r>
            <a:endParaRPr/>
          </a:p>
          <a:p>
            <a:pPr indent="-342900" lvl="0" marL="457200" rtl="0" algn="l">
              <a:spcBef>
                <a:spcPts val="0"/>
              </a:spcBef>
              <a:spcAft>
                <a:spcPts val="0"/>
              </a:spcAft>
              <a:buSzPts val="1800"/>
              <a:buChar char="●"/>
            </a:pPr>
            <a:r>
              <a:rPr lang="en"/>
              <a:t>Physical locations within city limits</a:t>
            </a:r>
            <a:endParaRPr/>
          </a:p>
          <a:p>
            <a:pPr indent="-342900" lvl="0" marL="457200" rtl="0" algn="l">
              <a:spcBef>
                <a:spcPts val="0"/>
              </a:spcBef>
              <a:spcAft>
                <a:spcPts val="0"/>
              </a:spcAft>
              <a:buSzPts val="1800"/>
              <a:buChar char="●"/>
            </a:pPr>
            <a:r>
              <a:rPr lang="en"/>
              <a:t>Rates the overall material and finish of the house</a:t>
            </a:r>
            <a:endParaRPr/>
          </a:p>
          <a:p>
            <a:pPr indent="-342900" lvl="0" marL="457200" rtl="0" algn="l">
              <a:spcBef>
                <a:spcPts val="0"/>
              </a:spcBef>
              <a:spcAft>
                <a:spcPts val="0"/>
              </a:spcAft>
              <a:buSzPts val="1800"/>
              <a:buChar char="●"/>
            </a:pPr>
            <a:r>
              <a:rPr lang="en"/>
              <a:t>Heating quality and condition, Central air conditioning</a:t>
            </a:r>
            <a:endParaRPr/>
          </a:p>
          <a:p>
            <a:pPr indent="-342900" lvl="0" marL="457200" rtl="0" algn="l">
              <a:spcBef>
                <a:spcPts val="0"/>
              </a:spcBef>
              <a:spcAft>
                <a:spcPts val="0"/>
              </a:spcAft>
              <a:buSzPts val="1800"/>
              <a:buChar char="●"/>
            </a:pPr>
            <a:r>
              <a:rPr lang="en"/>
              <a:t>Kitchen quality</a:t>
            </a:r>
            <a:endParaRPr/>
          </a:p>
          <a:p>
            <a:pPr indent="-342900" lvl="0" marL="457200" rtl="0" algn="l">
              <a:spcBef>
                <a:spcPts val="0"/>
              </a:spcBef>
              <a:spcAft>
                <a:spcPts val="0"/>
              </a:spcAft>
              <a:buSzPts val="1800"/>
              <a:buChar char="●"/>
            </a:pPr>
            <a:r>
              <a:rPr lang="en"/>
              <a:t>And so 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Motivation for the Problem Undertaken</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86" name="Google Shape;86;p18"/>
          <p:cNvSpPr txBox="1"/>
          <p:nvPr>
            <p:ph idx="1" type="body"/>
          </p:nvPr>
        </p:nvSpPr>
        <p:spPr>
          <a:xfrm>
            <a:off x="311700" y="1540450"/>
            <a:ext cx="8520600" cy="3028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are supposed to build a model using Machine Learning in order to predict the actual value of the prospective properties.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This model will then be used to understand how exactly the prices vary with the variables. This can be used to concentrate on areas that will yield high returns.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224575" y="2155175"/>
            <a:ext cx="8520600" cy="572700"/>
          </a:xfrm>
          <a:prstGeom prst="rect">
            <a:avLst/>
          </a:prstGeom>
        </p:spPr>
        <p:txBody>
          <a:bodyPr anchorCtr="0" anchor="t" bIns="91425" lIns="91425" spcFirstLastPara="1" rIns="91425" wrap="square" tIns="91425">
            <a:noAutofit/>
          </a:bodyPr>
          <a:lstStyle/>
          <a:p>
            <a:pPr indent="0" lvl="0" marL="0" rtl="0" algn="ctr">
              <a:lnSpc>
                <a:spcPct val="7363"/>
              </a:lnSpc>
              <a:spcBef>
                <a:spcPts val="1200"/>
              </a:spcBef>
              <a:spcAft>
                <a:spcPts val="0"/>
              </a:spcAft>
              <a:buNone/>
            </a:pPr>
            <a:r>
              <a:rPr b="1" lang="en" sz="3000" u="sng"/>
              <a:t>Analytical Problem Framing</a:t>
            </a:r>
            <a:endParaRPr b="1" sz="3000" u="sng"/>
          </a:p>
          <a:p>
            <a:pPr indent="0" lvl="0" marL="0" rtl="0" algn="l">
              <a:spcBef>
                <a:spcPts val="800"/>
              </a:spcBef>
              <a:spcAft>
                <a:spcPts val="0"/>
              </a:spcAft>
              <a:buNone/>
            </a:pPr>
            <a:r>
              <a:t/>
            </a:r>
            <a:endParaRPr b="1" sz="3000"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Mathematical/ Analytical Modeling of the Problem</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97" name="Google Shape;97;p20"/>
          <p:cNvSpPr txBox="1"/>
          <p:nvPr>
            <p:ph idx="1" type="body"/>
          </p:nvPr>
        </p:nvSpPr>
        <p:spPr>
          <a:xfrm>
            <a:off x="311700" y="1422950"/>
            <a:ext cx="8520600" cy="24933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lt2"/>
              </a:buClr>
              <a:buSzPts val="1400"/>
              <a:buChar char="●"/>
            </a:pPr>
            <a:r>
              <a:rPr lang="en"/>
              <a:t>First of all i imported data from train and test csv files to DataFrames using pandas.</a:t>
            </a:r>
            <a:endParaRPr/>
          </a:p>
          <a:p>
            <a:pPr indent="-317500" lvl="0" marL="457200" rtl="0" algn="l">
              <a:lnSpc>
                <a:spcPct val="100000"/>
              </a:lnSpc>
              <a:spcBef>
                <a:spcPts val="0"/>
              </a:spcBef>
              <a:spcAft>
                <a:spcPts val="0"/>
              </a:spcAft>
              <a:buClr>
                <a:schemeClr val="lt2"/>
              </a:buClr>
              <a:buSzPts val="1400"/>
              <a:buChar char="●"/>
            </a:pPr>
            <a:r>
              <a:rPr lang="en"/>
              <a:t>After that i used .describe() to know the statistical information (such as max, min value,etc ) of train dataframe.</a:t>
            </a:r>
            <a:endParaRPr/>
          </a:p>
          <a:p>
            <a:pPr indent="-317500" lvl="0" marL="457200" rtl="0" algn="l">
              <a:lnSpc>
                <a:spcPct val="100000"/>
              </a:lnSpc>
              <a:spcBef>
                <a:spcPts val="0"/>
              </a:spcBef>
              <a:spcAft>
                <a:spcPts val="0"/>
              </a:spcAft>
              <a:buClr>
                <a:schemeClr val="lt2"/>
              </a:buClr>
              <a:buSzPts val="1400"/>
              <a:buChar char="●"/>
            </a:pPr>
            <a:r>
              <a:rPr lang="en"/>
              <a:t>Then i used .shape to know shape of train and test dataframe.</a:t>
            </a:r>
            <a:endParaRPr/>
          </a:p>
          <a:p>
            <a:pPr indent="-317500" lvl="0" marL="457200" rtl="0" algn="l">
              <a:lnSpc>
                <a:spcPct val="100000"/>
              </a:lnSpc>
              <a:spcBef>
                <a:spcPts val="0"/>
              </a:spcBef>
              <a:spcAft>
                <a:spcPts val="0"/>
              </a:spcAft>
              <a:buClr>
                <a:schemeClr val="lt2"/>
              </a:buClr>
              <a:buSzPts val="1400"/>
              <a:buChar char="●"/>
            </a:pPr>
            <a:r>
              <a:rPr lang="en"/>
              <a:t>Afterwards</a:t>
            </a:r>
            <a:r>
              <a:rPr lang="en"/>
              <a:t> i used .dtypes to know data type of each column of train and test dataframe.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7363"/>
              </a:lnSpc>
              <a:spcBef>
                <a:spcPts val="1200"/>
              </a:spcBef>
              <a:spcAft>
                <a:spcPts val="0"/>
              </a:spcAft>
              <a:buNone/>
            </a:pPr>
            <a:r>
              <a:rPr b="1" lang="en" sz="2750" u="sng"/>
              <a:t>Data Sources and their formats</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103" name="Google Shape;103;p21"/>
          <p:cNvSpPr txBox="1"/>
          <p:nvPr>
            <p:ph idx="1" type="body"/>
          </p:nvPr>
        </p:nvSpPr>
        <p:spPr>
          <a:xfrm>
            <a:off x="311700" y="1422950"/>
            <a:ext cx="8520600" cy="314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test.csv and train.csv provided by FlipRobo</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DataDescription.txt provided by FlipRobo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