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e66c588d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e66c588d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e66c588d8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e66c588d8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e66c588d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e66c588d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e66c588d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e66c588d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e66c588d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e66c588d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e66c588d8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e66c588d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e66c588d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e66c588d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e66c588d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e66c588d8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e66c588d8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e66c588d8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135bca64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135bca64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e66c588d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e66c588d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135bca6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135bca6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135bca6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135bca6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e66c588d8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e66c588d8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135bca64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135bca64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135bca64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135bca64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135bca64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135bca64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e66c588d8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e66c588d8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609c1827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09c1827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09c18279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609c18279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09c1827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09c1827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e66c588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e66c588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09c18279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09c18279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09c1827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09c1827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09c18279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609c1827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09c1827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09c1827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609c18279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09c18279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09c1827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09c1827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09c1827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09c1827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e66c588d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e66c588d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09c18279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609c18279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09c18279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09c18279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62d9157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62d9157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e66c588d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e66c588d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e66c588d8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e66c588d8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e66c588d8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e66c588d8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e66c588d8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e66c588d8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e66c588d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e66c588d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66c588d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e66c588d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e66c588d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e66c588d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e66c588d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e66c588d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e66c588d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e66c588d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752975"/>
            <a:ext cx="8520600" cy="103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u="sng"/>
              <a:t>MALIGNANT COMMENT CLASSIFICATION</a:t>
            </a:r>
            <a:endParaRPr b="1" u="sng"/>
          </a:p>
        </p:txBody>
      </p:sp>
      <p:sp>
        <p:nvSpPr>
          <p:cNvPr id="55" name="Google Shape;55;p13"/>
          <p:cNvSpPr txBox="1"/>
          <p:nvPr>
            <p:ph idx="1" type="subTitle"/>
          </p:nvPr>
        </p:nvSpPr>
        <p:spPr>
          <a:xfrm>
            <a:off x="311700" y="363250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-Rijul Kumar</a:t>
            </a:r>
            <a:endParaRPr/>
          </a:p>
        </p:txBody>
      </p:sp>
      <p:sp>
        <p:nvSpPr>
          <p:cNvPr id="56" name="Google Shape;56;p13"/>
          <p:cNvSpPr/>
          <p:nvPr/>
        </p:nvSpPr>
        <p:spPr>
          <a:xfrm>
            <a:off x="3485575" y="248025"/>
            <a:ext cx="1919100" cy="1895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3502000" y="274650"/>
            <a:ext cx="1905000" cy="1905000"/>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Data Preprocessing Done</a:t>
            </a:r>
            <a:endParaRPr b="1" u="sng"/>
          </a:p>
        </p:txBody>
      </p:sp>
      <p:sp>
        <p:nvSpPr>
          <p:cNvPr id="109" name="Google Shape;109;p22"/>
          <p:cNvSpPr txBox="1"/>
          <p:nvPr>
            <p:ph idx="1" type="body"/>
          </p:nvPr>
        </p:nvSpPr>
        <p:spPr>
          <a:xfrm>
            <a:off x="311700" y="1553500"/>
            <a:ext cx="8520600" cy="32115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for data preprocessing</a:t>
            </a:r>
            <a:r>
              <a:rPr lang="en"/>
              <a:t> i checked whether there is a NULL value or not in train and test dataframe using heatmap as well as .isnull()</a:t>
            </a:r>
            <a:endParaRPr/>
          </a:p>
          <a:p>
            <a:pPr indent="-317500" lvl="0" marL="457200" rtl="0" algn="l">
              <a:lnSpc>
                <a:spcPct val="100000"/>
              </a:lnSpc>
              <a:spcBef>
                <a:spcPts val="0"/>
              </a:spcBef>
              <a:spcAft>
                <a:spcPts val="0"/>
              </a:spcAft>
              <a:buClr>
                <a:schemeClr val="lt2"/>
              </a:buClr>
              <a:buSzPts val="1400"/>
              <a:buChar char="●"/>
            </a:pPr>
            <a:r>
              <a:rPr lang="en"/>
              <a:t>After that i used count plots from seaborn library to plot all categorical columns for visualisation.</a:t>
            </a:r>
            <a:endParaRPr/>
          </a:p>
          <a:p>
            <a:pPr indent="-317500" lvl="0" marL="457200" rtl="0" algn="l">
              <a:lnSpc>
                <a:spcPct val="100000"/>
              </a:lnSpc>
              <a:spcBef>
                <a:spcPts val="0"/>
              </a:spcBef>
              <a:spcAft>
                <a:spcPts val="0"/>
              </a:spcAft>
              <a:buClr>
                <a:schemeClr val="lt2"/>
              </a:buClr>
              <a:buSzPts val="1400"/>
              <a:buChar char="●"/>
            </a:pPr>
            <a:r>
              <a:rPr lang="en"/>
              <a:t>After that i plotted many graphs related to number of characters in comments and different hate comment type.</a:t>
            </a:r>
            <a:endParaRPr/>
          </a:p>
          <a:p>
            <a:pPr indent="-317500" lvl="0" marL="457200" rtl="0" algn="l">
              <a:lnSpc>
                <a:spcPct val="100000"/>
              </a:lnSpc>
              <a:spcBef>
                <a:spcPts val="0"/>
              </a:spcBef>
              <a:spcAft>
                <a:spcPts val="0"/>
              </a:spcAft>
              <a:buClr>
                <a:schemeClr val="lt2"/>
              </a:buClr>
              <a:buSzPts val="1400"/>
              <a:buChar char="●"/>
            </a:pPr>
            <a:r>
              <a:rPr lang="en"/>
              <a:t>Then i added a ‘comment_size’ column to train data as well as test data.</a:t>
            </a:r>
            <a:endParaRPr/>
          </a:p>
          <a:p>
            <a:pPr indent="-317500" lvl="0" marL="457200" rtl="0" algn="l">
              <a:lnSpc>
                <a:spcPct val="100000"/>
              </a:lnSpc>
              <a:spcBef>
                <a:spcPts val="0"/>
              </a:spcBef>
              <a:spcAft>
                <a:spcPts val="0"/>
              </a:spcAft>
              <a:buClr>
                <a:schemeClr val="lt2"/>
              </a:buClr>
              <a:buSzPts val="1400"/>
              <a:buChar char="●"/>
            </a:pPr>
            <a:r>
              <a:rPr lang="en"/>
              <a:t>Then i did encoded the dataframe using Ordinal Encoder.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Data Preprocessing Done (conti)</a:t>
            </a:r>
            <a:endParaRPr b="1" u="sng"/>
          </a:p>
        </p:txBody>
      </p:sp>
      <p:sp>
        <p:nvSpPr>
          <p:cNvPr id="115" name="Google Shape;115;p23"/>
          <p:cNvSpPr txBox="1"/>
          <p:nvPr>
            <p:ph idx="1" type="body"/>
          </p:nvPr>
        </p:nvSpPr>
        <p:spPr>
          <a:xfrm>
            <a:off x="311700" y="1318500"/>
            <a:ext cx="8520600" cy="344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After that i checked for correlations using heatmaps, correlation matrix and BAR plot.</a:t>
            </a:r>
            <a:endParaRPr/>
          </a:p>
          <a:p>
            <a:pPr indent="-317500" lvl="0" marL="457200" rtl="0" algn="l">
              <a:lnSpc>
                <a:spcPct val="100000"/>
              </a:lnSpc>
              <a:spcBef>
                <a:spcPts val="0"/>
              </a:spcBef>
              <a:spcAft>
                <a:spcPts val="0"/>
              </a:spcAft>
              <a:buClr>
                <a:schemeClr val="lt2"/>
              </a:buClr>
              <a:buSzPts val="1400"/>
              <a:buChar char="●"/>
            </a:pPr>
            <a:r>
              <a:rPr lang="en"/>
              <a:t>Finally i confirmed that there were no high correlations using VIF.</a:t>
            </a:r>
            <a:endParaRPr/>
          </a:p>
          <a:p>
            <a:pPr indent="-317500" lvl="0" marL="457200" rtl="0" algn="l">
              <a:lnSpc>
                <a:spcPct val="100000"/>
              </a:lnSpc>
              <a:spcBef>
                <a:spcPts val="0"/>
              </a:spcBef>
              <a:spcAft>
                <a:spcPts val="0"/>
              </a:spcAft>
              <a:buClr>
                <a:schemeClr val="lt2"/>
              </a:buClr>
              <a:buSzPts val="1400"/>
              <a:buChar char="●"/>
            </a:pPr>
            <a:r>
              <a:rPr lang="en"/>
              <a:t>After that i checked skewness for </a:t>
            </a:r>
            <a:r>
              <a:rPr lang="en"/>
              <a:t>continuous</a:t>
            </a:r>
            <a:r>
              <a:rPr lang="en"/>
              <a:t> data in both train and test dataframe.</a:t>
            </a:r>
            <a:endParaRPr/>
          </a:p>
          <a:p>
            <a:pPr indent="-317500" lvl="0" marL="457200" rtl="0" algn="l">
              <a:lnSpc>
                <a:spcPct val="100000"/>
              </a:lnSpc>
              <a:spcBef>
                <a:spcPts val="0"/>
              </a:spcBef>
              <a:spcAft>
                <a:spcPts val="0"/>
              </a:spcAft>
              <a:buClr>
                <a:schemeClr val="lt2"/>
              </a:buClr>
              <a:buSzPts val="1400"/>
              <a:buChar char="●"/>
            </a:pPr>
            <a:r>
              <a:rPr lang="en"/>
              <a:t>Afterwards i checked for outliers </a:t>
            </a:r>
            <a:r>
              <a:rPr lang="en"/>
              <a:t>for continuous data in both train and test dataframe using boxplot as well as z-score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Data Inputs- Logic- Output Relationships</a:t>
            </a:r>
            <a:endParaRPr b="1" u="sng"/>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Input</a:t>
            </a:r>
            <a:r>
              <a:rPr lang="en"/>
              <a:t> :</a:t>
            </a:r>
            <a:endParaRPr/>
          </a:p>
          <a:p>
            <a:pPr indent="0" lvl="0" marL="0" rtl="0" algn="l">
              <a:spcBef>
                <a:spcPts val="1200"/>
              </a:spcBef>
              <a:spcAft>
                <a:spcPts val="0"/>
              </a:spcAft>
              <a:buNone/>
            </a:pPr>
            <a:r>
              <a:rPr lang="en"/>
              <a:t>These are basically </a:t>
            </a:r>
            <a:r>
              <a:rPr lang="en"/>
              <a:t>the</a:t>
            </a:r>
            <a:r>
              <a:rPr lang="en"/>
              <a:t> comments which are to be checked and classified under different categories of hated comments.</a:t>
            </a:r>
            <a:endParaRPr/>
          </a:p>
          <a:p>
            <a:pPr indent="0" lvl="0" marL="0" rtl="0" algn="l">
              <a:spcBef>
                <a:spcPts val="1200"/>
              </a:spcBef>
              <a:spcAft>
                <a:spcPts val="0"/>
              </a:spcAft>
              <a:buNone/>
            </a:pPr>
            <a:r>
              <a:t/>
            </a:r>
            <a:endParaRPr u="sng"/>
          </a:p>
          <a:p>
            <a:pPr indent="0" lvl="0" marL="0" rtl="0" algn="l">
              <a:spcBef>
                <a:spcPts val="1200"/>
              </a:spcBef>
              <a:spcAft>
                <a:spcPts val="0"/>
              </a:spcAft>
              <a:buNone/>
            </a:pPr>
            <a:r>
              <a:rPr lang="en" u="sng"/>
              <a:t>Data Output</a:t>
            </a:r>
            <a:r>
              <a:rPr lang="en"/>
              <a:t> :</a:t>
            </a:r>
            <a:endParaRPr/>
          </a:p>
          <a:p>
            <a:pPr indent="0" lvl="0" marL="0" rtl="0" algn="l">
              <a:spcBef>
                <a:spcPts val="1200"/>
              </a:spcBef>
              <a:spcAft>
                <a:spcPts val="1200"/>
              </a:spcAft>
              <a:buNone/>
            </a:pPr>
            <a:r>
              <a:rPr lang="en"/>
              <a:t>As this is a Multi label binary classification </a:t>
            </a:r>
            <a:r>
              <a:rPr lang="en"/>
              <a:t>problem</a:t>
            </a:r>
            <a:r>
              <a:rPr lang="en"/>
              <a:t> so output are the multiple target variables which are in this problem </a:t>
            </a:r>
            <a:r>
              <a:rPr lang="en"/>
              <a:t>different categories of hated comments.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Hardware and Software Requirements and Tools Used</a:t>
            </a:r>
            <a:endParaRPr b="1" sz="2500" u="sng"/>
          </a:p>
        </p:txBody>
      </p:sp>
      <p:sp>
        <p:nvSpPr>
          <p:cNvPr id="127" name="Google Shape;127;p25"/>
          <p:cNvSpPr txBox="1"/>
          <p:nvPr>
            <p:ph idx="1" type="body"/>
          </p:nvPr>
        </p:nvSpPr>
        <p:spPr>
          <a:xfrm>
            <a:off x="311700" y="1240175"/>
            <a:ext cx="8520600" cy="33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used:</a:t>
            </a:r>
            <a:endParaRPr/>
          </a:p>
          <a:p>
            <a:pPr indent="-342900" lvl="0" marL="457200" rtl="0" algn="l">
              <a:spcBef>
                <a:spcPts val="1200"/>
              </a:spcBef>
              <a:spcAft>
                <a:spcPts val="0"/>
              </a:spcAft>
              <a:buSzPts val="1800"/>
              <a:buChar char="●"/>
            </a:pPr>
            <a:r>
              <a:rPr lang="en"/>
              <a:t>Laptop with intel core i5 7th gen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Software used:</a:t>
            </a:r>
            <a:endParaRPr/>
          </a:p>
          <a:p>
            <a:pPr indent="-342900" lvl="0" marL="457200" rtl="0" algn="l">
              <a:spcBef>
                <a:spcPts val="1200"/>
              </a:spcBef>
              <a:spcAft>
                <a:spcPts val="0"/>
              </a:spcAft>
              <a:buSzPts val="1800"/>
              <a:buChar char="●"/>
            </a:pPr>
            <a:r>
              <a:rPr lang="en"/>
              <a:t>Jupyter notebook</a:t>
            </a:r>
            <a:endParaRPr/>
          </a:p>
          <a:p>
            <a:pPr indent="-342900" lvl="0" marL="457200" rtl="0" algn="l">
              <a:spcBef>
                <a:spcPts val="0"/>
              </a:spcBef>
              <a:spcAft>
                <a:spcPts val="0"/>
              </a:spcAft>
              <a:buSzPts val="1800"/>
              <a:buChar char="●"/>
            </a:pPr>
            <a:r>
              <a:rPr lang="en"/>
              <a:t>Required python libraries such as numpy, pandas, seaborn, matplotlib, etc</a:t>
            </a:r>
            <a:endParaRPr/>
          </a:p>
          <a:p>
            <a:pPr indent="-342900" lvl="0" marL="457200" rtl="0" algn="l">
              <a:spcBef>
                <a:spcPts val="0"/>
              </a:spcBef>
              <a:spcAft>
                <a:spcPts val="0"/>
              </a:spcAft>
              <a:buSzPts val="1800"/>
              <a:buChar char="●"/>
            </a:pPr>
            <a:r>
              <a:rPr lang="en"/>
              <a:t>Required libraries for model such as sklearn,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Models Development and Evaluation</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500" u="sng"/>
              <a:t>Identification of possible problem-solving approaches (methods)</a:t>
            </a:r>
            <a:endParaRPr b="1" sz="2500" u="sng"/>
          </a:p>
        </p:txBody>
      </p:sp>
      <p:sp>
        <p:nvSpPr>
          <p:cNvPr id="138" name="Google Shape;138;p27"/>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preprocessing data (checking NULL, encoding, removing high correlations, removing skewness and outliers) i </a:t>
            </a:r>
            <a:r>
              <a:rPr lang="en"/>
              <a:t>separated</a:t>
            </a:r>
            <a:r>
              <a:rPr lang="en"/>
              <a:t> columns into features and different target.</a:t>
            </a:r>
            <a:endParaRPr/>
          </a:p>
          <a:p>
            <a:pPr indent="-342900" lvl="0" marL="457200" rtl="0" algn="l">
              <a:spcBef>
                <a:spcPts val="0"/>
              </a:spcBef>
              <a:spcAft>
                <a:spcPts val="0"/>
              </a:spcAft>
              <a:buSzPts val="1800"/>
              <a:buChar char="●"/>
            </a:pPr>
            <a:r>
              <a:rPr lang="en"/>
              <a:t>As this is a multi label binary classification problem so we tried 4 models - </a:t>
            </a:r>
            <a:r>
              <a:rPr lang="en"/>
              <a:t>LogisticRegression</a:t>
            </a:r>
            <a:r>
              <a:rPr lang="en"/>
              <a:t>, </a:t>
            </a:r>
            <a:r>
              <a:rPr lang="en"/>
              <a:t>DecisionTreeClassifier</a:t>
            </a:r>
            <a:r>
              <a:rPr lang="en"/>
              <a:t>, </a:t>
            </a:r>
            <a:r>
              <a:rPr lang="en"/>
              <a:t>RandomForestClassifier</a:t>
            </a:r>
            <a:r>
              <a:rPr lang="en"/>
              <a:t> and </a:t>
            </a:r>
            <a:r>
              <a:rPr lang="en"/>
              <a:t>Gaussian Naive Bayes.</a:t>
            </a:r>
            <a:endParaRPr/>
          </a:p>
          <a:p>
            <a:pPr indent="-342900" lvl="0" marL="457200" rtl="0" algn="l">
              <a:spcBef>
                <a:spcPts val="0"/>
              </a:spcBef>
              <a:spcAft>
                <a:spcPts val="0"/>
              </a:spcAft>
              <a:buSzPts val="1800"/>
              <a:buChar char="●"/>
            </a:pPr>
            <a:r>
              <a:rPr lang="en"/>
              <a:t>We checked for each model analytically (classification report and confusion matrix) as well as graphically (AUC-ROC curves).</a:t>
            </a:r>
            <a:endParaRPr/>
          </a:p>
          <a:p>
            <a:pPr indent="-342900" lvl="0" marL="457200" rtl="0" algn="l">
              <a:spcBef>
                <a:spcPts val="0"/>
              </a:spcBef>
              <a:spcAft>
                <a:spcPts val="0"/>
              </a:spcAft>
              <a:buSzPts val="1800"/>
              <a:buChar char="●"/>
            </a:pPr>
            <a:r>
              <a:rPr lang="en">
                <a:highlight>
                  <a:schemeClr val="lt1"/>
                </a:highlight>
              </a:rPr>
              <a:t>Finally i used Ensemble Technique.</a:t>
            </a:r>
            <a:endParaRPr>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Testing of Identified Approaches (Algorithms)</a:t>
            </a:r>
            <a:endParaRPr b="1" u="sng"/>
          </a:p>
        </p:txBody>
      </p:sp>
      <p:sp>
        <p:nvSpPr>
          <p:cNvPr id="144" name="Google Shape;144;p28"/>
          <p:cNvSpPr txBox="1"/>
          <p:nvPr>
            <p:ph idx="1" type="body"/>
          </p:nvPr>
        </p:nvSpPr>
        <p:spPr>
          <a:xfrm>
            <a:off x="311700" y="12663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this is a regression problem so we tried following 4 models -</a:t>
            </a:r>
            <a:endParaRPr/>
          </a:p>
          <a:p>
            <a:pPr indent="-342900" lvl="0" marL="457200" rtl="0" algn="l">
              <a:spcBef>
                <a:spcPts val="1200"/>
              </a:spcBef>
              <a:spcAft>
                <a:spcPts val="0"/>
              </a:spcAft>
              <a:buSzPts val="1800"/>
              <a:buChar char="●"/>
            </a:pPr>
            <a:r>
              <a:rPr lang="en"/>
              <a:t>LogisticRegression</a:t>
            </a:r>
            <a:endParaRPr/>
          </a:p>
          <a:p>
            <a:pPr indent="-342900" lvl="0" marL="457200" rtl="0" algn="l">
              <a:spcBef>
                <a:spcPts val="0"/>
              </a:spcBef>
              <a:spcAft>
                <a:spcPts val="0"/>
              </a:spcAft>
              <a:buSzPts val="1800"/>
              <a:buChar char="●"/>
            </a:pPr>
            <a:r>
              <a:rPr lang="en"/>
              <a:t>DecisionTreeClassifier</a:t>
            </a:r>
            <a:endParaRPr/>
          </a:p>
          <a:p>
            <a:pPr indent="-342900" lvl="0" marL="457200" rtl="0" algn="l">
              <a:spcBef>
                <a:spcPts val="0"/>
              </a:spcBef>
              <a:spcAft>
                <a:spcPts val="0"/>
              </a:spcAft>
              <a:buSzPts val="1800"/>
              <a:buChar char="●"/>
            </a:pPr>
            <a:r>
              <a:rPr lang="en"/>
              <a:t>RandomForestClassifier</a:t>
            </a:r>
            <a:endParaRPr/>
          </a:p>
          <a:p>
            <a:pPr indent="-342900" lvl="0" marL="457200" rtl="0" algn="l">
              <a:spcBef>
                <a:spcPts val="0"/>
              </a:spcBef>
              <a:spcAft>
                <a:spcPts val="0"/>
              </a:spcAft>
              <a:buSzPts val="1800"/>
              <a:buChar char="●"/>
            </a:pPr>
            <a:r>
              <a:rPr lang="en"/>
              <a:t>Gaussian Naive Bayes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a:t>
            </a:r>
            <a:endParaRPr b="1" sz="2500" u="sng"/>
          </a:p>
        </p:txBody>
      </p:sp>
      <p:sp>
        <p:nvSpPr>
          <p:cNvPr id="150" name="Google Shape;150;p29"/>
          <p:cNvSpPr txBox="1"/>
          <p:nvPr>
            <p:ph idx="1" type="body"/>
          </p:nvPr>
        </p:nvSpPr>
        <p:spPr>
          <a:xfrm>
            <a:off x="311700" y="1152475"/>
            <a:ext cx="1124400" cy="37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defined a function ‘model’ and then tried 4 different models using it</a:t>
            </a:r>
            <a:endParaRPr/>
          </a:p>
        </p:txBody>
      </p:sp>
      <p:pic>
        <p:nvPicPr>
          <p:cNvPr id="151" name="Google Shape;151;p29"/>
          <p:cNvPicPr preferRelativeResize="0"/>
          <p:nvPr/>
        </p:nvPicPr>
        <p:blipFill>
          <a:blip r:embed="rId3">
            <a:alphaModFix/>
          </a:blip>
          <a:stretch>
            <a:fillRect/>
          </a:stretch>
        </p:blipFill>
        <p:spPr>
          <a:xfrm>
            <a:off x="1344650" y="833175"/>
            <a:ext cx="7588949" cy="410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57" name="Google Shape;157;p30"/>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‘malignant’</a:t>
            </a:r>
            <a:endParaRPr b="1" sz="1600" u="sng"/>
          </a:p>
          <a:p>
            <a:pPr indent="0" lvl="0" marL="0" rtl="0" algn="l">
              <a:spcBef>
                <a:spcPts val="1200"/>
              </a:spcBef>
              <a:spcAft>
                <a:spcPts val="0"/>
              </a:spcAft>
              <a:buNone/>
            </a:pPr>
            <a:r>
              <a:rPr lang="en" sz="1600"/>
              <a:t>Result that i got for each model :</a:t>
            </a:r>
            <a:endParaRPr sz="1600"/>
          </a:p>
          <a:p>
            <a:pPr indent="-330200" lvl="0" marL="457200" rtl="0" algn="l">
              <a:spcBef>
                <a:spcPts val="1200"/>
              </a:spcBef>
              <a:spcAft>
                <a:spcPts val="0"/>
              </a:spcAft>
              <a:buSzPts val="1600"/>
              <a:buChar char="●"/>
            </a:pPr>
            <a:r>
              <a:rPr b="1" lang="en" sz="1600" u="sng"/>
              <a:t>LogisticRegression</a:t>
            </a:r>
            <a:r>
              <a:rPr lang="en" sz="1600"/>
              <a:t> :</a:t>
            </a:r>
            <a:endParaRPr sz="1600"/>
          </a:p>
          <a:p>
            <a:pPr indent="457200" lvl="0" marL="0" rtl="0" algn="l">
              <a:spcBef>
                <a:spcPts val="1200"/>
              </a:spcBef>
              <a:spcAft>
                <a:spcPts val="0"/>
              </a:spcAft>
              <a:buNone/>
            </a:pPr>
            <a:r>
              <a:rPr lang="en" sz="1600">
                <a:highlight>
                  <a:schemeClr val="lt1"/>
                </a:highlight>
              </a:rPr>
              <a:t>At random state 4 the training accuracy is : 0.9042269850222473</a:t>
            </a:r>
            <a:endParaRPr sz="1600">
              <a:highlight>
                <a:schemeClr val="lt1"/>
              </a:highlight>
            </a:endParaRPr>
          </a:p>
          <a:p>
            <a:pPr indent="457200" lvl="0" marL="0" rtl="0" algn="l">
              <a:spcBef>
                <a:spcPts val="0"/>
              </a:spcBef>
              <a:spcAft>
                <a:spcPts val="0"/>
              </a:spcAft>
              <a:buNone/>
            </a:pPr>
            <a:r>
              <a:rPr lang="en" sz="1600">
                <a:highlight>
                  <a:schemeClr val="lt1"/>
                </a:highlight>
              </a:rPr>
              <a:t>At random state 4 the testing accuracy is : 0.9038696537678208</a:t>
            </a:r>
            <a:endParaRPr sz="1600">
              <a:highlight>
                <a:schemeClr val="lt1"/>
              </a:highlight>
            </a:endParaRPr>
          </a:p>
          <a:p>
            <a:pPr indent="45720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0.9041555169761383 and accuracy score for training is 0.9042269850222473 and accuracy score for testing is 0.9038696537678208</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63" name="Google Shape;163;p31"/>
          <p:cNvSpPr txBox="1"/>
          <p:nvPr>
            <p:ph idx="1" type="body"/>
          </p:nvPr>
        </p:nvSpPr>
        <p:spPr>
          <a:xfrm>
            <a:off x="311700" y="865325"/>
            <a:ext cx="8520600" cy="3995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u="sng"/>
              <a:t>LogisticRegression (conti)</a:t>
            </a:r>
            <a:r>
              <a:rPr lang="en" sz="1400"/>
              <a:t> :</a:t>
            </a:r>
            <a:endParaRPr sz="1400"/>
          </a:p>
          <a:p>
            <a:pPr indent="0" lvl="0" marL="457200" rtl="0" algn="l">
              <a:spcBef>
                <a:spcPts val="120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pic>
        <p:nvPicPr>
          <p:cNvPr id="164" name="Google Shape;164;p31"/>
          <p:cNvPicPr preferRelativeResize="0"/>
          <p:nvPr/>
        </p:nvPicPr>
        <p:blipFill>
          <a:blip r:embed="rId3">
            <a:alphaModFix/>
          </a:blip>
          <a:stretch>
            <a:fillRect/>
          </a:stretch>
        </p:blipFill>
        <p:spPr>
          <a:xfrm>
            <a:off x="744573" y="1665050"/>
            <a:ext cx="3676950" cy="3185025"/>
          </a:xfrm>
          <a:prstGeom prst="rect">
            <a:avLst/>
          </a:prstGeom>
          <a:noFill/>
          <a:ln>
            <a:noFill/>
          </a:ln>
        </p:spPr>
      </p:pic>
      <p:pic>
        <p:nvPicPr>
          <p:cNvPr id="165" name="Google Shape;165;p31"/>
          <p:cNvPicPr preferRelativeResize="0"/>
          <p:nvPr/>
        </p:nvPicPr>
        <p:blipFill>
          <a:blip r:embed="rId4">
            <a:alphaModFix/>
          </a:blip>
          <a:stretch>
            <a:fillRect/>
          </a:stretch>
        </p:blipFill>
        <p:spPr>
          <a:xfrm>
            <a:off x="4572000" y="1727516"/>
            <a:ext cx="4123300" cy="28439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Acknowledgement</a:t>
            </a:r>
            <a:endParaRPr b="1" u="sng"/>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that i have used are:</a:t>
            </a:r>
            <a:endParaRPr/>
          </a:p>
          <a:p>
            <a:pPr indent="-342900" lvl="0" marL="457200" rtl="0" algn="l">
              <a:spcBef>
                <a:spcPts val="1200"/>
              </a:spcBef>
              <a:spcAft>
                <a:spcPts val="0"/>
              </a:spcAft>
              <a:buSzPts val="1800"/>
              <a:buChar char="●"/>
            </a:pPr>
            <a:r>
              <a:rPr lang="en"/>
              <a:t>Data Trained</a:t>
            </a:r>
            <a:r>
              <a:rPr lang="en"/>
              <a:t> Education online video</a:t>
            </a:r>
            <a:endParaRPr/>
          </a:p>
          <a:p>
            <a:pPr indent="-342900" lvl="0" marL="457200" rtl="0" algn="l">
              <a:spcBef>
                <a:spcPts val="0"/>
              </a:spcBef>
              <a:spcAft>
                <a:spcPts val="0"/>
              </a:spcAft>
              <a:buSzPts val="1800"/>
              <a:buChar char="●"/>
            </a:pPr>
            <a:r>
              <a:rPr lang="en"/>
              <a:t>Materials provided by Flip Robo</a:t>
            </a:r>
            <a:endParaRPr/>
          </a:p>
          <a:p>
            <a:pPr indent="-342900" lvl="0" marL="457200" rtl="0" algn="l">
              <a:spcBef>
                <a:spcPts val="0"/>
              </a:spcBef>
              <a:spcAft>
                <a:spcPts val="0"/>
              </a:spcAft>
              <a:buSzPts val="1800"/>
              <a:buChar char="●"/>
            </a:pPr>
            <a:r>
              <a:rPr lang="en"/>
              <a:t>Geeks for Geeks</a:t>
            </a:r>
            <a:endParaRPr/>
          </a:p>
          <a:p>
            <a:pPr indent="-342900" lvl="0" marL="457200" rtl="0" algn="l">
              <a:spcBef>
                <a:spcPts val="0"/>
              </a:spcBef>
              <a:spcAft>
                <a:spcPts val="0"/>
              </a:spcAft>
              <a:buSzPts val="1800"/>
              <a:buChar char="●"/>
            </a:pPr>
            <a:r>
              <a:rPr lang="en"/>
              <a:t>Stackoverflow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71" name="Google Shape;171;p32"/>
          <p:cNvSpPr txBox="1"/>
          <p:nvPr>
            <p:ph idx="1" type="body"/>
          </p:nvPr>
        </p:nvSpPr>
        <p:spPr>
          <a:xfrm>
            <a:off x="311700" y="1305450"/>
            <a:ext cx="8520600" cy="3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‘malignant’</a:t>
            </a:r>
            <a:endParaRPr sz="1600"/>
          </a:p>
          <a:p>
            <a:pPr indent="0" lvl="0" marL="0" rtl="0" algn="l">
              <a:spcBef>
                <a:spcPts val="1200"/>
              </a:spcBef>
              <a:spcAft>
                <a:spcPts val="0"/>
              </a:spcAft>
              <a:buNone/>
            </a:pPr>
            <a:r>
              <a:rPr lang="en" sz="1600"/>
              <a:t>Result that i got for each model :</a:t>
            </a:r>
            <a:endParaRPr sz="1600">
              <a:highlight>
                <a:schemeClr val="lt1"/>
              </a:highlight>
            </a:endParaRPr>
          </a:p>
          <a:p>
            <a:pPr indent="-330200" lvl="0" marL="457200" rtl="0" algn="l">
              <a:spcBef>
                <a:spcPts val="1200"/>
              </a:spcBef>
              <a:spcAft>
                <a:spcPts val="0"/>
              </a:spcAft>
              <a:buSzPts val="1600"/>
              <a:buChar char="●"/>
            </a:pPr>
            <a:r>
              <a:rPr b="1" lang="en" sz="1600" u="sng"/>
              <a:t>DecisionTreeClassifier</a:t>
            </a:r>
            <a:r>
              <a:rPr lang="en" sz="1600"/>
              <a:t> :</a:t>
            </a:r>
            <a:endParaRPr sz="1600"/>
          </a:p>
          <a:p>
            <a:pPr indent="457200" lvl="0" marL="0" rtl="0" algn="l">
              <a:spcBef>
                <a:spcPts val="1200"/>
              </a:spcBef>
              <a:spcAft>
                <a:spcPts val="0"/>
              </a:spcAft>
              <a:buNone/>
            </a:pPr>
            <a:r>
              <a:rPr lang="en" sz="1600">
                <a:highlight>
                  <a:schemeClr val="lt1"/>
                </a:highlight>
              </a:rPr>
              <a:t>Accuracy for the training model :  1.0</a:t>
            </a:r>
            <a:endParaRPr sz="1600">
              <a:highlight>
                <a:schemeClr val="lt1"/>
              </a:highlight>
            </a:endParaRPr>
          </a:p>
          <a:p>
            <a:pPr indent="457200" lvl="0" marL="0" rtl="0" algn="l">
              <a:spcBef>
                <a:spcPts val="0"/>
              </a:spcBef>
              <a:spcAft>
                <a:spcPts val="0"/>
              </a:spcAft>
              <a:buNone/>
            </a:pPr>
            <a:r>
              <a:rPr lang="en" sz="1600">
                <a:highlight>
                  <a:schemeClr val="lt1"/>
                </a:highlight>
              </a:rPr>
              <a:t>Accuracy for the testing model :  0.8541124862917123</a:t>
            </a:r>
            <a:endParaRPr sz="1600">
              <a:highlight>
                <a:schemeClr val="lt1"/>
              </a:highlight>
            </a:endParaRPr>
          </a:p>
          <a:p>
            <a:pPr indent="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0.852492000123015 and accuracy score for training is 1.0 and accuracy score for testing is 0.8541124862917123</a:t>
            </a:r>
            <a:endParaRPr sz="1600">
              <a:highlight>
                <a:schemeClr val="lt1"/>
              </a:highlight>
            </a:endParaRPr>
          </a:p>
          <a:p>
            <a:pPr indent="0" lvl="0" marL="0" rtl="0" algn="l">
              <a:spcBef>
                <a:spcPts val="0"/>
              </a:spcBef>
              <a:spcAft>
                <a:spcPts val="0"/>
              </a:spcAft>
              <a:buNone/>
            </a:pPr>
            <a:r>
              <a:t/>
            </a:r>
            <a:endParaRPr sz="1600">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77" name="Google Shape;177;p33"/>
          <p:cNvSpPr txBox="1"/>
          <p:nvPr>
            <p:ph idx="1" type="body"/>
          </p:nvPr>
        </p:nvSpPr>
        <p:spPr>
          <a:xfrm>
            <a:off x="311700" y="865325"/>
            <a:ext cx="8520600" cy="3995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u="sng"/>
              <a:t>DecisionTreeClassifier</a:t>
            </a:r>
            <a:r>
              <a:rPr b="1" lang="en" sz="1600" u="sng"/>
              <a:t> (conti)</a:t>
            </a:r>
            <a:r>
              <a:rPr lang="en" sz="1600"/>
              <a:t> :</a:t>
            </a:r>
            <a:endParaRPr sz="1600"/>
          </a:p>
          <a:p>
            <a:pPr indent="0" lvl="0" marL="457200" rtl="0" algn="l">
              <a:spcBef>
                <a:spcPts val="1200"/>
              </a:spcBef>
              <a:spcAft>
                <a:spcPts val="0"/>
              </a:spcAft>
              <a:buNone/>
            </a:pPr>
            <a:r>
              <a:t/>
            </a:r>
            <a:endParaRPr sz="1600"/>
          </a:p>
        </p:txBody>
      </p:sp>
      <p:pic>
        <p:nvPicPr>
          <p:cNvPr id="178" name="Google Shape;178;p33"/>
          <p:cNvPicPr preferRelativeResize="0"/>
          <p:nvPr/>
        </p:nvPicPr>
        <p:blipFill>
          <a:blip r:embed="rId3">
            <a:alphaModFix/>
          </a:blip>
          <a:stretch>
            <a:fillRect/>
          </a:stretch>
        </p:blipFill>
        <p:spPr>
          <a:xfrm>
            <a:off x="679523" y="1673448"/>
            <a:ext cx="3621025" cy="3027150"/>
          </a:xfrm>
          <a:prstGeom prst="rect">
            <a:avLst/>
          </a:prstGeom>
          <a:noFill/>
          <a:ln>
            <a:noFill/>
          </a:ln>
        </p:spPr>
      </p:pic>
      <p:pic>
        <p:nvPicPr>
          <p:cNvPr id="179" name="Google Shape;179;p33"/>
          <p:cNvPicPr preferRelativeResize="0"/>
          <p:nvPr/>
        </p:nvPicPr>
        <p:blipFill>
          <a:blip r:embed="rId4">
            <a:alphaModFix/>
          </a:blip>
          <a:stretch>
            <a:fillRect/>
          </a:stretch>
        </p:blipFill>
        <p:spPr>
          <a:xfrm>
            <a:off x="4421525" y="1771173"/>
            <a:ext cx="4208125" cy="291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85" name="Google Shape;185;p34"/>
          <p:cNvSpPr txBox="1"/>
          <p:nvPr>
            <p:ph idx="1" type="body"/>
          </p:nvPr>
        </p:nvSpPr>
        <p:spPr>
          <a:xfrm>
            <a:off x="311700" y="1126350"/>
            <a:ext cx="85206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For target variable ‘malignant’</a:t>
            </a:r>
            <a:endParaRPr b="1" sz="1600" u="sng"/>
          </a:p>
          <a:p>
            <a:pPr indent="0" lvl="0" marL="0" rtl="0" algn="l">
              <a:spcBef>
                <a:spcPts val="1200"/>
              </a:spcBef>
              <a:spcAft>
                <a:spcPts val="0"/>
              </a:spcAft>
              <a:buNone/>
            </a:pPr>
            <a:r>
              <a:t/>
            </a:r>
            <a:endParaRPr b="1" sz="1600" u="sng"/>
          </a:p>
          <a:p>
            <a:pPr indent="0" lvl="0" marL="0" rtl="0" algn="l">
              <a:spcBef>
                <a:spcPts val="1200"/>
              </a:spcBef>
              <a:spcAft>
                <a:spcPts val="0"/>
              </a:spcAft>
              <a:buNone/>
            </a:pPr>
            <a:r>
              <a:rPr lang="en" sz="1600"/>
              <a:t>Result that i got for </a:t>
            </a:r>
            <a:r>
              <a:rPr lang="en" sz="1600"/>
              <a:t>each model (conti) :</a:t>
            </a:r>
            <a:endParaRPr sz="1600"/>
          </a:p>
          <a:p>
            <a:pPr indent="-330200" lvl="0" marL="457200" rtl="0" algn="l">
              <a:spcBef>
                <a:spcPts val="1200"/>
              </a:spcBef>
              <a:spcAft>
                <a:spcPts val="0"/>
              </a:spcAft>
              <a:buSzPts val="1600"/>
              <a:buChar char="●"/>
            </a:pPr>
            <a:r>
              <a:rPr b="1" lang="en" sz="1600" u="sng"/>
              <a:t>RandomForestClassifier</a:t>
            </a:r>
            <a:r>
              <a:rPr b="1" lang="en" sz="1600"/>
              <a:t> </a:t>
            </a:r>
            <a:r>
              <a:rPr lang="en" sz="1600"/>
              <a:t>:</a:t>
            </a:r>
            <a:endParaRPr sz="1600"/>
          </a:p>
          <a:p>
            <a:pPr indent="0" lvl="0" marL="457200" rtl="0" algn="l">
              <a:spcBef>
                <a:spcPts val="1200"/>
              </a:spcBef>
              <a:spcAft>
                <a:spcPts val="0"/>
              </a:spcAft>
              <a:buNone/>
            </a:pPr>
            <a:r>
              <a:rPr lang="en" sz="1600">
                <a:highlight>
                  <a:schemeClr val="lt1"/>
                </a:highlight>
              </a:rPr>
              <a:t>Accuracy for the training model :  0.9998668296045623</a:t>
            </a:r>
            <a:endParaRPr sz="1600">
              <a:highlight>
                <a:schemeClr val="lt1"/>
              </a:highlight>
            </a:endParaRPr>
          </a:p>
          <a:p>
            <a:pPr indent="0" lvl="0" marL="457200" rtl="0" algn="l">
              <a:spcBef>
                <a:spcPts val="1200"/>
              </a:spcBef>
              <a:spcAft>
                <a:spcPts val="0"/>
              </a:spcAft>
              <a:buNone/>
            </a:pPr>
            <a:r>
              <a:rPr lang="en" sz="1600">
                <a:highlight>
                  <a:schemeClr val="lt1"/>
                </a:highlight>
              </a:rPr>
              <a:t>Accuracy for the testing model :  0.9044963183456055</a:t>
            </a:r>
            <a:endParaRPr sz="1600">
              <a:highlight>
                <a:schemeClr val="lt1"/>
              </a:highlight>
            </a:endParaRPr>
          </a:p>
          <a:p>
            <a:pPr indent="0" lvl="0" marL="457200" rtl="0" algn="l">
              <a:spcBef>
                <a:spcPts val="1200"/>
              </a:spcBef>
              <a:spcAft>
                <a:spcPts val="0"/>
              </a:spcAft>
              <a:buNone/>
            </a:pPr>
            <a:r>
              <a:rPr lang="en" sz="1600">
                <a:highlight>
                  <a:schemeClr val="lt1"/>
                </a:highlight>
              </a:rPr>
              <a:t>At cross fold 2 the cv score is 0.9044876576458245 and accuracy score for training is 0.9998668296045623 and accuracy score for testing is 0.9044963183456055</a:t>
            </a:r>
            <a:endParaRPr sz="1600">
              <a:highlight>
                <a:schemeClr val="lt1"/>
              </a:highlight>
            </a:endParaRPr>
          </a:p>
          <a:p>
            <a:pPr indent="0" lvl="0" marL="45720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t/>
            </a:r>
            <a:endParaRPr sz="1600">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91" name="Google Shape;191;p35"/>
          <p:cNvSpPr txBox="1"/>
          <p:nvPr>
            <p:ph idx="1" type="body"/>
          </p:nvPr>
        </p:nvSpPr>
        <p:spPr>
          <a:xfrm>
            <a:off x="311700" y="973950"/>
            <a:ext cx="8520600" cy="38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u="sng"/>
              <a:t>RandomForestClassifier</a:t>
            </a:r>
            <a:r>
              <a:rPr b="1" lang="en" sz="1600"/>
              <a:t> (conti)</a:t>
            </a:r>
            <a:r>
              <a:rPr lang="en" sz="1600"/>
              <a:t>:</a:t>
            </a:r>
            <a:endParaRPr sz="1600"/>
          </a:p>
          <a:p>
            <a:pPr indent="0" lvl="0" marL="457200" rtl="0" algn="l">
              <a:spcBef>
                <a:spcPts val="1200"/>
              </a:spcBef>
              <a:spcAft>
                <a:spcPts val="0"/>
              </a:spcAft>
              <a:buNone/>
            </a:pPr>
            <a:r>
              <a:t/>
            </a:r>
            <a:endParaRPr sz="1600">
              <a:highlight>
                <a:schemeClr val="lt1"/>
              </a:highlight>
            </a:endParaRPr>
          </a:p>
        </p:txBody>
      </p:sp>
      <p:pic>
        <p:nvPicPr>
          <p:cNvPr id="192" name="Google Shape;192;p35"/>
          <p:cNvPicPr preferRelativeResize="0"/>
          <p:nvPr/>
        </p:nvPicPr>
        <p:blipFill>
          <a:blip r:embed="rId3">
            <a:alphaModFix/>
          </a:blip>
          <a:stretch>
            <a:fillRect/>
          </a:stretch>
        </p:blipFill>
        <p:spPr>
          <a:xfrm>
            <a:off x="540298" y="1631223"/>
            <a:ext cx="3774374" cy="3124500"/>
          </a:xfrm>
          <a:prstGeom prst="rect">
            <a:avLst/>
          </a:prstGeom>
          <a:noFill/>
          <a:ln>
            <a:noFill/>
          </a:ln>
        </p:spPr>
      </p:pic>
      <p:pic>
        <p:nvPicPr>
          <p:cNvPr id="193" name="Google Shape;193;p35"/>
          <p:cNvPicPr preferRelativeResize="0"/>
          <p:nvPr/>
        </p:nvPicPr>
        <p:blipFill>
          <a:blip r:embed="rId4">
            <a:alphaModFix/>
          </a:blip>
          <a:stretch>
            <a:fillRect/>
          </a:stretch>
        </p:blipFill>
        <p:spPr>
          <a:xfrm>
            <a:off x="4453749" y="1783622"/>
            <a:ext cx="4028274" cy="2955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99" name="Google Shape;199;p36"/>
          <p:cNvSpPr txBox="1"/>
          <p:nvPr>
            <p:ph idx="1" type="body"/>
          </p:nvPr>
        </p:nvSpPr>
        <p:spPr>
          <a:xfrm>
            <a:off x="311700" y="1126350"/>
            <a:ext cx="85206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For target variable ‘malignant’</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Result that i got for each model (conti) :</a:t>
            </a:r>
            <a:endParaRPr sz="1600">
              <a:highlight>
                <a:schemeClr val="lt1"/>
              </a:highlight>
            </a:endParaRPr>
          </a:p>
          <a:p>
            <a:pPr indent="-330200" lvl="0" marL="457200" rtl="0" algn="l">
              <a:spcBef>
                <a:spcPts val="1200"/>
              </a:spcBef>
              <a:spcAft>
                <a:spcPts val="0"/>
              </a:spcAft>
              <a:buSzPts val="1600"/>
              <a:buChar char="●"/>
            </a:pPr>
            <a:r>
              <a:rPr b="1" lang="en" sz="1600" u="sng"/>
              <a:t>GaussianNB</a:t>
            </a:r>
            <a:r>
              <a:rPr lang="en" sz="1600"/>
              <a:t> :</a:t>
            </a:r>
            <a:endParaRPr sz="1600"/>
          </a:p>
          <a:p>
            <a:pPr indent="0" lvl="0" marL="457200" rtl="0" algn="l">
              <a:spcBef>
                <a:spcPts val="1200"/>
              </a:spcBef>
              <a:spcAft>
                <a:spcPts val="0"/>
              </a:spcAft>
              <a:buNone/>
            </a:pPr>
            <a:r>
              <a:rPr lang="en" sz="1600">
                <a:highlight>
                  <a:schemeClr val="lt1"/>
                </a:highlight>
              </a:rPr>
              <a:t>Accuracy for the training model :  0.904320987654321</a:t>
            </a:r>
            <a:endParaRPr sz="1600">
              <a:highlight>
                <a:schemeClr val="lt1"/>
              </a:highlight>
            </a:endParaRPr>
          </a:p>
          <a:p>
            <a:pPr indent="0" lvl="0" marL="457200" rtl="0" algn="l">
              <a:spcBef>
                <a:spcPts val="1200"/>
              </a:spcBef>
              <a:spcAft>
                <a:spcPts val="0"/>
              </a:spcAft>
              <a:buNone/>
            </a:pPr>
            <a:r>
              <a:rPr lang="en" sz="1600">
                <a:highlight>
                  <a:schemeClr val="lt1"/>
                </a:highlight>
              </a:rPr>
              <a:t>Accuracy for the testing model :  0.9040576531411562</a:t>
            </a:r>
            <a:endParaRPr sz="1600">
              <a:highlight>
                <a:schemeClr val="lt1"/>
              </a:highlight>
            </a:endParaRPr>
          </a:p>
          <a:p>
            <a:pPr indent="0" lvl="0" marL="457200" rtl="0" algn="l">
              <a:spcBef>
                <a:spcPts val="1200"/>
              </a:spcBef>
              <a:spcAft>
                <a:spcPts val="0"/>
              </a:spcAft>
              <a:buNone/>
            </a:pPr>
            <a:r>
              <a:rPr lang="en" sz="1600">
                <a:highlight>
                  <a:schemeClr val="lt1"/>
                </a:highlight>
              </a:rPr>
              <a:t>At cross fold 2 the cv score is 0.9026013401258531 and accuracy score for training is 0.904320987654321 and accuracy score for testing is 0.9040576531411562</a:t>
            </a:r>
            <a:endParaRPr sz="1600">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05" name="Google Shape;205;p37"/>
          <p:cNvSpPr txBox="1"/>
          <p:nvPr>
            <p:ph idx="1" type="body"/>
          </p:nvPr>
        </p:nvSpPr>
        <p:spPr>
          <a:xfrm>
            <a:off x="311700" y="973950"/>
            <a:ext cx="8520600" cy="38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u="sng"/>
              <a:t>GaussianNB</a:t>
            </a:r>
            <a:r>
              <a:rPr lang="en" sz="1600"/>
              <a:t> (conti) :</a:t>
            </a:r>
            <a:endParaRPr sz="1600"/>
          </a:p>
          <a:p>
            <a:pPr indent="0" lvl="0" marL="457200" rtl="0" algn="l">
              <a:spcBef>
                <a:spcPts val="1200"/>
              </a:spcBef>
              <a:spcAft>
                <a:spcPts val="1200"/>
              </a:spcAft>
              <a:buNone/>
            </a:pPr>
            <a:r>
              <a:t/>
            </a:r>
            <a:endParaRPr sz="1600"/>
          </a:p>
        </p:txBody>
      </p:sp>
      <p:pic>
        <p:nvPicPr>
          <p:cNvPr id="206" name="Google Shape;206;p37"/>
          <p:cNvPicPr preferRelativeResize="0"/>
          <p:nvPr/>
        </p:nvPicPr>
        <p:blipFill>
          <a:blip r:embed="rId3">
            <a:alphaModFix/>
          </a:blip>
          <a:stretch>
            <a:fillRect/>
          </a:stretch>
        </p:blipFill>
        <p:spPr>
          <a:xfrm>
            <a:off x="695325" y="1610550"/>
            <a:ext cx="3557174" cy="3142425"/>
          </a:xfrm>
          <a:prstGeom prst="rect">
            <a:avLst/>
          </a:prstGeom>
          <a:noFill/>
          <a:ln>
            <a:noFill/>
          </a:ln>
        </p:spPr>
      </p:pic>
      <p:pic>
        <p:nvPicPr>
          <p:cNvPr id="207" name="Google Shape;207;p37"/>
          <p:cNvPicPr preferRelativeResize="0"/>
          <p:nvPr/>
        </p:nvPicPr>
        <p:blipFill>
          <a:blip r:embed="rId4">
            <a:alphaModFix/>
          </a:blip>
          <a:stretch>
            <a:fillRect/>
          </a:stretch>
        </p:blipFill>
        <p:spPr>
          <a:xfrm>
            <a:off x="4348580" y="1686747"/>
            <a:ext cx="4071520" cy="2985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13" name="Google Shape;213;p38"/>
          <p:cNvSpPr txBox="1"/>
          <p:nvPr>
            <p:ph idx="1" type="body"/>
          </p:nvPr>
        </p:nvSpPr>
        <p:spPr>
          <a:xfrm>
            <a:off x="311700" y="1354950"/>
            <a:ext cx="8520600" cy="21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highlight>
                  <a:schemeClr val="lt1"/>
                </a:highlight>
              </a:rPr>
              <a:t>Finally i concluded that</a:t>
            </a:r>
            <a:r>
              <a:rPr b="1" lang="en" sz="1700">
                <a:highlight>
                  <a:schemeClr val="lt1"/>
                </a:highlight>
              </a:rPr>
              <a:t> DecisionTreeClassifier(</a:t>
            </a:r>
            <a:r>
              <a:rPr b="1" lang="en" sz="1700">
                <a:highlight>
                  <a:schemeClr val="lt1"/>
                </a:highlight>
              </a:rPr>
              <a:t>) gives best accuracy </a:t>
            </a:r>
            <a:r>
              <a:rPr lang="en" sz="1700">
                <a:highlight>
                  <a:schemeClr val="lt1"/>
                </a:highlight>
              </a:rPr>
              <a:t>which can be seen from </a:t>
            </a:r>
            <a:r>
              <a:rPr b="1" lang="en" sz="1700">
                <a:highlight>
                  <a:schemeClr val="lt1"/>
                </a:highlight>
              </a:rPr>
              <a:t>auc-roc curve</a:t>
            </a:r>
            <a:r>
              <a:rPr lang="en" sz="1700">
                <a:highlight>
                  <a:schemeClr val="lt1"/>
                </a:highlight>
              </a:rPr>
              <a:t> as well as from </a:t>
            </a:r>
            <a:r>
              <a:rPr b="1" lang="en" sz="1700">
                <a:highlight>
                  <a:schemeClr val="lt1"/>
                </a:highlight>
              </a:rPr>
              <a:t>classification report</a:t>
            </a:r>
            <a:r>
              <a:rPr lang="en" sz="1700">
                <a:highlight>
                  <a:schemeClr val="lt1"/>
                </a:highlight>
              </a:rPr>
              <a:t>.</a:t>
            </a:r>
            <a:r>
              <a:rPr b="1" lang="en" sz="1700">
                <a:highlight>
                  <a:schemeClr val="lt1"/>
                </a:highlight>
              </a:rPr>
              <a:t> </a:t>
            </a:r>
            <a:endParaRPr b="1" sz="1700">
              <a:highlight>
                <a:schemeClr val="lt1"/>
              </a:highlight>
            </a:endParaRPr>
          </a:p>
          <a:p>
            <a:pPr indent="0" lvl="0" marL="0" rtl="0" algn="l">
              <a:spcBef>
                <a:spcPts val="1200"/>
              </a:spcBef>
              <a:spcAft>
                <a:spcPts val="1200"/>
              </a:spcAft>
              <a:buNone/>
            </a:pPr>
            <a:r>
              <a:rPr b="1" lang="en" sz="1700">
                <a:highlight>
                  <a:schemeClr val="lt1"/>
                </a:highlight>
              </a:rPr>
              <a:t>Hence i took DecisionTreeClassifier() as main model</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19" name="Google Shape;219;p39"/>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‘highly_malignant’</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457200" lvl="0" marL="0" rtl="0" algn="l">
              <a:spcBef>
                <a:spcPts val="1200"/>
              </a:spcBef>
              <a:spcAft>
                <a:spcPts val="0"/>
              </a:spcAft>
              <a:buNone/>
            </a:pPr>
            <a:r>
              <a:rPr lang="en" sz="1600">
                <a:highlight>
                  <a:schemeClr val="lt1"/>
                </a:highlight>
              </a:rPr>
              <a:t>Accuracy for the training model :  1.0</a:t>
            </a:r>
            <a:endParaRPr sz="1600">
              <a:highlight>
                <a:schemeClr val="lt1"/>
              </a:highlight>
            </a:endParaRPr>
          </a:p>
          <a:p>
            <a:pPr indent="457200" lvl="0" marL="0" rtl="0" algn="l">
              <a:spcBef>
                <a:spcPts val="0"/>
              </a:spcBef>
              <a:spcAft>
                <a:spcPts val="0"/>
              </a:spcAft>
              <a:buNone/>
            </a:pPr>
            <a:r>
              <a:rPr lang="en" sz="1600">
                <a:highlight>
                  <a:schemeClr val="lt1"/>
                </a:highlight>
              </a:rPr>
              <a:t>Accuracy for the testing model :  0.9827667241109196</a:t>
            </a:r>
            <a:endParaRPr sz="1600">
              <a:highlight>
                <a:schemeClr val="lt1"/>
              </a:highlight>
            </a:endParaRPr>
          </a:p>
          <a:p>
            <a:pPr indent="45720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0.98312976770736 and accuracy score for training is 1.0 and accuracy score for testing is 0.9827667241109196</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25" name="Google Shape;225;p40"/>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‘highly_malignant’</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0" lvl="0" marL="457200" rtl="0" algn="l">
              <a:spcBef>
                <a:spcPts val="1200"/>
              </a:spcBef>
              <a:spcAft>
                <a:spcPts val="0"/>
              </a:spcAft>
              <a:buNone/>
            </a:pPr>
            <a:r>
              <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pic>
        <p:nvPicPr>
          <p:cNvPr id="226" name="Google Shape;226;p40"/>
          <p:cNvPicPr preferRelativeResize="0"/>
          <p:nvPr/>
        </p:nvPicPr>
        <p:blipFill>
          <a:blip r:embed="rId3">
            <a:alphaModFix/>
          </a:blip>
          <a:stretch>
            <a:fillRect/>
          </a:stretch>
        </p:blipFill>
        <p:spPr>
          <a:xfrm>
            <a:off x="848550" y="1970225"/>
            <a:ext cx="3313550" cy="2791975"/>
          </a:xfrm>
          <a:prstGeom prst="rect">
            <a:avLst/>
          </a:prstGeom>
          <a:noFill/>
          <a:ln>
            <a:noFill/>
          </a:ln>
        </p:spPr>
      </p:pic>
      <p:pic>
        <p:nvPicPr>
          <p:cNvPr id="227" name="Google Shape;227;p40"/>
          <p:cNvPicPr preferRelativeResize="0"/>
          <p:nvPr/>
        </p:nvPicPr>
        <p:blipFill>
          <a:blip r:embed="rId4">
            <a:alphaModFix/>
          </a:blip>
          <a:stretch>
            <a:fillRect/>
          </a:stretch>
        </p:blipFill>
        <p:spPr>
          <a:xfrm>
            <a:off x="4336547" y="1823372"/>
            <a:ext cx="3974025" cy="2877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33" name="Google Shape;233;p41"/>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‘rude’</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457200" lvl="0" marL="0" rtl="0" algn="l">
              <a:spcBef>
                <a:spcPts val="1200"/>
              </a:spcBef>
              <a:spcAft>
                <a:spcPts val="0"/>
              </a:spcAft>
              <a:buNone/>
            </a:pPr>
            <a:r>
              <a:rPr lang="en" sz="1600">
                <a:highlight>
                  <a:schemeClr val="lt1"/>
                </a:highlight>
              </a:rPr>
              <a:t>Accuracy for the training model :  1.0</a:t>
            </a:r>
            <a:endParaRPr sz="1600">
              <a:highlight>
                <a:schemeClr val="lt1"/>
              </a:highlight>
            </a:endParaRPr>
          </a:p>
          <a:p>
            <a:pPr indent="457200" lvl="0" marL="0" rtl="0" algn="l">
              <a:spcBef>
                <a:spcPts val="0"/>
              </a:spcBef>
              <a:spcAft>
                <a:spcPts val="0"/>
              </a:spcAft>
              <a:buNone/>
            </a:pPr>
            <a:r>
              <a:rPr lang="en" sz="1600">
                <a:highlight>
                  <a:schemeClr val="lt1"/>
                </a:highlight>
              </a:rPr>
              <a:t>Accuracy for the testing model :  0.9130816230612565</a:t>
            </a:r>
            <a:endParaRPr sz="1600">
              <a:highlight>
                <a:schemeClr val="lt1"/>
              </a:highlight>
            </a:endParaRPr>
          </a:p>
          <a:p>
            <a:pPr indent="45720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0.9092316120592818 and accuracy score for training is 1.0 and accuracy score for testing is 0.9130816230612565</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t>Introduction</a:t>
            </a:r>
            <a:endParaRPr b="1" sz="30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39" name="Google Shape;239;p42"/>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‘rude’</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0" lvl="0" marL="457200" rtl="0" algn="l">
              <a:spcBef>
                <a:spcPts val="1200"/>
              </a:spcBef>
              <a:spcAft>
                <a:spcPts val="0"/>
              </a:spcAft>
              <a:buNone/>
            </a:pPr>
            <a:r>
              <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pic>
        <p:nvPicPr>
          <p:cNvPr id="240" name="Google Shape;240;p42"/>
          <p:cNvPicPr preferRelativeResize="0"/>
          <p:nvPr/>
        </p:nvPicPr>
        <p:blipFill>
          <a:blip r:embed="rId3">
            <a:alphaModFix/>
          </a:blip>
          <a:stretch>
            <a:fillRect/>
          </a:stretch>
        </p:blipFill>
        <p:spPr>
          <a:xfrm>
            <a:off x="773025" y="1908298"/>
            <a:ext cx="3494175" cy="2878025"/>
          </a:xfrm>
          <a:prstGeom prst="rect">
            <a:avLst/>
          </a:prstGeom>
          <a:noFill/>
          <a:ln>
            <a:noFill/>
          </a:ln>
        </p:spPr>
      </p:pic>
      <p:pic>
        <p:nvPicPr>
          <p:cNvPr id="241" name="Google Shape;241;p42"/>
          <p:cNvPicPr preferRelativeResize="0"/>
          <p:nvPr/>
        </p:nvPicPr>
        <p:blipFill>
          <a:blip r:embed="rId4">
            <a:alphaModFix/>
          </a:blip>
          <a:stretch>
            <a:fillRect/>
          </a:stretch>
        </p:blipFill>
        <p:spPr>
          <a:xfrm>
            <a:off x="4705422" y="1901697"/>
            <a:ext cx="3748025" cy="277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47" name="Google Shape;247;p43"/>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‘threat’</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457200" lvl="0" marL="0" rtl="0" algn="l">
              <a:spcBef>
                <a:spcPts val="1200"/>
              </a:spcBef>
              <a:spcAft>
                <a:spcPts val="0"/>
              </a:spcAft>
              <a:buNone/>
            </a:pPr>
            <a:r>
              <a:rPr lang="en" sz="1600">
                <a:highlight>
                  <a:schemeClr val="lt1"/>
                </a:highlight>
              </a:rPr>
              <a:t>Accuracy for the training model :  1.0</a:t>
            </a:r>
            <a:endParaRPr sz="1600">
              <a:highlight>
                <a:schemeClr val="lt1"/>
              </a:highlight>
            </a:endParaRPr>
          </a:p>
          <a:p>
            <a:pPr indent="457200" lvl="0" marL="0" rtl="0" algn="l">
              <a:spcBef>
                <a:spcPts val="0"/>
              </a:spcBef>
              <a:spcAft>
                <a:spcPts val="0"/>
              </a:spcAft>
              <a:buNone/>
            </a:pPr>
            <a:r>
              <a:rPr lang="en" sz="1600">
                <a:highlight>
                  <a:schemeClr val="lt1"/>
                </a:highlight>
              </a:rPr>
              <a:t>Accuracy for the testing model :  0.9948613504621652</a:t>
            </a:r>
            <a:endParaRPr sz="1600">
              <a:highlight>
                <a:schemeClr val="lt1"/>
              </a:highlight>
            </a:endParaRPr>
          </a:p>
          <a:p>
            <a:pPr indent="45720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0.9945604156626277 and accuracy score for training is 1.0 and accuracy score for testing is 0.9948613504621652</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53" name="Google Shape;253;p44"/>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‘threat’</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0" lvl="0" marL="457200" rtl="0" algn="l">
              <a:spcBef>
                <a:spcPts val="1200"/>
              </a:spcBef>
              <a:spcAft>
                <a:spcPts val="0"/>
              </a:spcAft>
              <a:buNone/>
            </a:pPr>
            <a:r>
              <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pic>
        <p:nvPicPr>
          <p:cNvPr id="254" name="Google Shape;254;p44"/>
          <p:cNvPicPr preferRelativeResize="0"/>
          <p:nvPr/>
        </p:nvPicPr>
        <p:blipFill>
          <a:blip r:embed="rId3">
            <a:alphaModFix/>
          </a:blip>
          <a:stretch>
            <a:fillRect/>
          </a:stretch>
        </p:blipFill>
        <p:spPr>
          <a:xfrm>
            <a:off x="938475" y="1949673"/>
            <a:ext cx="3385875" cy="2903325"/>
          </a:xfrm>
          <a:prstGeom prst="rect">
            <a:avLst/>
          </a:prstGeom>
          <a:noFill/>
          <a:ln>
            <a:noFill/>
          </a:ln>
        </p:spPr>
      </p:pic>
      <p:pic>
        <p:nvPicPr>
          <p:cNvPr id="255" name="Google Shape;255;p44"/>
          <p:cNvPicPr preferRelativeResize="0"/>
          <p:nvPr/>
        </p:nvPicPr>
        <p:blipFill>
          <a:blip r:embed="rId4">
            <a:alphaModFix/>
          </a:blip>
          <a:stretch>
            <a:fillRect/>
          </a:stretch>
        </p:blipFill>
        <p:spPr>
          <a:xfrm>
            <a:off x="4547725" y="2086596"/>
            <a:ext cx="3462800" cy="2633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61" name="Google Shape;261;p45"/>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‘abuse’</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457200" lvl="0" marL="0" rtl="0" algn="l">
              <a:spcBef>
                <a:spcPts val="1200"/>
              </a:spcBef>
              <a:spcAft>
                <a:spcPts val="0"/>
              </a:spcAft>
              <a:buNone/>
            </a:pPr>
            <a:r>
              <a:rPr lang="en" sz="1600">
                <a:highlight>
                  <a:schemeClr val="lt1"/>
                </a:highlight>
              </a:rPr>
              <a:t>Accuracy for the training model :  1.0</a:t>
            </a:r>
            <a:endParaRPr sz="1600">
              <a:highlight>
                <a:schemeClr val="lt1"/>
              </a:highlight>
            </a:endParaRPr>
          </a:p>
          <a:p>
            <a:pPr indent="457200" lvl="0" marL="0" rtl="0" algn="l">
              <a:spcBef>
                <a:spcPts val="0"/>
              </a:spcBef>
              <a:spcAft>
                <a:spcPts val="0"/>
              </a:spcAft>
              <a:buNone/>
            </a:pPr>
            <a:r>
              <a:rPr lang="en" sz="1600">
                <a:highlight>
                  <a:schemeClr val="lt1"/>
                </a:highlight>
              </a:rPr>
              <a:t>Accuracy for the testing model :  0.9189409368635438</a:t>
            </a:r>
            <a:endParaRPr sz="1600">
              <a:highlight>
                <a:schemeClr val="lt1"/>
              </a:highlight>
            </a:endParaRPr>
          </a:p>
          <a:p>
            <a:pPr indent="45720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0.9165324437989752 and accuracy score for training is 1.0 and accuracy score for testing is 0.9189409368635438</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67" name="Google Shape;267;p46"/>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‘abuse’</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0" lvl="0" marL="457200" rtl="0" algn="l">
              <a:spcBef>
                <a:spcPts val="1200"/>
              </a:spcBef>
              <a:spcAft>
                <a:spcPts val="0"/>
              </a:spcAft>
              <a:buNone/>
            </a:pPr>
            <a:r>
              <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pic>
        <p:nvPicPr>
          <p:cNvPr id="268" name="Google Shape;268;p46"/>
          <p:cNvPicPr preferRelativeResize="0"/>
          <p:nvPr/>
        </p:nvPicPr>
        <p:blipFill>
          <a:blip r:embed="rId3">
            <a:alphaModFix/>
          </a:blip>
          <a:stretch>
            <a:fillRect/>
          </a:stretch>
        </p:blipFill>
        <p:spPr>
          <a:xfrm>
            <a:off x="653400" y="1927675"/>
            <a:ext cx="3585225" cy="3063425"/>
          </a:xfrm>
          <a:prstGeom prst="rect">
            <a:avLst/>
          </a:prstGeom>
          <a:noFill/>
          <a:ln>
            <a:noFill/>
          </a:ln>
        </p:spPr>
      </p:pic>
      <p:pic>
        <p:nvPicPr>
          <p:cNvPr id="269" name="Google Shape;269;p46"/>
          <p:cNvPicPr preferRelativeResize="0"/>
          <p:nvPr/>
        </p:nvPicPr>
        <p:blipFill>
          <a:blip r:embed="rId4">
            <a:alphaModFix/>
          </a:blip>
          <a:stretch>
            <a:fillRect/>
          </a:stretch>
        </p:blipFill>
        <p:spPr>
          <a:xfrm>
            <a:off x="4422125" y="1962722"/>
            <a:ext cx="3969401" cy="2928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75" name="Google Shape;275;p47"/>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‘loathe’</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457200" lvl="0" marL="0" rtl="0" algn="l">
              <a:spcBef>
                <a:spcPts val="1200"/>
              </a:spcBef>
              <a:spcAft>
                <a:spcPts val="0"/>
              </a:spcAft>
              <a:buNone/>
            </a:pPr>
            <a:r>
              <a:rPr lang="en" sz="1600">
                <a:highlight>
                  <a:schemeClr val="lt1"/>
                </a:highlight>
              </a:rPr>
              <a:t>Accuracy for the training model :  1.0</a:t>
            </a:r>
            <a:endParaRPr sz="1600">
              <a:highlight>
                <a:schemeClr val="lt1"/>
              </a:highlight>
            </a:endParaRPr>
          </a:p>
          <a:p>
            <a:pPr indent="457200" lvl="0" marL="0" rtl="0" algn="l">
              <a:spcBef>
                <a:spcPts val="0"/>
              </a:spcBef>
              <a:spcAft>
                <a:spcPts val="0"/>
              </a:spcAft>
              <a:buNone/>
            </a:pPr>
            <a:r>
              <a:rPr lang="en" sz="1600">
                <a:highlight>
                  <a:schemeClr val="lt1"/>
                </a:highlight>
              </a:rPr>
              <a:t>Accuracy for the testing model :  0.9827040576531412</a:t>
            </a:r>
            <a:endParaRPr sz="1600">
              <a:highlight>
                <a:schemeClr val="lt1"/>
              </a:highlight>
            </a:endParaRPr>
          </a:p>
          <a:p>
            <a:pPr indent="457200" lvl="0" marL="0" rtl="0" algn="l">
              <a:spcBef>
                <a:spcPts val="0"/>
              </a:spcBef>
              <a:spcAft>
                <a:spcPts val="0"/>
              </a:spcAft>
              <a:buNone/>
            </a:pPr>
            <a:r>
              <a:t/>
            </a:r>
            <a:endParaRPr sz="1600">
              <a:highlight>
                <a:schemeClr val="lt1"/>
              </a:highlight>
            </a:endParaRPr>
          </a:p>
          <a:p>
            <a:pPr indent="0" lvl="0" marL="457200" rtl="0" algn="l">
              <a:spcBef>
                <a:spcPts val="0"/>
              </a:spcBef>
              <a:spcAft>
                <a:spcPts val="0"/>
              </a:spcAft>
              <a:buNone/>
            </a:pPr>
            <a:r>
              <a:rPr lang="en" sz="1600">
                <a:highlight>
                  <a:schemeClr val="lt1"/>
                </a:highlight>
              </a:rPr>
              <a:t>At cross fold 2 the cv score is 0.8214264433131013 and accuracy score for training is 1.0 and accuracy score for testing is 0.9827040576531412</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281" name="Google Shape;281;p48"/>
          <p:cNvSpPr txBox="1"/>
          <p:nvPr>
            <p:ph idx="1" type="body"/>
          </p:nvPr>
        </p:nvSpPr>
        <p:spPr>
          <a:xfrm>
            <a:off x="311700" y="1017725"/>
            <a:ext cx="85206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For target variable ‘loathe’</a:t>
            </a:r>
            <a:endParaRPr sz="1600"/>
          </a:p>
          <a:p>
            <a:pPr indent="-330200" lvl="0" marL="457200" rtl="0" algn="l">
              <a:spcBef>
                <a:spcPts val="1200"/>
              </a:spcBef>
              <a:spcAft>
                <a:spcPts val="0"/>
              </a:spcAft>
              <a:buSzPts val="1600"/>
              <a:buChar char="●"/>
            </a:pPr>
            <a:r>
              <a:rPr b="1" lang="en" sz="1600" u="sng"/>
              <a:t>DecisionTreeClassifier</a:t>
            </a:r>
            <a:r>
              <a:rPr lang="en" sz="1600"/>
              <a:t> :</a:t>
            </a:r>
            <a:endParaRPr sz="1600"/>
          </a:p>
          <a:p>
            <a:pPr indent="0" lvl="0" marL="457200" rtl="0" algn="l">
              <a:spcBef>
                <a:spcPts val="1200"/>
              </a:spcBef>
              <a:spcAft>
                <a:spcPts val="0"/>
              </a:spcAft>
              <a:buNone/>
            </a:pPr>
            <a:r>
              <a:t/>
            </a:r>
            <a:endParaRPr sz="1600">
              <a:highlight>
                <a:schemeClr val="lt1"/>
              </a:highlight>
            </a:endParaRPr>
          </a:p>
          <a:p>
            <a:pPr indent="0" lvl="0" marL="45720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t/>
            </a:r>
            <a:endParaRPr/>
          </a:p>
        </p:txBody>
      </p:sp>
      <p:pic>
        <p:nvPicPr>
          <p:cNvPr id="282" name="Google Shape;282;p48"/>
          <p:cNvPicPr preferRelativeResize="0"/>
          <p:nvPr/>
        </p:nvPicPr>
        <p:blipFill>
          <a:blip r:embed="rId3">
            <a:alphaModFix/>
          </a:blip>
          <a:stretch>
            <a:fillRect/>
          </a:stretch>
        </p:blipFill>
        <p:spPr>
          <a:xfrm>
            <a:off x="961498" y="2078250"/>
            <a:ext cx="3305700" cy="2828975"/>
          </a:xfrm>
          <a:prstGeom prst="rect">
            <a:avLst/>
          </a:prstGeom>
          <a:noFill/>
          <a:ln>
            <a:noFill/>
          </a:ln>
        </p:spPr>
      </p:pic>
      <p:pic>
        <p:nvPicPr>
          <p:cNvPr id="283" name="Google Shape;283;p48"/>
          <p:cNvPicPr preferRelativeResize="0"/>
          <p:nvPr/>
        </p:nvPicPr>
        <p:blipFill>
          <a:blip r:embed="rId4">
            <a:alphaModFix/>
          </a:blip>
          <a:stretch>
            <a:fillRect/>
          </a:stretch>
        </p:blipFill>
        <p:spPr>
          <a:xfrm>
            <a:off x="4487920" y="2071647"/>
            <a:ext cx="3984578" cy="2828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Visualizations</a:t>
            </a:r>
            <a:endParaRPr b="1" sz="2500" u="sng"/>
          </a:p>
        </p:txBody>
      </p:sp>
      <p:sp>
        <p:nvSpPr>
          <p:cNvPr id="289" name="Google Shape;289;p49"/>
          <p:cNvSpPr txBox="1"/>
          <p:nvPr>
            <p:ph idx="1" type="body"/>
          </p:nvPr>
        </p:nvSpPr>
        <p:spPr>
          <a:xfrm>
            <a:off x="311700" y="1152475"/>
            <a:ext cx="229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graph represents number of comments vs comment size </a:t>
            </a:r>
            <a:endParaRPr/>
          </a:p>
        </p:txBody>
      </p:sp>
      <p:pic>
        <p:nvPicPr>
          <p:cNvPr id="290" name="Google Shape;290;p49"/>
          <p:cNvPicPr preferRelativeResize="0"/>
          <p:nvPr/>
        </p:nvPicPr>
        <p:blipFill>
          <a:blip r:embed="rId3">
            <a:alphaModFix/>
          </a:blip>
          <a:stretch>
            <a:fillRect/>
          </a:stretch>
        </p:blipFill>
        <p:spPr>
          <a:xfrm>
            <a:off x="2483750" y="1093925"/>
            <a:ext cx="6584050" cy="3581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Visualizations (conti…)</a:t>
            </a:r>
            <a:endParaRPr b="1" sz="2500" u="sng"/>
          </a:p>
        </p:txBody>
      </p:sp>
      <p:sp>
        <p:nvSpPr>
          <p:cNvPr id="296" name="Google Shape;296;p50"/>
          <p:cNvSpPr txBox="1"/>
          <p:nvPr>
            <p:ph idx="1" type="body"/>
          </p:nvPr>
        </p:nvSpPr>
        <p:spPr>
          <a:xfrm>
            <a:off x="311700" y="1152475"/>
            <a:ext cx="229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graph represents comparison for all target variables of number of comments vs comment size </a:t>
            </a:r>
            <a:endParaRPr/>
          </a:p>
        </p:txBody>
      </p:sp>
      <p:pic>
        <p:nvPicPr>
          <p:cNvPr id="297" name="Google Shape;297;p50"/>
          <p:cNvPicPr preferRelativeResize="0"/>
          <p:nvPr/>
        </p:nvPicPr>
        <p:blipFill>
          <a:blip r:embed="rId3">
            <a:alphaModFix/>
          </a:blip>
          <a:stretch>
            <a:fillRect/>
          </a:stretch>
        </p:blipFill>
        <p:spPr>
          <a:xfrm>
            <a:off x="2610925" y="1033225"/>
            <a:ext cx="6380676" cy="3753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Interpretation of the Results</a:t>
            </a:r>
            <a:endParaRPr b="1" sz="2500" u="sng"/>
          </a:p>
        </p:txBody>
      </p:sp>
      <p:sp>
        <p:nvSpPr>
          <p:cNvPr id="303" name="Google Shape;30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the results which i got were:</a:t>
            </a:r>
            <a:endParaRPr/>
          </a:p>
          <a:p>
            <a:pPr indent="-342900" lvl="0" marL="457200" rtl="0" algn="l">
              <a:spcBef>
                <a:spcPts val="1200"/>
              </a:spcBef>
              <a:spcAft>
                <a:spcPts val="0"/>
              </a:spcAft>
              <a:buSzPts val="1800"/>
              <a:buChar char="●"/>
            </a:pPr>
            <a:r>
              <a:rPr lang="en"/>
              <a:t>DecisionTreeClassifier() gives best accuracy which can be seen from auc-roc curve as well as from classification report.</a:t>
            </a:r>
            <a:endParaRPr/>
          </a:p>
          <a:p>
            <a:pPr indent="-342900" lvl="0" marL="457200" rtl="0" algn="l">
              <a:spcBef>
                <a:spcPts val="0"/>
              </a:spcBef>
              <a:spcAft>
                <a:spcPts val="0"/>
              </a:spcAft>
              <a:buSzPts val="1800"/>
              <a:buChar char="●"/>
            </a:pPr>
            <a:r>
              <a:rPr lang="en"/>
              <a:t>We got our final accuracy as 90.41% for target variable (‘malignant’) after hypertuning.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Business Problem Framing</a:t>
            </a:r>
            <a:endParaRPr b="1" u="sng"/>
          </a:p>
        </p:txBody>
      </p:sp>
      <p:sp>
        <p:nvSpPr>
          <p:cNvPr id="74" name="Google Shape;74;p16"/>
          <p:cNvSpPr txBox="1"/>
          <p:nvPr>
            <p:ph idx="1" type="body"/>
          </p:nvPr>
        </p:nvSpPr>
        <p:spPr>
          <a:xfrm>
            <a:off x="311700" y="1370725"/>
            <a:ext cx="8520600" cy="356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proliferation of social media enables people to express their opinions widely online. However, at the same time, this has resulted in the emergence of conflict and hate, making online environments uninviting for users. </a:t>
            </a:r>
            <a:endParaRPr/>
          </a:p>
          <a:p>
            <a:pPr indent="-342900" lvl="0" marL="457200" rtl="0" algn="l">
              <a:spcBef>
                <a:spcPts val="0"/>
              </a:spcBef>
              <a:spcAft>
                <a:spcPts val="0"/>
              </a:spcAft>
              <a:buSzPts val="1800"/>
              <a:buChar char="●"/>
            </a:pPr>
            <a:r>
              <a:rPr lang="en"/>
              <a:t>Many celebrities and influences are facing backlashes from people and have to come across hateful and offensive comments. This can take a toll on anyone and affect them mentally leading to depression, mental illness, self-hatred and suicidal thoughts.</a:t>
            </a:r>
            <a:endParaRPr/>
          </a:p>
          <a:p>
            <a:pPr indent="-342900" lvl="0" marL="457200" rtl="0" algn="l">
              <a:spcBef>
                <a:spcPts val="0"/>
              </a:spcBef>
              <a:spcAft>
                <a:spcPts val="0"/>
              </a:spcAft>
              <a:buSzPts val="1800"/>
              <a:buChar char="●"/>
            </a:pPr>
            <a:r>
              <a:rPr lang="en"/>
              <a:t>Our goal is to build a prototype of online hate and abuse comment classifier which can used to classify hate and offensive comments so that it can be controlled and restricted from spreading hatred and cyberbullying.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Conclusion</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500" u="sng"/>
              <a:t>Key Findings and Conclusions of the Study</a:t>
            </a:r>
            <a:endParaRPr b="1" sz="2500" u="sng"/>
          </a:p>
        </p:txBody>
      </p:sp>
      <p:sp>
        <p:nvSpPr>
          <p:cNvPr id="314" name="Google Shape;314;p53"/>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the target variables are mutually exclusive i.e. we can ignore any correlation between them.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can identify as well as categorise the type of hated comments based on some factors such as number of character in a comment.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Limitations of this work and Scope for Future Work</a:t>
            </a:r>
            <a:endParaRPr b="1" sz="2500" u="sng"/>
          </a:p>
        </p:txBody>
      </p:sp>
      <p:sp>
        <p:nvSpPr>
          <p:cNvPr id="320" name="Google Shape;320;p54"/>
          <p:cNvSpPr txBox="1"/>
          <p:nvPr>
            <p:ph idx="1" type="body"/>
          </p:nvPr>
        </p:nvSpPr>
        <p:spPr>
          <a:xfrm>
            <a:off x="311700" y="1152475"/>
            <a:ext cx="8520600" cy="37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limitations are :</a:t>
            </a:r>
            <a:endParaRPr/>
          </a:p>
          <a:p>
            <a:pPr indent="-342900" lvl="0" marL="457200" rtl="0" algn="l">
              <a:spcBef>
                <a:spcPts val="1200"/>
              </a:spcBef>
              <a:spcAft>
                <a:spcPts val="0"/>
              </a:spcAft>
              <a:buSzPts val="1800"/>
              <a:buChar char="●"/>
            </a:pPr>
            <a:r>
              <a:rPr lang="en"/>
              <a:t>There are many other factors (such as topic on which the person has commented,etc) which are not in the data which may play major role in predicting and classifying the type of hated comments.</a:t>
            </a:r>
            <a:endParaRPr/>
          </a:p>
          <a:p>
            <a:pPr indent="-342900" lvl="0" marL="457200" rtl="0" algn="l">
              <a:spcBef>
                <a:spcPts val="0"/>
              </a:spcBef>
              <a:spcAft>
                <a:spcPts val="0"/>
              </a:spcAft>
              <a:buSzPts val="1800"/>
              <a:buChar char="●"/>
            </a:pPr>
            <a:r>
              <a:rPr lang="en"/>
              <a:t>Unrelated factors (such as person who is commenting might be under stress in daily life,etc) also plays minor role in affecting our target variable.</a:t>
            </a:r>
            <a:endParaRPr/>
          </a:p>
          <a:p>
            <a:pPr indent="0" lvl="0" marL="0" rtl="0" algn="l">
              <a:spcBef>
                <a:spcPts val="1200"/>
              </a:spcBef>
              <a:spcAft>
                <a:spcPts val="0"/>
              </a:spcAft>
              <a:buNone/>
            </a:pPr>
            <a:r>
              <a:rPr lang="en"/>
              <a:t>Scope for future work :</a:t>
            </a:r>
            <a:endParaRPr/>
          </a:p>
          <a:p>
            <a:pPr indent="-342900" lvl="0" marL="457200" rtl="0" algn="l">
              <a:spcBef>
                <a:spcPts val="1200"/>
              </a:spcBef>
              <a:spcAft>
                <a:spcPts val="0"/>
              </a:spcAft>
              <a:buSzPts val="1800"/>
              <a:buChar char="●"/>
            </a:pPr>
            <a:r>
              <a:rPr lang="en"/>
              <a:t>This can be made further accurate by taking more and more factors into account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THE END</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Conceptual Background of the Domain Problem</a:t>
            </a:r>
            <a:endParaRPr b="1" u="sng"/>
          </a:p>
        </p:txBody>
      </p:sp>
      <p:sp>
        <p:nvSpPr>
          <p:cNvPr id="80" name="Google Shape;80;p17"/>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classification of the hate and abusive comments can be done by many methods. Such as:</a:t>
            </a:r>
            <a:endParaRPr/>
          </a:p>
          <a:p>
            <a:pPr indent="-342900" lvl="0" marL="457200" rtl="0" algn="l">
              <a:spcBef>
                <a:spcPts val="1200"/>
              </a:spcBef>
              <a:spcAft>
                <a:spcPts val="0"/>
              </a:spcAft>
              <a:buSzPts val="1800"/>
              <a:buChar char="●"/>
            </a:pPr>
            <a:r>
              <a:rPr lang="en"/>
              <a:t>Number of characters in a comment</a:t>
            </a:r>
            <a:endParaRPr/>
          </a:p>
          <a:p>
            <a:pPr indent="-342900" lvl="0" marL="457200" rtl="0" algn="l">
              <a:spcBef>
                <a:spcPts val="0"/>
              </a:spcBef>
              <a:spcAft>
                <a:spcPts val="0"/>
              </a:spcAft>
              <a:buSzPts val="1800"/>
              <a:buChar char="●"/>
            </a:pPr>
            <a:r>
              <a:rPr lang="en"/>
              <a:t>By using hateful words which are </a:t>
            </a:r>
            <a:r>
              <a:rPr lang="en"/>
              <a:t>repeating</a:t>
            </a:r>
            <a:r>
              <a:rPr lang="en"/>
              <a:t> in past comments</a:t>
            </a:r>
            <a:endParaRPr/>
          </a:p>
          <a:p>
            <a:pPr indent="-342900" lvl="0" marL="457200" rtl="0" algn="l">
              <a:spcBef>
                <a:spcPts val="0"/>
              </a:spcBef>
              <a:spcAft>
                <a:spcPts val="0"/>
              </a:spcAft>
              <a:buSzPts val="1800"/>
              <a:buChar char="●"/>
            </a:pPr>
            <a:r>
              <a:rPr lang="en"/>
              <a:t>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Motivation for the Problem Undertaken</a:t>
            </a:r>
            <a:endParaRPr b="1" u="sng"/>
          </a:p>
        </p:txBody>
      </p:sp>
      <p:sp>
        <p:nvSpPr>
          <p:cNvPr id="86" name="Google Shape;86;p18"/>
          <p:cNvSpPr txBox="1"/>
          <p:nvPr>
            <p:ph idx="1" type="body"/>
          </p:nvPr>
        </p:nvSpPr>
        <p:spPr>
          <a:xfrm>
            <a:off x="311700" y="1540450"/>
            <a:ext cx="8520600" cy="302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to build a model which can be used to identify as well as classify hateful comments. This will be a multi label binary classifier model.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Then with help of this model people can filter out the hate comments leading to a healthier mental state (i.e lack of depression, mental illness, self-hatred and suicidal thoughts).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3000" u="sng"/>
              <a:t>Analytical Problem Framing</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750" u="sng"/>
              <a:t>Mathematical / Analytical Modeling of the Problem</a:t>
            </a:r>
            <a:endParaRPr b="1" u="sng"/>
          </a:p>
        </p:txBody>
      </p:sp>
      <p:sp>
        <p:nvSpPr>
          <p:cNvPr id="97" name="Google Shape;97;p20"/>
          <p:cNvSpPr txBox="1"/>
          <p:nvPr>
            <p:ph idx="1" type="body"/>
          </p:nvPr>
        </p:nvSpPr>
        <p:spPr>
          <a:xfrm>
            <a:off x="311700" y="1422950"/>
            <a:ext cx="8520600" cy="2493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i imported data from train and test csv files to DataFrames using pandas.</a:t>
            </a:r>
            <a:endParaRPr/>
          </a:p>
          <a:p>
            <a:pPr indent="-317500" lvl="0" marL="457200" rtl="0" algn="l">
              <a:lnSpc>
                <a:spcPct val="100000"/>
              </a:lnSpc>
              <a:spcBef>
                <a:spcPts val="0"/>
              </a:spcBef>
              <a:spcAft>
                <a:spcPts val="0"/>
              </a:spcAft>
              <a:buClr>
                <a:schemeClr val="lt2"/>
              </a:buClr>
              <a:buSzPts val="1400"/>
              <a:buChar char="●"/>
            </a:pPr>
            <a:r>
              <a:rPr lang="en"/>
              <a:t>After that i used .describe() to know the statistical information (such as max, min value,etc ) of train and test dataframe.</a:t>
            </a:r>
            <a:endParaRPr/>
          </a:p>
          <a:p>
            <a:pPr indent="-317500" lvl="0" marL="457200" rtl="0" algn="l">
              <a:lnSpc>
                <a:spcPct val="100000"/>
              </a:lnSpc>
              <a:spcBef>
                <a:spcPts val="0"/>
              </a:spcBef>
              <a:spcAft>
                <a:spcPts val="0"/>
              </a:spcAft>
              <a:buClr>
                <a:schemeClr val="lt2"/>
              </a:buClr>
              <a:buSzPts val="1400"/>
              <a:buChar char="●"/>
            </a:pPr>
            <a:r>
              <a:rPr lang="en"/>
              <a:t>Then i used .shape to know shape of train and test dataframe.</a:t>
            </a:r>
            <a:endParaRPr/>
          </a:p>
          <a:p>
            <a:pPr indent="-317500" lvl="0" marL="457200" rtl="0" algn="l">
              <a:lnSpc>
                <a:spcPct val="100000"/>
              </a:lnSpc>
              <a:spcBef>
                <a:spcPts val="0"/>
              </a:spcBef>
              <a:spcAft>
                <a:spcPts val="0"/>
              </a:spcAft>
              <a:buClr>
                <a:schemeClr val="lt2"/>
              </a:buClr>
              <a:buSzPts val="1400"/>
              <a:buChar char="●"/>
            </a:pPr>
            <a:r>
              <a:rPr lang="en"/>
              <a:t>Afterwards</a:t>
            </a:r>
            <a:r>
              <a:rPr lang="en"/>
              <a:t> i used .dtypes to know data type of each column of train and test dataframe.</a:t>
            </a:r>
            <a:endParaRPr/>
          </a:p>
          <a:p>
            <a:pPr indent="-317500" lvl="0" marL="457200" rtl="0" algn="l">
              <a:lnSpc>
                <a:spcPct val="100000"/>
              </a:lnSpc>
              <a:spcBef>
                <a:spcPts val="0"/>
              </a:spcBef>
              <a:spcAft>
                <a:spcPts val="0"/>
              </a:spcAft>
              <a:buClr>
                <a:schemeClr val="lt2"/>
              </a:buClr>
              <a:buSzPts val="1400"/>
              <a:buChar char="●"/>
            </a:pPr>
            <a:r>
              <a:rPr lang="en"/>
              <a:t>Next i moved on to data preprocessing part.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7363"/>
              </a:lnSpc>
              <a:spcBef>
                <a:spcPts val="1200"/>
              </a:spcBef>
              <a:spcAft>
                <a:spcPts val="800"/>
              </a:spcAft>
              <a:buNone/>
            </a:pPr>
            <a:r>
              <a:rPr b="1" lang="en" sz="2750" u="sng"/>
              <a:t>Data Sources and their formats</a:t>
            </a:r>
            <a:endParaRPr b="1" u="sng"/>
          </a:p>
        </p:txBody>
      </p:sp>
      <p:sp>
        <p:nvSpPr>
          <p:cNvPr id="103" name="Google Shape;103;p21"/>
          <p:cNvSpPr txBox="1"/>
          <p:nvPr>
            <p:ph idx="1" type="body"/>
          </p:nvPr>
        </p:nvSpPr>
        <p:spPr>
          <a:xfrm>
            <a:off x="311700" y="1605700"/>
            <a:ext cx="8520600" cy="296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Statement.docx </a:t>
            </a:r>
            <a:r>
              <a:rPr lang="en"/>
              <a:t>provided by FlipRobo</a:t>
            </a:r>
            <a:endParaRPr/>
          </a:p>
          <a:p>
            <a:pPr indent="-342900" lvl="0" marL="457200" rtl="0" algn="l">
              <a:spcBef>
                <a:spcPts val="0"/>
              </a:spcBef>
              <a:spcAft>
                <a:spcPts val="0"/>
              </a:spcAft>
              <a:buSzPts val="1800"/>
              <a:buChar char="●"/>
            </a:pPr>
            <a:r>
              <a:rPr lang="en"/>
              <a:t>test.csv and train.csv provided by FlipRobo</a:t>
            </a:r>
            <a:endParaRPr/>
          </a:p>
          <a:p>
            <a:pPr indent="-342900" lvl="0" marL="457200" rtl="0" algn="l">
              <a:spcBef>
                <a:spcPts val="0"/>
              </a:spcBef>
              <a:spcAft>
                <a:spcPts val="0"/>
              </a:spcAft>
              <a:buSzPts val="1800"/>
              <a:buChar char="●"/>
            </a:pPr>
            <a:r>
              <a:rPr lang="en"/>
              <a:t>Data_Description.xlsx </a:t>
            </a:r>
            <a:r>
              <a:rPr lang="en"/>
              <a:t>provided by FlipRobo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