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9"/>
  </p:notesMasterIdLst>
  <p:sldIdLst>
    <p:sldId id="256" r:id="rId2"/>
    <p:sldId id="257" r:id="rId3"/>
    <p:sldId id="258" r:id="rId4"/>
    <p:sldId id="270" r:id="rId5"/>
    <p:sldId id="271" r:id="rId6"/>
    <p:sldId id="273" r:id="rId7"/>
    <p:sldId id="272" r:id="rId8"/>
    <p:sldId id="274" r:id="rId9"/>
    <p:sldId id="259" r:id="rId10"/>
    <p:sldId id="266" r:id="rId11"/>
    <p:sldId id="260" r:id="rId12"/>
    <p:sldId id="267" r:id="rId13"/>
    <p:sldId id="261" r:id="rId14"/>
    <p:sldId id="262" r:id="rId15"/>
    <p:sldId id="265" r:id="rId16"/>
    <p:sldId id="264" r:id="rId17"/>
    <p:sldId id="263" r:id="rId1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89"/>
    <p:restoredTop sz="94609"/>
  </p:normalViewPr>
  <p:slideViewPr>
    <p:cSldViewPr snapToGrid="0" snapToObjects="1">
      <p:cViewPr varScale="1">
        <p:scale>
          <a:sx n="151" d="100"/>
          <a:sy n="151" d="100"/>
        </p:scale>
        <p:origin x="1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80ceca6f18c6644/Documents/Thesis/LitRev/Literature%20Revi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0ceca6f18c6644/Documents/Thesis/LitRev/Literature%20Revi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P2P</a:t>
            </a:r>
            <a:r>
              <a:rPr lang="en-GB" baseline="0"/>
              <a:t> Lender Awareness and Use (by age)</a:t>
            </a:r>
            <a:endParaRPr lang="en-GB"/>
          </a:p>
        </c:rich>
      </c:tx>
      <c:layout>
        <c:manualLayout>
          <c:xMode val="edge"/>
          <c:yMode val="edge"/>
          <c:x val="0.55076939955019877"/>
          <c:y val="1.91540303272146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stacked"/>
        <c:varyColors val="0"/>
        <c:ser>
          <c:idx val="0"/>
          <c:order val="0"/>
          <c:tx>
            <c:strRef>
              <c:f>'[Literature Review.xlsx]P2P Awareness'!$B$1</c:f>
              <c:strCache>
                <c:ptCount val="1"/>
                <c:pt idx="0">
                  <c:v>Used</c:v>
                </c:pt>
              </c:strCache>
            </c:strRef>
          </c:tx>
          <c:spPr>
            <a:solidFill>
              <a:schemeClr val="accent1"/>
            </a:solidFill>
            <a:ln>
              <a:noFill/>
            </a:ln>
            <a:effectLst/>
          </c:spPr>
          <c:invertIfNegative val="0"/>
          <c:cat>
            <c:strRef>
              <c:f>'[Literature Review.xlsx]P2P Awareness'!$A$2:$A$5</c:f>
              <c:strCache>
                <c:ptCount val="4"/>
                <c:pt idx="0">
                  <c:v>18 - 34</c:v>
                </c:pt>
                <c:pt idx="1">
                  <c:v>35 - 55</c:v>
                </c:pt>
                <c:pt idx="2">
                  <c:v>55+</c:v>
                </c:pt>
                <c:pt idx="3">
                  <c:v>Total</c:v>
                </c:pt>
              </c:strCache>
            </c:strRef>
          </c:cat>
          <c:val>
            <c:numRef>
              <c:f>'[Literature Review.xlsx]P2P Awareness'!$B$2:$B$5</c:f>
              <c:numCache>
                <c:formatCode>0%</c:formatCode>
                <c:ptCount val="4"/>
                <c:pt idx="0">
                  <c:v>0.3</c:v>
                </c:pt>
                <c:pt idx="1">
                  <c:v>0.13</c:v>
                </c:pt>
                <c:pt idx="2">
                  <c:v>0.02</c:v>
                </c:pt>
                <c:pt idx="3">
                  <c:v>0.15</c:v>
                </c:pt>
              </c:numCache>
            </c:numRef>
          </c:val>
          <c:extLst>
            <c:ext xmlns:c16="http://schemas.microsoft.com/office/drawing/2014/chart" uri="{C3380CC4-5D6E-409C-BE32-E72D297353CC}">
              <c16:uniqueId val="{00000000-7DBC-7743-967E-7833EA4B9B57}"/>
            </c:ext>
          </c:extLst>
        </c:ser>
        <c:ser>
          <c:idx val="1"/>
          <c:order val="1"/>
          <c:tx>
            <c:strRef>
              <c:f>'[Literature Review.xlsx]P2P Awareness'!$C$1</c:f>
              <c:strCache>
                <c:ptCount val="1"/>
                <c:pt idx="0">
                  <c:v>Aware but not used</c:v>
                </c:pt>
              </c:strCache>
            </c:strRef>
          </c:tx>
          <c:spPr>
            <a:solidFill>
              <a:schemeClr val="accent2"/>
            </a:solidFill>
            <a:ln>
              <a:noFill/>
            </a:ln>
            <a:effectLst/>
          </c:spPr>
          <c:invertIfNegative val="0"/>
          <c:cat>
            <c:strRef>
              <c:f>'[Literature Review.xlsx]P2P Awareness'!$A$2:$A$5</c:f>
              <c:strCache>
                <c:ptCount val="4"/>
                <c:pt idx="0">
                  <c:v>18 - 34</c:v>
                </c:pt>
                <c:pt idx="1">
                  <c:v>35 - 55</c:v>
                </c:pt>
                <c:pt idx="2">
                  <c:v>55+</c:v>
                </c:pt>
                <c:pt idx="3">
                  <c:v>Total</c:v>
                </c:pt>
              </c:strCache>
            </c:strRef>
          </c:cat>
          <c:val>
            <c:numRef>
              <c:f>'[Literature Review.xlsx]P2P Awareness'!$C$2:$C$5</c:f>
              <c:numCache>
                <c:formatCode>0%</c:formatCode>
                <c:ptCount val="4"/>
                <c:pt idx="0">
                  <c:v>0.18</c:v>
                </c:pt>
                <c:pt idx="1">
                  <c:v>0.22</c:v>
                </c:pt>
                <c:pt idx="2">
                  <c:v>0.23</c:v>
                </c:pt>
                <c:pt idx="3">
                  <c:v>0.21</c:v>
                </c:pt>
              </c:numCache>
            </c:numRef>
          </c:val>
          <c:extLst>
            <c:ext xmlns:c16="http://schemas.microsoft.com/office/drawing/2014/chart" uri="{C3380CC4-5D6E-409C-BE32-E72D297353CC}">
              <c16:uniqueId val="{00000001-7DBC-7743-967E-7833EA4B9B57}"/>
            </c:ext>
          </c:extLst>
        </c:ser>
        <c:ser>
          <c:idx val="2"/>
          <c:order val="2"/>
          <c:tx>
            <c:strRef>
              <c:f>'[Literature Review.xlsx]P2P Awareness'!$D$1</c:f>
              <c:strCache>
                <c:ptCount val="1"/>
                <c:pt idx="0">
                  <c:v>Unaware</c:v>
                </c:pt>
              </c:strCache>
            </c:strRef>
          </c:tx>
          <c:spPr>
            <a:solidFill>
              <a:schemeClr val="accent3"/>
            </a:solidFill>
            <a:ln>
              <a:noFill/>
            </a:ln>
            <a:effectLst/>
          </c:spPr>
          <c:invertIfNegative val="0"/>
          <c:cat>
            <c:strRef>
              <c:f>'[Literature Review.xlsx]P2P Awareness'!$A$2:$A$5</c:f>
              <c:strCache>
                <c:ptCount val="4"/>
                <c:pt idx="0">
                  <c:v>18 - 34</c:v>
                </c:pt>
                <c:pt idx="1">
                  <c:v>35 - 55</c:v>
                </c:pt>
                <c:pt idx="2">
                  <c:v>55+</c:v>
                </c:pt>
                <c:pt idx="3">
                  <c:v>Total</c:v>
                </c:pt>
              </c:strCache>
            </c:strRef>
          </c:cat>
          <c:val>
            <c:numRef>
              <c:f>'[Literature Review.xlsx]P2P Awareness'!$D$2:$D$5</c:f>
              <c:numCache>
                <c:formatCode>0%</c:formatCode>
                <c:ptCount val="4"/>
                <c:pt idx="0">
                  <c:v>0.52</c:v>
                </c:pt>
                <c:pt idx="1">
                  <c:v>0.65</c:v>
                </c:pt>
                <c:pt idx="2">
                  <c:v>0.75</c:v>
                </c:pt>
                <c:pt idx="3">
                  <c:v>0.64</c:v>
                </c:pt>
              </c:numCache>
            </c:numRef>
          </c:val>
          <c:extLst>
            <c:ext xmlns:c16="http://schemas.microsoft.com/office/drawing/2014/chart" uri="{C3380CC4-5D6E-409C-BE32-E72D297353CC}">
              <c16:uniqueId val="{00000002-7DBC-7743-967E-7833EA4B9B57}"/>
            </c:ext>
          </c:extLst>
        </c:ser>
        <c:dLbls>
          <c:showLegendKey val="0"/>
          <c:showVal val="0"/>
          <c:showCatName val="0"/>
          <c:showSerName val="0"/>
          <c:showPercent val="0"/>
          <c:showBubbleSize val="0"/>
        </c:dLbls>
        <c:gapWidth val="150"/>
        <c:overlap val="100"/>
        <c:axId val="544788224"/>
        <c:axId val="544397424"/>
      </c:barChart>
      <c:catAx>
        <c:axId val="54478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544397424"/>
        <c:crosses val="autoZero"/>
        <c:auto val="1"/>
        <c:lblAlgn val="ctr"/>
        <c:lblOffset val="100"/>
        <c:noMultiLvlLbl val="0"/>
      </c:catAx>
      <c:valAx>
        <c:axId val="5443974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544788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Global</a:t>
            </a:r>
            <a:r>
              <a:rPr lang="en-GB" baseline="0"/>
              <a:t> Marketplace Loan Issurance (in billion$)</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9.0706013822430057E-2"/>
          <c:y val="0.12524741675836176"/>
          <c:w val="0.88290564193000232"/>
          <c:h val="0.80702319570445569"/>
        </c:manualLayout>
      </c:layout>
      <c:barChart>
        <c:barDir val="col"/>
        <c:grouping val="stacked"/>
        <c:varyColors val="0"/>
        <c:ser>
          <c:idx val="0"/>
          <c:order val="0"/>
          <c:tx>
            <c:strRef>
              <c:f>'[Literature Review.xlsx]LitRevP2PMorganStanley(2020)'!$B$2</c:f>
              <c:strCache>
                <c:ptCount val="1"/>
                <c:pt idx="0">
                  <c:v>US</c:v>
                </c:pt>
              </c:strCache>
            </c:strRef>
          </c:tx>
          <c:spPr>
            <a:solidFill>
              <a:schemeClr val="accent1"/>
            </a:solidFill>
            <a:ln>
              <a:noFill/>
            </a:ln>
            <a:effectLst/>
          </c:spPr>
          <c:invertIfNegative val="0"/>
          <c:cat>
            <c:numRef>
              <c:f>'[Literature Review.xlsx]LitRevP2PMorganStanley(2020)'!$A$3:$A$13</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'[Literature Review.xlsx]LitRevP2PMorganStanley(2020)'!$B$3:$B$13</c:f>
              <c:numCache>
                <c:formatCode>0.0</c:formatCode>
                <c:ptCount val="11"/>
                <c:pt idx="0">
                  <c:v>1</c:v>
                </c:pt>
                <c:pt idx="1">
                  <c:v>1.4</c:v>
                </c:pt>
                <c:pt idx="2">
                  <c:v>2.4</c:v>
                </c:pt>
                <c:pt idx="3">
                  <c:v>5.2</c:v>
                </c:pt>
                <c:pt idx="4">
                  <c:v>12</c:v>
                </c:pt>
                <c:pt idx="5">
                  <c:v>23.2</c:v>
                </c:pt>
                <c:pt idx="6">
                  <c:v>36.700000000000003</c:v>
                </c:pt>
                <c:pt idx="7">
                  <c:v>54.2</c:v>
                </c:pt>
                <c:pt idx="8">
                  <c:v>75.2</c:v>
                </c:pt>
                <c:pt idx="9">
                  <c:v>98.2</c:v>
                </c:pt>
                <c:pt idx="10">
                  <c:v>122.1</c:v>
                </c:pt>
              </c:numCache>
            </c:numRef>
          </c:val>
          <c:extLst>
            <c:ext xmlns:c16="http://schemas.microsoft.com/office/drawing/2014/chart" uri="{C3380CC4-5D6E-409C-BE32-E72D297353CC}">
              <c16:uniqueId val="{00000000-E21E-654C-99B9-968235403ADF}"/>
            </c:ext>
          </c:extLst>
        </c:ser>
        <c:ser>
          <c:idx val="1"/>
          <c:order val="1"/>
          <c:tx>
            <c:strRef>
              <c:f>'[Literature Review.xlsx]LitRevP2PMorganStanley(2020)'!$C$2</c:f>
              <c:strCache>
                <c:ptCount val="1"/>
                <c:pt idx="0">
                  <c:v>UK</c:v>
                </c:pt>
              </c:strCache>
            </c:strRef>
          </c:tx>
          <c:spPr>
            <a:solidFill>
              <a:schemeClr val="accent2"/>
            </a:solidFill>
            <a:ln>
              <a:noFill/>
            </a:ln>
            <a:effectLst/>
          </c:spPr>
          <c:invertIfNegative val="0"/>
          <c:cat>
            <c:numRef>
              <c:f>'[Literature Review.xlsx]LitRevP2PMorganStanley(2020)'!$A$3:$A$13</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'[Literature Review.xlsx]LitRevP2PMorganStanley(2020)'!$C$3:$C$13</c:f>
              <c:numCache>
                <c:formatCode>0.0</c:formatCode>
                <c:ptCount val="11"/>
                <c:pt idx="0">
                  <c:v>0</c:v>
                </c:pt>
                <c:pt idx="1">
                  <c:v>0</c:v>
                </c:pt>
                <c:pt idx="2">
                  <c:v>0</c:v>
                </c:pt>
                <c:pt idx="3">
                  <c:v>0.8</c:v>
                </c:pt>
                <c:pt idx="4">
                  <c:v>2.2999999999999998</c:v>
                </c:pt>
                <c:pt idx="5">
                  <c:v>4</c:v>
                </c:pt>
                <c:pt idx="6">
                  <c:v>7</c:v>
                </c:pt>
                <c:pt idx="7">
                  <c:v>9.9</c:v>
                </c:pt>
                <c:pt idx="8">
                  <c:v>13.1</c:v>
                </c:pt>
                <c:pt idx="9">
                  <c:v>18.3</c:v>
                </c:pt>
                <c:pt idx="10">
                  <c:v>24.1</c:v>
                </c:pt>
              </c:numCache>
            </c:numRef>
          </c:val>
          <c:extLst>
            <c:ext xmlns:c16="http://schemas.microsoft.com/office/drawing/2014/chart" uri="{C3380CC4-5D6E-409C-BE32-E72D297353CC}">
              <c16:uniqueId val="{00000001-E21E-654C-99B9-968235403ADF}"/>
            </c:ext>
          </c:extLst>
        </c:ser>
        <c:ser>
          <c:idx val="2"/>
          <c:order val="2"/>
          <c:tx>
            <c:strRef>
              <c:f>'[Literature Review.xlsx]LitRevP2PMorganStanley(2020)'!$D$2</c:f>
              <c:strCache>
                <c:ptCount val="1"/>
                <c:pt idx="0">
                  <c:v>China</c:v>
                </c:pt>
              </c:strCache>
            </c:strRef>
          </c:tx>
          <c:spPr>
            <a:solidFill>
              <a:schemeClr val="accent3"/>
            </a:solidFill>
            <a:ln>
              <a:noFill/>
            </a:ln>
            <a:effectLst/>
          </c:spPr>
          <c:invertIfNegative val="0"/>
          <c:cat>
            <c:numRef>
              <c:f>'[Literature Review.xlsx]LitRevP2PMorganStanley(2020)'!$A$3:$A$13</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'[Literature Review.xlsx]LitRevP2PMorganStanley(2020)'!$D$3:$D$13</c:f>
              <c:numCache>
                <c:formatCode>0.0</c:formatCode>
                <c:ptCount val="11"/>
                <c:pt idx="0">
                  <c:v>0</c:v>
                </c:pt>
                <c:pt idx="1">
                  <c:v>0</c:v>
                </c:pt>
                <c:pt idx="2">
                  <c:v>0</c:v>
                </c:pt>
                <c:pt idx="3">
                  <c:v>3</c:v>
                </c:pt>
                <c:pt idx="4">
                  <c:v>8.9</c:v>
                </c:pt>
                <c:pt idx="5">
                  <c:v>33.200000000000003</c:v>
                </c:pt>
                <c:pt idx="6">
                  <c:v>73.8</c:v>
                </c:pt>
                <c:pt idx="7">
                  <c:v>115.3</c:v>
                </c:pt>
                <c:pt idx="8">
                  <c:v>126.3</c:v>
                </c:pt>
                <c:pt idx="9">
                  <c:v>147.69999999999999</c:v>
                </c:pt>
                <c:pt idx="10">
                  <c:v>127.8</c:v>
                </c:pt>
              </c:numCache>
            </c:numRef>
          </c:val>
          <c:extLst>
            <c:ext xmlns:c16="http://schemas.microsoft.com/office/drawing/2014/chart" uri="{C3380CC4-5D6E-409C-BE32-E72D297353CC}">
              <c16:uniqueId val="{00000002-E21E-654C-99B9-968235403ADF}"/>
            </c:ext>
          </c:extLst>
        </c:ser>
        <c:ser>
          <c:idx val="3"/>
          <c:order val="3"/>
          <c:tx>
            <c:strRef>
              <c:f>'[Literature Review.xlsx]LitRevP2PMorganStanley(2020)'!$E$2</c:f>
              <c:strCache>
                <c:ptCount val="1"/>
                <c:pt idx="0">
                  <c:v>Australia</c:v>
                </c:pt>
              </c:strCache>
            </c:strRef>
          </c:tx>
          <c:spPr>
            <a:solidFill>
              <a:schemeClr val="accent4"/>
            </a:solidFill>
            <a:ln>
              <a:noFill/>
            </a:ln>
            <a:effectLst/>
          </c:spPr>
          <c:invertIfNegative val="0"/>
          <c:cat>
            <c:numRef>
              <c:f>'[Literature Review.xlsx]LitRevP2PMorganStanley(2020)'!$A$3:$A$13</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'[Literature Review.xlsx]LitRevP2PMorganStanley(2020)'!$E$3:$E$13</c:f>
              <c:numCache>
                <c:formatCode>0.0</c:formatCode>
                <c:ptCount val="11"/>
                <c:pt idx="0">
                  <c:v>0</c:v>
                </c:pt>
                <c:pt idx="1">
                  <c:v>0</c:v>
                </c:pt>
                <c:pt idx="2">
                  <c:v>0</c:v>
                </c:pt>
                <c:pt idx="3">
                  <c:v>0.3</c:v>
                </c:pt>
                <c:pt idx="4">
                  <c:v>0.5</c:v>
                </c:pt>
                <c:pt idx="5">
                  <c:v>0.8</c:v>
                </c:pt>
                <c:pt idx="6">
                  <c:v>1.6</c:v>
                </c:pt>
                <c:pt idx="7">
                  <c:v>3.4</c:v>
                </c:pt>
                <c:pt idx="8">
                  <c:v>5.7</c:v>
                </c:pt>
                <c:pt idx="9">
                  <c:v>9</c:v>
                </c:pt>
                <c:pt idx="10">
                  <c:v>12.3</c:v>
                </c:pt>
              </c:numCache>
            </c:numRef>
          </c:val>
          <c:extLst>
            <c:ext xmlns:c16="http://schemas.microsoft.com/office/drawing/2014/chart" uri="{C3380CC4-5D6E-409C-BE32-E72D297353CC}">
              <c16:uniqueId val="{00000003-E21E-654C-99B9-968235403ADF}"/>
            </c:ext>
          </c:extLst>
        </c:ser>
        <c:dLbls>
          <c:showLegendKey val="0"/>
          <c:showVal val="0"/>
          <c:showCatName val="0"/>
          <c:showSerName val="0"/>
          <c:showPercent val="0"/>
          <c:showBubbleSize val="0"/>
        </c:dLbls>
        <c:gapWidth val="150"/>
        <c:overlap val="100"/>
        <c:axId val="348267904"/>
        <c:axId val="494490864"/>
      </c:barChart>
      <c:catAx>
        <c:axId val="34826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494490864"/>
        <c:crosses val="autoZero"/>
        <c:auto val="1"/>
        <c:lblAlgn val="ctr"/>
        <c:lblOffset val="100"/>
        <c:noMultiLvlLbl val="0"/>
      </c:catAx>
      <c:valAx>
        <c:axId val="494490864"/>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34826790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B477D-623C-4848-BBDA-2762962C69FF}" type="datetimeFigureOut">
              <a:rPr lang="en-DE" smtClean="0"/>
              <a:t>20.05.21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4C3BA-2B04-B44F-A41F-FFE50FFA1BE7}" type="slidenum">
              <a:rPr lang="en-DE" smtClean="0"/>
              <a:t>‹#›</a:t>
            </a:fld>
            <a:endParaRPr lang="en-DE"/>
          </a:p>
        </p:txBody>
      </p:sp>
    </p:spTree>
    <p:extLst>
      <p:ext uri="{BB962C8B-B14F-4D97-AF65-F5344CB8AC3E}">
        <p14:creationId xmlns:p14="http://schemas.microsoft.com/office/powerpoint/2010/main" val="358444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1B4C3BA-2B04-B44F-A41F-FFE50FFA1BE7}" type="slidenum">
              <a:rPr lang="en-DE" smtClean="0"/>
              <a:t>5</a:t>
            </a:fld>
            <a:endParaRPr lang="en-DE"/>
          </a:p>
        </p:txBody>
      </p:sp>
    </p:spTree>
    <p:extLst>
      <p:ext uri="{BB962C8B-B14F-4D97-AF65-F5344CB8AC3E}">
        <p14:creationId xmlns:p14="http://schemas.microsoft.com/office/powerpoint/2010/main" val="187096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4245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8620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226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8936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4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140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2022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560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2551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3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1787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28032657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B4D3B-BEE0-7C4C-9D0A-23969450746C}"/>
              </a:ext>
            </a:extLst>
          </p:cNvPr>
          <p:cNvSpPr>
            <a:spLocks noGrp="1"/>
          </p:cNvSpPr>
          <p:nvPr>
            <p:ph type="ctrTitle"/>
          </p:nvPr>
        </p:nvSpPr>
        <p:spPr>
          <a:xfrm>
            <a:off x="4983900" y="1079500"/>
            <a:ext cx="6119131" cy="2138400"/>
          </a:xfrm>
        </p:spPr>
        <p:txBody>
          <a:bodyPr>
            <a:normAutofit/>
          </a:bodyPr>
          <a:lstStyle/>
          <a:p>
            <a:r>
              <a:rPr lang="en-DE" dirty="0"/>
              <a:t>A Comparative Analysis of Credit Rating Model Used In Peer to Peer Lending</a:t>
            </a:r>
          </a:p>
        </p:txBody>
      </p:sp>
      <p:sp>
        <p:nvSpPr>
          <p:cNvPr id="3" name="Subtitle 2">
            <a:extLst>
              <a:ext uri="{FF2B5EF4-FFF2-40B4-BE49-F238E27FC236}">
                <a16:creationId xmlns:a16="http://schemas.microsoft.com/office/drawing/2014/main" id="{27495045-A1F5-0B4E-9999-4AB6A2439B20}"/>
              </a:ext>
            </a:extLst>
          </p:cNvPr>
          <p:cNvSpPr>
            <a:spLocks noGrp="1"/>
          </p:cNvSpPr>
          <p:nvPr>
            <p:ph type="subTitle" idx="1"/>
          </p:nvPr>
        </p:nvSpPr>
        <p:spPr>
          <a:xfrm>
            <a:off x="4980779" y="4113213"/>
            <a:ext cx="6125372" cy="1655762"/>
          </a:xfrm>
        </p:spPr>
        <p:txBody>
          <a:bodyPr>
            <a:normAutofit/>
          </a:bodyPr>
          <a:lstStyle/>
          <a:p>
            <a:pPr>
              <a:lnSpc>
                <a:spcPct val="115000"/>
              </a:lnSpc>
            </a:pPr>
            <a:r>
              <a:rPr lang="en-GB" sz="1700"/>
              <a:t>B</a:t>
            </a:r>
            <a:r>
              <a:rPr lang="en-DE" sz="1700"/>
              <a:t>y Rik Choudhury</a:t>
            </a:r>
          </a:p>
          <a:p>
            <a:pPr>
              <a:lnSpc>
                <a:spcPct val="115000"/>
              </a:lnSpc>
            </a:pPr>
            <a:r>
              <a:rPr lang="en-DE" sz="1700"/>
              <a:t>IUBH, Berlin Campus</a:t>
            </a:r>
          </a:p>
          <a:p>
            <a:pPr>
              <a:lnSpc>
                <a:spcPct val="115000"/>
              </a:lnSpc>
            </a:pPr>
            <a:endParaRPr lang="en-DE" sz="1700"/>
          </a:p>
          <a:p>
            <a:pPr>
              <a:lnSpc>
                <a:spcPct val="115000"/>
              </a:lnSpc>
            </a:pPr>
            <a:r>
              <a:rPr lang="en-DE" sz="1700"/>
              <a:t>Advised by Prof. Kunal Saigal</a:t>
            </a:r>
          </a:p>
        </p:txBody>
      </p:sp>
      <p:pic>
        <p:nvPicPr>
          <p:cNvPr id="4" name="Picture 3">
            <a:extLst>
              <a:ext uri="{FF2B5EF4-FFF2-40B4-BE49-F238E27FC236}">
                <a16:creationId xmlns:a16="http://schemas.microsoft.com/office/drawing/2014/main" id="{D23797BB-4FE9-4B0D-BACA-45BED5D09DC3}"/>
              </a:ext>
            </a:extLst>
          </p:cNvPr>
          <p:cNvPicPr>
            <a:picLocks noChangeAspect="1"/>
          </p:cNvPicPr>
          <p:nvPr/>
        </p:nvPicPr>
        <p:blipFill rotWithShape="1">
          <a:blip r:embed="rId2"/>
          <a:srcRect l="35157" r="31038"/>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FF05-6620-0F44-ADA3-9727AF2FC72F}"/>
              </a:ext>
            </a:extLst>
          </p:cNvPr>
          <p:cNvSpPr>
            <a:spLocks noGrp="1"/>
          </p:cNvSpPr>
          <p:nvPr>
            <p:ph type="title"/>
          </p:nvPr>
        </p:nvSpPr>
        <p:spPr>
          <a:xfrm>
            <a:off x="1079500" y="433388"/>
            <a:ext cx="10026650" cy="655637"/>
          </a:xfrm>
        </p:spPr>
        <p:txBody>
          <a:bodyPr/>
          <a:lstStyle/>
          <a:p>
            <a:r>
              <a:rPr lang="en-GB" dirty="0"/>
              <a:t>C</a:t>
            </a:r>
            <a:r>
              <a:rPr lang="en-DE" dirty="0"/>
              <a:t>orrelation matrix: zopa(2)</a:t>
            </a:r>
          </a:p>
        </p:txBody>
      </p:sp>
      <p:sp>
        <p:nvSpPr>
          <p:cNvPr id="3" name="Content Placeholder 2">
            <a:extLst>
              <a:ext uri="{FF2B5EF4-FFF2-40B4-BE49-F238E27FC236}">
                <a16:creationId xmlns:a16="http://schemas.microsoft.com/office/drawing/2014/main" id="{898BDEEC-224F-6B45-8FDB-7D67E51E8F1C}"/>
              </a:ext>
            </a:extLst>
          </p:cNvPr>
          <p:cNvSpPr>
            <a:spLocks noGrp="1"/>
          </p:cNvSpPr>
          <p:nvPr>
            <p:ph idx="1"/>
          </p:nvPr>
        </p:nvSpPr>
        <p:spPr>
          <a:xfrm>
            <a:off x="1079500" y="914400"/>
            <a:ext cx="10026650" cy="4854575"/>
          </a:xfrm>
        </p:spPr>
        <p:txBody>
          <a:bodyPr/>
          <a:lstStyle/>
          <a:p>
            <a:r>
              <a:rPr lang="en-DE" dirty="0"/>
              <a:t>When the term of the loans are longer, the lending rate is lower in comparision to shorter duration of loans. </a:t>
            </a:r>
          </a:p>
          <a:p>
            <a:r>
              <a:rPr lang="en-DE" dirty="0"/>
              <a:t>The higher no. of repayments towards the loan amount shows a higher percentage of principal and interest collected. </a:t>
            </a:r>
          </a:p>
          <a:p>
            <a:r>
              <a:rPr lang="en-DE" dirty="0"/>
              <a:t>Long duration loans have higher no. of repayments made. </a:t>
            </a:r>
          </a:p>
          <a:p>
            <a:r>
              <a:rPr lang="en-DE" dirty="0"/>
              <a:t>When the loan amount is higher, the amount of principal paid as repayment is higher. </a:t>
            </a:r>
          </a:p>
          <a:p>
            <a:endParaRPr lang="en-DE" dirty="0"/>
          </a:p>
        </p:txBody>
      </p:sp>
    </p:spTree>
    <p:extLst>
      <p:ext uri="{BB962C8B-B14F-4D97-AF65-F5344CB8AC3E}">
        <p14:creationId xmlns:p14="http://schemas.microsoft.com/office/powerpoint/2010/main" val="217754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5AA45-52A2-414F-BACF-7CF1305CDE37}"/>
              </a:ext>
            </a:extLst>
          </p:cNvPr>
          <p:cNvSpPr>
            <a:spLocks noGrp="1"/>
          </p:cNvSpPr>
          <p:nvPr>
            <p:ph type="title"/>
          </p:nvPr>
        </p:nvSpPr>
        <p:spPr>
          <a:xfrm>
            <a:off x="540988" y="540033"/>
            <a:ext cx="3884962" cy="1331604"/>
          </a:xfrm>
        </p:spPr>
        <p:txBody>
          <a:bodyPr anchor="b">
            <a:normAutofit/>
          </a:bodyPr>
          <a:lstStyle/>
          <a:p>
            <a:pPr algn="ctr"/>
            <a:r>
              <a:rPr lang="en-GB" dirty="0"/>
              <a:t>C</a:t>
            </a:r>
            <a:r>
              <a:rPr lang="en-DE" dirty="0"/>
              <a:t>orrelation matrics: ratesetter</a:t>
            </a:r>
            <a:endParaRPr lang="en-DE"/>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AFAD1AC-C2B4-484B-9877-3AC7AD4B5FD8}"/>
              </a:ext>
            </a:extLst>
          </p:cNvPr>
          <p:cNvSpPr>
            <a:spLocks noGrp="1"/>
          </p:cNvSpPr>
          <p:nvPr>
            <p:ph idx="1"/>
          </p:nvPr>
        </p:nvSpPr>
        <p:spPr>
          <a:xfrm>
            <a:off x="540987" y="2411670"/>
            <a:ext cx="4071955" cy="3784414"/>
          </a:xfrm>
        </p:spPr>
        <p:txBody>
          <a:bodyPr>
            <a:normAutofit fontScale="85000" lnSpcReduction="20000"/>
          </a:bodyPr>
          <a:lstStyle/>
          <a:p>
            <a:r>
              <a:rPr lang="en-US" dirty="0"/>
              <a:t>Higher loan amount tends to attract lower annual rates.</a:t>
            </a:r>
          </a:p>
          <a:p>
            <a:r>
              <a:rPr lang="en-US" dirty="0"/>
              <a:t>Borrowers tend to have better housing with age.</a:t>
            </a:r>
          </a:p>
          <a:p>
            <a:r>
              <a:rPr lang="en-US" dirty="0"/>
              <a:t>Borrowers who take loans for businesses, car or debt consolidation are house owners with or without mortgage.</a:t>
            </a:r>
          </a:p>
          <a:p>
            <a:r>
              <a:rPr lang="en-US" dirty="0"/>
              <a:t>Borrowers who made early repayments towards their loan have lesser amount of principal outstanding.</a:t>
            </a:r>
          </a:p>
          <a:p>
            <a:endParaRPr lang="en-US" dirty="0"/>
          </a:p>
        </p:txBody>
      </p:sp>
      <p:pic>
        <p:nvPicPr>
          <p:cNvPr id="10" name="Picture 9" descr="Chart&#10;&#10;Description automatically generated">
            <a:extLst>
              <a:ext uri="{FF2B5EF4-FFF2-40B4-BE49-F238E27FC236}">
                <a16:creationId xmlns:a16="http://schemas.microsoft.com/office/drawing/2014/main" id="{8446E855-D6E6-2C4D-9748-69E8666C50DC}"/>
              </a:ext>
            </a:extLst>
          </p:cNvPr>
          <p:cNvPicPr/>
          <p:nvPr/>
        </p:nvPicPr>
        <p:blipFill>
          <a:blip r:embed="rId2">
            <a:extLst>
              <a:ext uri="{28A0092B-C50C-407E-A947-70E740481C1C}">
                <a14:useLocalDpi xmlns:a14="http://schemas.microsoft.com/office/drawing/2010/main" val="0"/>
              </a:ext>
            </a:extLst>
          </a:blip>
          <a:stretch>
            <a:fillRect/>
          </a:stretch>
        </p:blipFill>
        <p:spPr>
          <a:xfrm>
            <a:off x="4542472" y="540033"/>
            <a:ext cx="7108540" cy="5860765"/>
          </a:xfrm>
          <a:prstGeom prst="rect">
            <a:avLst/>
          </a:prstGeom>
        </p:spPr>
      </p:pic>
    </p:spTree>
    <p:extLst>
      <p:ext uri="{BB962C8B-B14F-4D97-AF65-F5344CB8AC3E}">
        <p14:creationId xmlns:p14="http://schemas.microsoft.com/office/powerpoint/2010/main" val="384381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D89C-493F-6946-9FC1-8B376724CF3E}"/>
              </a:ext>
            </a:extLst>
          </p:cNvPr>
          <p:cNvSpPr>
            <a:spLocks noGrp="1"/>
          </p:cNvSpPr>
          <p:nvPr>
            <p:ph type="title"/>
          </p:nvPr>
        </p:nvSpPr>
        <p:spPr>
          <a:xfrm>
            <a:off x="1079500" y="274259"/>
            <a:ext cx="10026650" cy="655637"/>
          </a:xfrm>
        </p:spPr>
        <p:txBody>
          <a:bodyPr/>
          <a:lstStyle/>
          <a:p>
            <a:r>
              <a:rPr lang="en-GB" dirty="0"/>
              <a:t>C</a:t>
            </a:r>
            <a:r>
              <a:rPr lang="en-DE" dirty="0"/>
              <a:t>orrelation matrix:ratesetter(2)</a:t>
            </a:r>
          </a:p>
        </p:txBody>
      </p:sp>
      <p:sp>
        <p:nvSpPr>
          <p:cNvPr id="3" name="Content Placeholder 2">
            <a:extLst>
              <a:ext uri="{FF2B5EF4-FFF2-40B4-BE49-F238E27FC236}">
                <a16:creationId xmlns:a16="http://schemas.microsoft.com/office/drawing/2014/main" id="{FD6A491F-06BE-A044-9FC8-222A7DA5C894}"/>
              </a:ext>
            </a:extLst>
          </p:cNvPr>
          <p:cNvSpPr>
            <a:spLocks noGrp="1"/>
          </p:cNvSpPr>
          <p:nvPr>
            <p:ph idx="1"/>
          </p:nvPr>
        </p:nvSpPr>
        <p:spPr>
          <a:xfrm>
            <a:off x="1079500" y="736980"/>
            <a:ext cx="10026650" cy="5031996"/>
          </a:xfrm>
        </p:spPr>
        <p:txBody>
          <a:bodyPr>
            <a:normAutofit lnSpcReduction="10000"/>
          </a:bodyPr>
          <a:lstStyle/>
          <a:p>
            <a:r>
              <a:rPr lang="en-DE" dirty="0"/>
              <a:t>Loans applied for business, car or debt consolidation have higher annual rates.</a:t>
            </a:r>
          </a:p>
          <a:p>
            <a:r>
              <a:rPr lang="en-DE" dirty="0"/>
              <a:t>Borrowers who had appled for business have higher loan amounts compared to loan taken for solar water heater and energy panels.</a:t>
            </a:r>
          </a:p>
          <a:p>
            <a:r>
              <a:rPr lang="en-DE" dirty="0"/>
              <a:t>Borrowers with higher income tend to borrow more amount. </a:t>
            </a:r>
          </a:p>
          <a:p>
            <a:r>
              <a:rPr lang="en-DE" dirty="0"/>
              <a:t>Borrowers with house with or with mortgage have better income.</a:t>
            </a:r>
          </a:p>
          <a:p>
            <a:r>
              <a:rPr lang="en-GB" dirty="0"/>
              <a:t>B</a:t>
            </a:r>
            <a:r>
              <a:rPr lang="en-DE" dirty="0"/>
              <a:t>orrowers who are tenants tend to make smaller no. of early payments.</a:t>
            </a:r>
          </a:p>
          <a:p>
            <a:r>
              <a:rPr lang="en-DE" dirty="0"/>
              <a:t>Younger borrowers tend to attract relatively higher annual rates compared to older borrowers.</a:t>
            </a:r>
          </a:p>
          <a:p>
            <a:r>
              <a:rPr lang="en-DE" dirty="0"/>
              <a:t>Borrowers with full time employment tends to own a house.</a:t>
            </a:r>
          </a:p>
          <a:p>
            <a:r>
              <a:rPr lang="en-DE" dirty="0"/>
              <a:t>Self-employed and retired borrowers have lower income compared to full time employees.</a:t>
            </a:r>
          </a:p>
          <a:p>
            <a:endParaRPr lang="en-DE" dirty="0"/>
          </a:p>
          <a:p>
            <a:endParaRPr lang="en-DE" dirty="0"/>
          </a:p>
          <a:p>
            <a:endParaRPr lang="en-DE" dirty="0"/>
          </a:p>
          <a:p>
            <a:endParaRPr lang="en-DE" dirty="0"/>
          </a:p>
          <a:p>
            <a:endParaRPr lang="en-DE" dirty="0"/>
          </a:p>
        </p:txBody>
      </p:sp>
    </p:spTree>
    <p:extLst>
      <p:ext uri="{BB962C8B-B14F-4D97-AF65-F5344CB8AC3E}">
        <p14:creationId xmlns:p14="http://schemas.microsoft.com/office/powerpoint/2010/main" val="2512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47C-9220-0A45-92D2-BC4FA969FDDD}"/>
              </a:ext>
            </a:extLst>
          </p:cNvPr>
          <p:cNvSpPr>
            <a:spLocks noGrp="1"/>
          </p:cNvSpPr>
          <p:nvPr>
            <p:ph type="title"/>
          </p:nvPr>
        </p:nvSpPr>
        <p:spPr>
          <a:xfrm>
            <a:off x="943022" y="433388"/>
            <a:ext cx="10026650" cy="655637"/>
          </a:xfrm>
        </p:spPr>
        <p:txBody>
          <a:bodyPr/>
          <a:lstStyle/>
          <a:p>
            <a:r>
              <a:rPr lang="en-DE" dirty="0"/>
              <a:t>Model:zopa</a:t>
            </a:r>
          </a:p>
        </p:txBody>
      </p:sp>
      <p:sp>
        <p:nvSpPr>
          <p:cNvPr id="3" name="Content Placeholder 2">
            <a:extLst>
              <a:ext uri="{FF2B5EF4-FFF2-40B4-BE49-F238E27FC236}">
                <a16:creationId xmlns:a16="http://schemas.microsoft.com/office/drawing/2014/main" id="{806127D7-9C49-A144-A688-EE2904915912}"/>
              </a:ext>
            </a:extLst>
          </p:cNvPr>
          <p:cNvSpPr>
            <a:spLocks noGrp="1"/>
          </p:cNvSpPr>
          <p:nvPr>
            <p:ph idx="1"/>
          </p:nvPr>
        </p:nvSpPr>
        <p:spPr>
          <a:xfrm>
            <a:off x="1079500" y="941696"/>
            <a:ext cx="10026650" cy="4827279"/>
          </a:xfrm>
        </p:spPr>
        <p:txBody>
          <a:bodyPr/>
          <a:lstStyle/>
          <a:p>
            <a:r>
              <a:rPr lang="en-DE" dirty="0"/>
              <a:t>The model is based on logistic regression.</a:t>
            </a:r>
          </a:p>
          <a:p>
            <a:r>
              <a:rPr lang="en-DE" dirty="0"/>
              <a:t>A new variable is created caleed Status with values of either 0 or 1. High risk loans are valued at 1 and completed loans are valued at 0.</a:t>
            </a:r>
          </a:p>
          <a:p>
            <a:r>
              <a:rPr lang="en-DE" dirty="0"/>
              <a:t>4 variables are which can have an impact of the status of the loan is selected- original loan amount, principal collected, lending rate and interest collected.</a:t>
            </a:r>
          </a:p>
          <a:p>
            <a:r>
              <a:rPr lang="en-DE" dirty="0"/>
              <a:t>When the amount of the interest collected is higher, the loan is more promising to be successful by 5.4%.</a:t>
            </a:r>
          </a:p>
          <a:p>
            <a:r>
              <a:rPr lang="en-DE" dirty="0"/>
              <a:t>Loans which have higher lending rates as well as bigger loan amount tends to be more risky with a possibility of default by 1.8% and 5.3% respectively.</a:t>
            </a:r>
          </a:p>
          <a:p>
            <a:r>
              <a:rPr lang="en-DE" dirty="0"/>
              <a:t>When the amount of the principal collected from the loan is higher, the possibility of default is more likely by 5%. </a:t>
            </a:r>
          </a:p>
        </p:txBody>
      </p:sp>
    </p:spTree>
    <p:extLst>
      <p:ext uri="{BB962C8B-B14F-4D97-AF65-F5344CB8AC3E}">
        <p14:creationId xmlns:p14="http://schemas.microsoft.com/office/powerpoint/2010/main" val="67383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E89D-3DE4-B548-93DF-50DDD8EC3C1B}"/>
              </a:ext>
            </a:extLst>
          </p:cNvPr>
          <p:cNvSpPr>
            <a:spLocks noGrp="1"/>
          </p:cNvSpPr>
          <p:nvPr>
            <p:ph type="title"/>
          </p:nvPr>
        </p:nvSpPr>
        <p:spPr>
          <a:xfrm>
            <a:off x="970318" y="219668"/>
            <a:ext cx="10026650" cy="655637"/>
          </a:xfrm>
        </p:spPr>
        <p:txBody>
          <a:bodyPr/>
          <a:lstStyle/>
          <a:p>
            <a:r>
              <a:rPr lang="en-GB" dirty="0"/>
              <a:t>M</a:t>
            </a:r>
            <a:r>
              <a:rPr lang="en-DE" dirty="0"/>
              <a:t>odel:ratesetter</a:t>
            </a:r>
          </a:p>
        </p:txBody>
      </p:sp>
      <p:sp>
        <p:nvSpPr>
          <p:cNvPr id="3" name="Content Placeholder 2">
            <a:extLst>
              <a:ext uri="{FF2B5EF4-FFF2-40B4-BE49-F238E27FC236}">
                <a16:creationId xmlns:a16="http://schemas.microsoft.com/office/drawing/2014/main" id="{5493245A-80A6-AE46-98BF-0408E56D60B5}"/>
              </a:ext>
            </a:extLst>
          </p:cNvPr>
          <p:cNvSpPr>
            <a:spLocks noGrp="1"/>
          </p:cNvSpPr>
          <p:nvPr>
            <p:ph idx="1"/>
          </p:nvPr>
        </p:nvSpPr>
        <p:spPr>
          <a:xfrm>
            <a:off x="1079500" y="709684"/>
            <a:ext cx="10026650" cy="5059291"/>
          </a:xfrm>
        </p:spPr>
        <p:txBody>
          <a:bodyPr>
            <a:normAutofit fontScale="92500" lnSpcReduction="10000"/>
          </a:bodyPr>
          <a:lstStyle/>
          <a:p>
            <a:r>
              <a:rPr lang="en-DE" dirty="0"/>
              <a:t>Logistic regression model is created. </a:t>
            </a:r>
          </a:p>
          <a:p>
            <a:r>
              <a:rPr lang="en-DE" dirty="0"/>
              <a:t>N</a:t>
            </a:r>
            <a:r>
              <a:rPr lang="en-GB" dirty="0"/>
              <a:t>A</a:t>
            </a:r>
            <a:r>
              <a:rPr lang="en-DE" dirty="0"/>
              <a:t>s in the dataset were replaced by median values to make it continous.</a:t>
            </a:r>
          </a:p>
          <a:p>
            <a:r>
              <a:rPr lang="en-DE" dirty="0"/>
              <a:t>New variable-Status; 1 for high risk and 0 for completed loans. </a:t>
            </a:r>
          </a:p>
          <a:p>
            <a:r>
              <a:rPr lang="en-DE" dirty="0"/>
              <a:t>5 variables which can have impact on the status of the loan is taken for analysis- Annual rate, Principal Outstanding, Borrower Income, Borrower Age and Finance Amount.</a:t>
            </a:r>
          </a:p>
          <a:p>
            <a:r>
              <a:rPr lang="en-DE" dirty="0"/>
              <a:t>Loans which have higher annual rates and bigger principal outstanding are more likely to default by 5.4% and 2.71% respectively.</a:t>
            </a:r>
          </a:p>
          <a:p>
            <a:r>
              <a:rPr lang="en-DE" dirty="0"/>
              <a:t>Younger borrowers are more likely to repay loans. Older borrowers tends to have risky loans by 2.3 to 2.6%.</a:t>
            </a:r>
          </a:p>
          <a:p>
            <a:r>
              <a:rPr lang="en-DE" dirty="0"/>
              <a:t>Borrowers with bigger loan amount have less risky loans by 1.7%</a:t>
            </a:r>
          </a:p>
          <a:p>
            <a:r>
              <a:rPr lang="en-DE" dirty="0"/>
              <a:t>High income borrowers have less likely risky loans. If income is higher than 150K, the risk of loan being default reduces by 5.7%.</a:t>
            </a:r>
          </a:p>
          <a:p>
            <a:endParaRPr lang="en-DE" dirty="0"/>
          </a:p>
        </p:txBody>
      </p:sp>
    </p:spTree>
    <p:extLst>
      <p:ext uri="{BB962C8B-B14F-4D97-AF65-F5344CB8AC3E}">
        <p14:creationId xmlns:p14="http://schemas.microsoft.com/office/powerpoint/2010/main" val="239887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CDEE-F55C-D249-BC09-0CD3B1D9673E}"/>
              </a:ext>
            </a:extLst>
          </p:cNvPr>
          <p:cNvSpPr>
            <a:spLocks noGrp="1"/>
          </p:cNvSpPr>
          <p:nvPr>
            <p:ph type="title"/>
          </p:nvPr>
        </p:nvSpPr>
        <p:spPr/>
        <p:txBody>
          <a:bodyPr/>
          <a:lstStyle/>
          <a:p>
            <a:r>
              <a:rPr lang="en-DE" dirty="0"/>
              <a:t>comparision</a:t>
            </a:r>
          </a:p>
        </p:txBody>
      </p:sp>
      <p:sp>
        <p:nvSpPr>
          <p:cNvPr id="4" name="Text Placeholder 3">
            <a:extLst>
              <a:ext uri="{FF2B5EF4-FFF2-40B4-BE49-F238E27FC236}">
                <a16:creationId xmlns:a16="http://schemas.microsoft.com/office/drawing/2014/main" id="{67926E4D-27C4-6549-A26E-CBB65FF20078}"/>
              </a:ext>
            </a:extLst>
          </p:cNvPr>
          <p:cNvSpPr>
            <a:spLocks noGrp="1"/>
          </p:cNvSpPr>
          <p:nvPr>
            <p:ph type="body" idx="1"/>
          </p:nvPr>
        </p:nvSpPr>
        <p:spPr/>
        <p:txBody>
          <a:bodyPr/>
          <a:lstStyle/>
          <a:p>
            <a:r>
              <a:rPr lang="en-DE" dirty="0"/>
              <a:t>Zopa</a:t>
            </a:r>
          </a:p>
        </p:txBody>
      </p:sp>
      <p:sp>
        <p:nvSpPr>
          <p:cNvPr id="5" name="Content Placeholder 4">
            <a:extLst>
              <a:ext uri="{FF2B5EF4-FFF2-40B4-BE49-F238E27FC236}">
                <a16:creationId xmlns:a16="http://schemas.microsoft.com/office/drawing/2014/main" id="{2DDA2C00-C124-0A4C-8B3B-E46A35A36289}"/>
              </a:ext>
            </a:extLst>
          </p:cNvPr>
          <p:cNvSpPr>
            <a:spLocks noGrp="1"/>
          </p:cNvSpPr>
          <p:nvPr>
            <p:ph sz="half" idx="2"/>
          </p:nvPr>
        </p:nvSpPr>
        <p:spPr/>
        <p:txBody>
          <a:bodyPr>
            <a:normAutofit fontScale="92500" lnSpcReduction="10000"/>
          </a:bodyPr>
          <a:lstStyle/>
          <a:p>
            <a:r>
              <a:rPr lang="en-DE" dirty="0"/>
              <a:t>Rate of default is 5.11% for the duration of 2005-2020.</a:t>
            </a:r>
          </a:p>
          <a:p>
            <a:r>
              <a:rPr lang="en-DE" dirty="0"/>
              <a:t>Out of all loans, the percent of high risk loans is 12.59%</a:t>
            </a:r>
          </a:p>
          <a:p>
            <a:r>
              <a:rPr lang="en-DE" dirty="0"/>
              <a:t>More locations of borrowers.</a:t>
            </a:r>
          </a:p>
          <a:p>
            <a:r>
              <a:rPr lang="en-DE" dirty="0"/>
              <a:t>Loan amounts are more spread around and uniform.</a:t>
            </a:r>
          </a:p>
          <a:p>
            <a:r>
              <a:rPr lang="en-DE" dirty="0"/>
              <a:t>Higher mean disbursal value per month.</a:t>
            </a:r>
          </a:p>
          <a:p>
            <a:endParaRPr lang="en-DE" dirty="0"/>
          </a:p>
        </p:txBody>
      </p:sp>
      <p:sp>
        <p:nvSpPr>
          <p:cNvPr id="6" name="Text Placeholder 5">
            <a:extLst>
              <a:ext uri="{FF2B5EF4-FFF2-40B4-BE49-F238E27FC236}">
                <a16:creationId xmlns:a16="http://schemas.microsoft.com/office/drawing/2014/main" id="{53415BAE-7182-AF4D-86A6-DC49EB285EBA}"/>
              </a:ext>
            </a:extLst>
          </p:cNvPr>
          <p:cNvSpPr>
            <a:spLocks noGrp="1"/>
          </p:cNvSpPr>
          <p:nvPr>
            <p:ph type="body" sz="quarter" idx="3"/>
          </p:nvPr>
        </p:nvSpPr>
        <p:spPr/>
        <p:txBody>
          <a:bodyPr/>
          <a:lstStyle/>
          <a:p>
            <a:r>
              <a:rPr lang="en-DE" dirty="0"/>
              <a:t>ratesetter</a:t>
            </a:r>
          </a:p>
        </p:txBody>
      </p:sp>
      <p:sp>
        <p:nvSpPr>
          <p:cNvPr id="7" name="Content Placeholder 6">
            <a:extLst>
              <a:ext uri="{FF2B5EF4-FFF2-40B4-BE49-F238E27FC236}">
                <a16:creationId xmlns:a16="http://schemas.microsoft.com/office/drawing/2014/main" id="{C12E0245-DA19-AF45-B16D-622CA87DFFE6}"/>
              </a:ext>
            </a:extLst>
          </p:cNvPr>
          <p:cNvSpPr>
            <a:spLocks noGrp="1"/>
          </p:cNvSpPr>
          <p:nvPr>
            <p:ph sz="quarter" idx="4"/>
          </p:nvPr>
        </p:nvSpPr>
        <p:spPr/>
        <p:txBody>
          <a:bodyPr>
            <a:normAutofit fontScale="92500" lnSpcReduction="10000"/>
          </a:bodyPr>
          <a:lstStyle/>
          <a:p>
            <a:r>
              <a:rPr lang="en-DE" dirty="0"/>
              <a:t>Rate of default is 2.83% for the duration of 2014-2020.</a:t>
            </a:r>
          </a:p>
          <a:p>
            <a:r>
              <a:rPr lang="en-DE" dirty="0"/>
              <a:t>High risk loans were 11.19% out of all the loans.</a:t>
            </a:r>
          </a:p>
          <a:p>
            <a:r>
              <a:rPr lang="en-DE" dirty="0"/>
              <a:t>Lesser locations.</a:t>
            </a:r>
          </a:p>
          <a:p>
            <a:r>
              <a:rPr lang="en-DE" dirty="0"/>
              <a:t>Loan amounts are concentrated over period of time.</a:t>
            </a:r>
          </a:p>
          <a:p>
            <a:r>
              <a:rPr lang="en-DE" dirty="0"/>
              <a:t>Lower mean disbursal value per month.</a:t>
            </a:r>
          </a:p>
        </p:txBody>
      </p:sp>
    </p:spTree>
    <p:extLst>
      <p:ext uri="{BB962C8B-B14F-4D97-AF65-F5344CB8AC3E}">
        <p14:creationId xmlns:p14="http://schemas.microsoft.com/office/powerpoint/2010/main" val="7211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9DA-41CD-AA44-B483-063A7D1632E8}"/>
              </a:ext>
            </a:extLst>
          </p:cNvPr>
          <p:cNvSpPr>
            <a:spLocks noGrp="1"/>
          </p:cNvSpPr>
          <p:nvPr>
            <p:ph type="title"/>
          </p:nvPr>
        </p:nvSpPr>
        <p:spPr>
          <a:xfrm>
            <a:off x="1079500" y="301554"/>
            <a:ext cx="10026650" cy="655637"/>
          </a:xfrm>
        </p:spPr>
        <p:txBody>
          <a:bodyPr/>
          <a:lstStyle/>
          <a:p>
            <a:r>
              <a:rPr lang="en-GB" dirty="0"/>
              <a:t>Conclusion</a:t>
            </a:r>
            <a:endParaRPr lang="en-DE" dirty="0"/>
          </a:p>
        </p:txBody>
      </p:sp>
      <p:sp>
        <p:nvSpPr>
          <p:cNvPr id="3" name="Content Placeholder 2">
            <a:extLst>
              <a:ext uri="{FF2B5EF4-FFF2-40B4-BE49-F238E27FC236}">
                <a16:creationId xmlns:a16="http://schemas.microsoft.com/office/drawing/2014/main" id="{26C56DF9-ED44-794D-B1E3-7287187BBC98}"/>
              </a:ext>
            </a:extLst>
          </p:cNvPr>
          <p:cNvSpPr>
            <a:spLocks noGrp="1"/>
          </p:cNvSpPr>
          <p:nvPr>
            <p:ph idx="1"/>
          </p:nvPr>
        </p:nvSpPr>
        <p:spPr>
          <a:xfrm>
            <a:off x="1079500" y="846162"/>
            <a:ext cx="10026650" cy="4922814"/>
          </a:xfrm>
        </p:spPr>
        <p:txBody>
          <a:bodyPr/>
          <a:lstStyle/>
          <a:p>
            <a:r>
              <a:rPr lang="en-DE" dirty="0"/>
              <a:t>Peer-to-peer lending marketplace will revolutionise the relationship between lenders and borrowers. </a:t>
            </a:r>
          </a:p>
          <a:p>
            <a:r>
              <a:rPr lang="en-DE" dirty="0"/>
              <a:t>Third party companies like payments, data gathering and cleaning and research analysis are joining in this marketplace.</a:t>
            </a:r>
          </a:p>
          <a:p>
            <a:r>
              <a:rPr lang="en-DE" dirty="0"/>
              <a:t>In both platforms, loans with higher interest rates tend to be more risky in nature.</a:t>
            </a:r>
          </a:p>
          <a:p>
            <a:r>
              <a:rPr lang="en-DE" dirty="0"/>
              <a:t>An unsual pattern is observed in Zopa, when the principal collected is higher, the loan tends to be risky and in Ratecutter, when principal outstanding is higher, the loan tends to be risky.</a:t>
            </a:r>
          </a:p>
          <a:p>
            <a:r>
              <a:rPr lang="en-DE" dirty="0"/>
              <a:t>In RateSetter, higher loan amount tends to reduces the risk of the loan. </a:t>
            </a:r>
          </a:p>
          <a:p>
            <a:r>
              <a:rPr lang="en-DE" dirty="0"/>
              <a:t>Some benefits of P2P platform is risk adjusted return, diversification; risks include performance risk, platform risk, market and liquidity risk.</a:t>
            </a:r>
          </a:p>
          <a:p>
            <a:endParaRPr lang="en-DE" dirty="0"/>
          </a:p>
        </p:txBody>
      </p:sp>
    </p:spTree>
    <p:extLst>
      <p:ext uri="{BB962C8B-B14F-4D97-AF65-F5344CB8AC3E}">
        <p14:creationId xmlns:p14="http://schemas.microsoft.com/office/powerpoint/2010/main" val="299154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4B6E7-7544-A541-A54C-47BB36657E2C}"/>
              </a:ext>
            </a:extLst>
          </p:cNvPr>
          <p:cNvSpPr>
            <a:spLocks noGrp="1"/>
          </p:cNvSpPr>
          <p:nvPr>
            <p:ph idx="1"/>
          </p:nvPr>
        </p:nvSpPr>
        <p:spPr>
          <a:xfrm>
            <a:off x="1082675" y="548754"/>
            <a:ext cx="10026650" cy="5360727"/>
          </a:xfrm>
        </p:spPr>
        <p:txBody>
          <a:bodyPr>
            <a:normAutofit/>
          </a:bodyPr>
          <a:lstStyle/>
          <a:p>
            <a:pPr marL="0" indent="0" algn="ctr">
              <a:buNone/>
            </a:pPr>
            <a:endParaRPr lang="en-DE" sz="8800" dirty="0"/>
          </a:p>
          <a:p>
            <a:pPr marL="0" indent="0" algn="ctr">
              <a:buNone/>
            </a:pPr>
            <a:r>
              <a:rPr lang="en-DE" sz="8800" dirty="0"/>
              <a:t>Thank you</a:t>
            </a:r>
          </a:p>
        </p:txBody>
      </p:sp>
    </p:spTree>
    <p:extLst>
      <p:ext uri="{BB962C8B-B14F-4D97-AF65-F5344CB8AC3E}">
        <p14:creationId xmlns:p14="http://schemas.microsoft.com/office/powerpoint/2010/main" val="185687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7768-AB32-4343-A4BB-29B00F3ACD00}"/>
              </a:ext>
            </a:extLst>
          </p:cNvPr>
          <p:cNvSpPr>
            <a:spLocks noGrp="1"/>
          </p:cNvSpPr>
          <p:nvPr>
            <p:ph type="title"/>
          </p:nvPr>
        </p:nvSpPr>
        <p:spPr>
          <a:xfrm>
            <a:off x="1079499" y="352762"/>
            <a:ext cx="10026650" cy="655637"/>
          </a:xfrm>
        </p:spPr>
        <p:txBody>
          <a:bodyPr/>
          <a:lstStyle/>
          <a:p>
            <a:r>
              <a:rPr lang="en-DE" dirty="0"/>
              <a:t>Peer-to-Peer Lending Process</a:t>
            </a:r>
          </a:p>
        </p:txBody>
      </p:sp>
      <p:sp>
        <p:nvSpPr>
          <p:cNvPr id="4" name="Rectangle 3">
            <a:extLst>
              <a:ext uri="{FF2B5EF4-FFF2-40B4-BE49-F238E27FC236}">
                <a16:creationId xmlns:a16="http://schemas.microsoft.com/office/drawing/2014/main" id="{EECC4351-11C0-EC4E-B7DF-A228C108F711}"/>
              </a:ext>
            </a:extLst>
          </p:cNvPr>
          <p:cNvSpPr/>
          <p:nvPr/>
        </p:nvSpPr>
        <p:spPr>
          <a:xfrm>
            <a:off x="4995081" y="2060812"/>
            <a:ext cx="2006220" cy="80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Lenders</a:t>
            </a:r>
          </a:p>
        </p:txBody>
      </p:sp>
      <p:sp>
        <p:nvSpPr>
          <p:cNvPr id="6" name="Rectangle 5">
            <a:extLst>
              <a:ext uri="{FF2B5EF4-FFF2-40B4-BE49-F238E27FC236}">
                <a16:creationId xmlns:a16="http://schemas.microsoft.com/office/drawing/2014/main" id="{F9D63AA1-F067-0043-AB35-C195393DF6EB}"/>
              </a:ext>
            </a:extLst>
          </p:cNvPr>
          <p:cNvSpPr/>
          <p:nvPr/>
        </p:nvSpPr>
        <p:spPr>
          <a:xfrm>
            <a:off x="4995081" y="3248167"/>
            <a:ext cx="20062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P2P platform</a:t>
            </a:r>
          </a:p>
        </p:txBody>
      </p:sp>
      <p:sp>
        <p:nvSpPr>
          <p:cNvPr id="7" name="Rectangle 6">
            <a:extLst>
              <a:ext uri="{FF2B5EF4-FFF2-40B4-BE49-F238E27FC236}">
                <a16:creationId xmlns:a16="http://schemas.microsoft.com/office/drawing/2014/main" id="{B683D1F4-FB11-5746-8034-152C5D0D1FE3}"/>
              </a:ext>
            </a:extLst>
          </p:cNvPr>
          <p:cNvSpPr/>
          <p:nvPr/>
        </p:nvSpPr>
        <p:spPr>
          <a:xfrm>
            <a:off x="4995081" y="4665236"/>
            <a:ext cx="20062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t>Borrowers</a:t>
            </a:r>
          </a:p>
        </p:txBody>
      </p:sp>
      <p:sp>
        <p:nvSpPr>
          <p:cNvPr id="9" name="TextBox 8">
            <a:extLst>
              <a:ext uri="{FF2B5EF4-FFF2-40B4-BE49-F238E27FC236}">
                <a16:creationId xmlns:a16="http://schemas.microsoft.com/office/drawing/2014/main" id="{28C0FAFC-6FEA-BF4F-A30B-AC7EE8110097}"/>
              </a:ext>
            </a:extLst>
          </p:cNvPr>
          <p:cNvSpPr txBox="1"/>
          <p:nvPr/>
        </p:nvSpPr>
        <p:spPr>
          <a:xfrm>
            <a:off x="8738925" y="2991391"/>
            <a:ext cx="2156347" cy="1477328"/>
          </a:xfrm>
          <a:prstGeom prst="rect">
            <a:avLst/>
          </a:prstGeom>
          <a:noFill/>
        </p:spPr>
        <p:txBody>
          <a:bodyPr wrap="square" rtlCol="0">
            <a:spAutoFit/>
          </a:bodyPr>
          <a:lstStyle/>
          <a:p>
            <a:r>
              <a:rPr lang="en-DE" dirty="0"/>
              <a:t>Borrowerss pay back the principal with interest over the period of the loan.</a:t>
            </a:r>
          </a:p>
        </p:txBody>
      </p:sp>
      <p:sp>
        <p:nvSpPr>
          <p:cNvPr id="10" name="TextBox 9">
            <a:extLst>
              <a:ext uri="{FF2B5EF4-FFF2-40B4-BE49-F238E27FC236}">
                <a16:creationId xmlns:a16="http://schemas.microsoft.com/office/drawing/2014/main" id="{9F5688EA-992C-9E47-909A-5BDB40A1AC3B}"/>
              </a:ext>
            </a:extLst>
          </p:cNvPr>
          <p:cNvSpPr txBox="1"/>
          <p:nvPr/>
        </p:nvSpPr>
        <p:spPr>
          <a:xfrm>
            <a:off x="1311322" y="2825087"/>
            <a:ext cx="2156347" cy="1477328"/>
          </a:xfrm>
          <a:prstGeom prst="rect">
            <a:avLst/>
          </a:prstGeom>
          <a:noFill/>
        </p:spPr>
        <p:txBody>
          <a:bodyPr wrap="square" rtlCol="0">
            <a:spAutoFit/>
          </a:bodyPr>
          <a:lstStyle/>
          <a:p>
            <a:r>
              <a:rPr lang="en-DE" dirty="0"/>
              <a:t>Lenders lend money to borrowers for a specified period of time</a:t>
            </a:r>
          </a:p>
        </p:txBody>
      </p:sp>
      <p:sp>
        <p:nvSpPr>
          <p:cNvPr id="12" name="TextBox 11">
            <a:extLst>
              <a:ext uri="{FF2B5EF4-FFF2-40B4-BE49-F238E27FC236}">
                <a16:creationId xmlns:a16="http://schemas.microsoft.com/office/drawing/2014/main" id="{31649AA0-A10D-9C43-8ADC-42DF67132494}"/>
              </a:ext>
            </a:extLst>
          </p:cNvPr>
          <p:cNvSpPr txBox="1"/>
          <p:nvPr/>
        </p:nvSpPr>
        <p:spPr>
          <a:xfrm>
            <a:off x="5395651" y="6082305"/>
            <a:ext cx="1394347" cy="369332"/>
          </a:xfrm>
          <a:prstGeom prst="rect">
            <a:avLst/>
          </a:prstGeom>
          <a:noFill/>
        </p:spPr>
        <p:txBody>
          <a:bodyPr wrap="square" rtlCol="0">
            <a:spAutoFit/>
          </a:bodyPr>
          <a:lstStyle/>
          <a:p>
            <a:r>
              <a:rPr lang="en-DE" dirty="0"/>
              <a:t>Business</a:t>
            </a:r>
          </a:p>
        </p:txBody>
      </p:sp>
      <p:sp>
        <p:nvSpPr>
          <p:cNvPr id="13" name="TextBox 12">
            <a:extLst>
              <a:ext uri="{FF2B5EF4-FFF2-40B4-BE49-F238E27FC236}">
                <a16:creationId xmlns:a16="http://schemas.microsoft.com/office/drawing/2014/main" id="{B3661C12-E677-0E4D-9CF5-73A2BB59E435}"/>
              </a:ext>
            </a:extLst>
          </p:cNvPr>
          <p:cNvSpPr txBox="1"/>
          <p:nvPr/>
        </p:nvSpPr>
        <p:spPr>
          <a:xfrm>
            <a:off x="7765576" y="1843372"/>
            <a:ext cx="1394347" cy="545910"/>
          </a:xfrm>
          <a:prstGeom prst="rect">
            <a:avLst/>
          </a:prstGeom>
          <a:noFill/>
        </p:spPr>
        <p:txBody>
          <a:bodyPr wrap="square" rtlCol="0">
            <a:spAutoFit/>
          </a:bodyPr>
          <a:lstStyle/>
          <a:p>
            <a:endParaRPr lang="en-DE" dirty="0"/>
          </a:p>
        </p:txBody>
      </p:sp>
      <p:sp>
        <p:nvSpPr>
          <p:cNvPr id="14" name="TextBox 13">
            <a:extLst>
              <a:ext uri="{FF2B5EF4-FFF2-40B4-BE49-F238E27FC236}">
                <a16:creationId xmlns:a16="http://schemas.microsoft.com/office/drawing/2014/main" id="{578F451A-1B14-3844-8DA2-09B196D7BE89}"/>
              </a:ext>
            </a:extLst>
          </p:cNvPr>
          <p:cNvSpPr txBox="1"/>
          <p:nvPr/>
        </p:nvSpPr>
        <p:spPr>
          <a:xfrm>
            <a:off x="2988860" y="5691117"/>
            <a:ext cx="1394347" cy="369332"/>
          </a:xfrm>
          <a:prstGeom prst="rect">
            <a:avLst/>
          </a:prstGeom>
          <a:noFill/>
        </p:spPr>
        <p:txBody>
          <a:bodyPr wrap="square" rtlCol="0">
            <a:spAutoFit/>
          </a:bodyPr>
          <a:lstStyle/>
          <a:p>
            <a:r>
              <a:rPr lang="en-DE" dirty="0"/>
              <a:t>Consumer</a:t>
            </a:r>
          </a:p>
        </p:txBody>
      </p:sp>
      <p:sp>
        <p:nvSpPr>
          <p:cNvPr id="15" name="TextBox 14">
            <a:extLst>
              <a:ext uri="{FF2B5EF4-FFF2-40B4-BE49-F238E27FC236}">
                <a16:creationId xmlns:a16="http://schemas.microsoft.com/office/drawing/2014/main" id="{DF70D6F8-E7FE-544E-B3E5-F6ECF3E8CDE2}"/>
              </a:ext>
            </a:extLst>
          </p:cNvPr>
          <p:cNvSpPr txBox="1"/>
          <p:nvPr/>
        </p:nvSpPr>
        <p:spPr>
          <a:xfrm>
            <a:off x="7765575" y="5579636"/>
            <a:ext cx="1394347" cy="369332"/>
          </a:xfrm>
          <a:prstGeom prst="rect">
            <a:avLst/>
          </a:prstGeom>
          <a:noFill/>
        </p:spPr>
        <p:txBody>
          <a:bodyPr wrap="square" rtlCol="0">
            <a:spAutoFit/>
          </a:bodyPr>
          <a:lstStyle/>
          <a:p>
            <a:r>
              <a:rPr lang="en-DE" dirty="0"/>
              <a:t>Property</a:t>
            </a:r>
          </a:p>
        </p:txBody>
      </p:sp>
      <p:sp>
        <p:nvSpPr>
          <p:cNvPr id="16" name="TextBox 15">
            <a:extLst>
              <a:ext uri="{FF2B5EF4-FFF2-40B4-BE49-F238E27FC236}">
                <a16:creationId xmlns:a16="http://schemas.microsoft.com/office/drawing/2014/main" id="{5E9B6543-6496-3D4A-A58E-4C1F39041096}"/>
              </a:ext>
            </a:extLst>
          </p:cNvPr>
          <p:cNvSpPr txBox="1"/>
          <p:nvPr/>
        </p:nvSpPr>
        <p:spPr>
          <a:xfrm>
            <a:off x="3385783" y="1409893"/>
            <a:ext cx="1394347" cy="369332"/>
          </a:xfrm>
          <a:prstGeom prst="rect">
            <a:avLst/>
          </a:prstGeom>
          <a:noFill/>
        </p:spPr>
        <p:txBody>
          <a:bodyPr wrap="square" rtlCol="0">
            <a:spAutoFit/>
          </a:bodyPr>
          <a:lstStyle/>
          <a:p>
            <a:r>
              <a:rPr lang="en-DE" dirty="0"/>
              <a:t>Retail</a:t>
            </a:r>
          </a:p>
        </p:txBody>
      </p:sp>
      <p:sp>
        <p:nvSpPr>
          <p:cNvPr id="17" name="TextBox 16">
            <a:extLst>
              <a:ext uri="{FF2B5EF4-FFF2-40B4-BE49-F238E27FC236}">
                <a16:creationId xmlns:a16="http://schemas.microsoft.com/office/drawing/2014/main" id="{95E06F41-76CE-7046-8A40-D107DF1B133E}"/>
              </a:ext>
            </a:extLst>
          </p:cNvPr>
          <p:cNvSpPr txBox="1"/>
          <p:nvPr/>
        </p:nvSpPr>
        <p:spPr>
          <a:xfrm>
            <a:off x="7178723" y="1445897"/>
            <a:ext cx="1394347" cy="369332"/>
          </a:xfrm>
          <a:prstGeom prst="rect">
            <a:avLst/>
          </a:prstGeom>
          <a:noFill/>
        </p:spPr>
        <p:txBody>
          <a:bodyPr wrap="square" rtlCol="0">
            <a:spAutoFit/>
          </a:bodyPr>
          <a:lstStyle/>
          <a:p>
            <a:r>
              <a:rPr lang="en-DE" dirty="0"/>
              <a:t>Institutional</a:t>
            </a:r>
          </a:p>
        </p:txBody>
      </p:sp>
      <p:cxnSp>
        <p:nvCxnSpPr>
          <p:cNvPr id="19" name="Straight Arrow Connector 18">
            <a:extLst>
              <a:ext uri="{FF2B5EF4-FFF2-40B4-BE49-F238E27FC236}">
                <a16:creationId xmlns:a16="http://schemas.microsoft.com/office/drawing/2014/main" id="{F3799BA4-A63F-2547-BEBE-5E683EBCD9C4}"/>
              </a:ext>
            </a:extLst>
          </p:cNvPr>
          <p:cNvCxnSpPr>
            <a:stCxn id="4" idx="2"/>
            <a:endCxn id="6" idx="0"/>
          </p:cNvCxnSpPr>
          <p:nvPr/>
        </p:nvCxnSpPr>
        <p:spPr>
          <a:xfrm>
            <a:off x="5998191" y="2866030"/>
            <a:ext cx="0" cy="38213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80427B67-467D-184D-AF40-539A68204D01}"/>
              </a:ext>
            </a:extLst>
          </p:cNvPr>
          <p:cNvCxnSpPr>
            <a:cxnSpLocks/>
            <a:stCxn id="7" idx="0"/>
            <a:endCxn id="6" idx="2"/>
          </p:cNvCxnSpPr>
          <p:nvPr/>
        </p:nvCxnSpPr>
        <p:spPr>
          <a:xfrm flipV="1">
            <a:off x="5998191" y="4162567"/>
            <a:ext cx="0" cy="50266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urved Connector 27">
            <a:extLst>
              <a:ext uri="{FF2B5EF4-FFF2-40B4-BE49-F238E27FC236}">
                <a16:creationId xmlns:a16="http://schemas.microsoft.com/office/drawing/2014/main" id="{BC17ED27-21D1-D74B-BDA5-0D28B74705AF}"/>
              </a:ext>
            </a:extLst>
          </p:cNvPr>
          <p:cNvCxnSpPr>
            <a:stCxn id="4" idx="1"/>
            <a:endCxn id="7" idx="1"/>
          </p:cNvCxnSpPr>
          <p:nvPr/>
        </p:nvCxnSpPr>
        <p:spPr>
          <a:xfrm rot="10800000" flipV="1">
            <a:off x="4995081" y="2463420"/>
            <a:ext cx="12700" cy="2659015"/>
          </a:xfrm>
          <a:prstGeom prst="curvedConnector3">
            <a:avLst>
              <a:gd name="adj1" fmla="val 8355220"/>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urved Connector 29">
            <a:extLst>
              <a:ext uri="{FF2B5EF4-FFF2-40B4-BE49-F238E27FC236}">
                <a16:creationId xmlns:a16="http://schemas.microsoft.com/office/drawing/2014/main" id="{A6E3C94C-25F2-2B41-BBF7-A1B421BA31ED}"/>
              </a:ext>
            </a:extLst>
          </p:cNvPr>
          <p:cNvCxnSpPr>
            <a:cxnSpLocks/>
            <a:stCxn id="7" idx="3"/>
            <a:endCxn id="4" idx="3"/>
          </p:cNvCxnSpPr>
          <p:nvPr/>
        </p:nvCxnSpPr>
        <p:spPr>
          <a:xfrm flipV="1">
            <a:off x="7001301" y="2463421"/>
            <a:ext cx="12700" cy="2659015"/>
          </a:xfrm>
          <a:prstGeom prst="curvedConnector3">
            <a:avLst>
              <a:gd name="adj1" fmla="val 921492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618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p:bldP spid="10" grpId="0"/>
      <p:bldP spid="12"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89C3-3CD8-3743-8958-03C65A54D6E9}"/>
              </a:ext>
            </a:extLst>
          </p:cNvPr>
          <p:cNvSpPr>
            <a:spLocks noGrp="1"/>
          </p:cNvSpPr>
          <p:nvPr>
            <p:ph type="title"/>
          </p:nvPr>
        </p:nvSpPr>
        <p:spPr>
          <a:xfrm>
            <a:off x="1079500" y="498831"/>
            <a:ext cx="10026650" cy="655637"/>
          </a:xfrm>
        </p:spPr>
        <p:txBody>
          <a:bodyPr/>
          <a:lstStyle/>
          <a:p>
            <a:r>
              <a:rPr lang="en-DE" dirty="0"/>
              <a:t>Market view</a:t>
            </a:r>
          </a:p>
        </p:txBody>
      </p:sp>
      <p:graphicFrame>
        <p:nvGraphicFramePr>
          <p:cNvPr id="4" name="Content Placeholder 3">
            <a:extLst>
              <a:ext uri="{FF2B5EF4-FFF2-40B4-BE49-F238E27FC236}">
                <a16:creationId xmlns:a16="http://schemas.microsoft.com/office/drawing/2014/main" id="{A60494F8-5683-084B-97F9-B8114242B8F2}"/>
              </a:ext>
            </a:extLst>
          </p:cNvPr>
          <p:cNvGraphicFramePr>
            <a:graphicFrameLocks noGrp="1"/>
          </p:cNvGraphicFramePr>
          <p:nvPr>
            <p:ph idx="1"/>
            <p:extLst>
              <p:ext uri="{D42A27DB-BD31-4B8C-83A1-F6EECF244321}">
                <p14:modId xmlns:p14="http://schemas.microsoft.com/office/powerpoint/2010/main" val="3725369928"/>
              </p:ext>
            </p:extLst>
          </p:nvPr>
        </p:nvGraphicFramePr>
        <p:xfrm>
          <a:off x="1079500" y="1790700"/>
          <a:ext cx="5294004" cy="4105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75D319-6277-E24F-97FD-61EAE8023778}"/>
              </a:ext>
            </a:extLst>
          </p:cNvPr>
          <p:cNvGraphicFramePr/>
          <p:nvPr>
            <p:extLst>
              <p:ext uri="{D42A27DB-BD31-4B8C-83A1-F6EECF244321}">
                <p14:modId xmlns:p14="http://schemas.microsoft.com/office/powerpoint/2010/main" val="3242198296"/>
              </p:ext>
            </p:extLst>
          </p:nvPr>
        </p:nvGraphicFramePr>
        <p:xfrm>
          <a:off x="6778388" y="1790700"/>
          <a:ext cx="5294004" cy="37497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561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79A8-870F-8749-BD7D-32098AC8FF84}"/>
              </a:ext>
            </a:extLst>
          </p:cNvPr>
          <p:cNvSpPr>
            <a:spLocks noGrp="1"/>
          </p:cNvSpPr>
          <p:nvPr>
            <p:ph type="title"/>
          </p:nvPr>
        </p:nvSpPr>
        <p:spPr/>
        <p:txBody>
          <a:bodyPr/>
          <a:lstStyle/>
          <a:p>
            <a:r>
              <a:rPr lang="en-DE" dirty="0"/>
              <a:t>Research Questions</a:t>
            </a:r>
          </a:p>
        </p:txBody>
      </p:sp>
      <p:sp>
        <p:nvSpPr>
          <p:cNvPr id="3" name="Content Placeholder 2">
            <a:extLst>
              <a:ext uri="{FF2B5EF4-FFF2-40B4-BE49-F238E27FC236}">
                <a16:creationId xmlns:a16="http://schemas.microsoft.com/office/drawing/2014/main" id="{C73D3594-67E7-6D49-AF49-F292080A668E}"/>
              </a:ext>
            </a:extLst>
          </p:cNvPr>
          <p:cNvSpPr>
            <a:spLocks noGrp="1"/>
          </p:cNvSpPr>
          <p:nvPr>
            <p:ph idx="1"/>
          </p:nvPr>
        </p:nvSpPr>
        <p:spPr/>
        <p:txBody>
          <a:bodyPr/>
          <a:lstStyle/>
          <a:p>
            <a:r>
              <a:rPr lang="en-DE" dirty="0"/>
              <a:t>Which factors are critical to assess the credit risk of the loans?</a:t>
            </a:r>
          </a:p>
          <a:p>
            <a:r>
              <a:rPr lang="en-DE" dirty="0"/>
              <a:t>What properties of borrowers in peer to peer platform are releveant to identifying the nature of the loan and how they are linked to default loans?</a:t>
            </a:r>
          </a:p>
          <a:p>
            <a:endParaRPr lang="en-DE" dirty="0"/>
          </a:p>
          <a:p>
            <a:endParaRPr lang="en-DE" dirty="0"/>
          </a:p>
        </p:txBody>
      </p:sp>
    </p:spTree>
    <p:extLst>
      <p:ext uri="{BB962C8B-B14F-4D97-AF65-F5344CB8AC3E}">
        <p14:creationId xmlns:p14="http://schemas.microsoft.com/office/powerpoint/2010/main" val="14387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66A4-AC4F-D649-BE41-D8F2501D56FF}"/>
              </a:ext>
            </a:extLst>
          </p:cNvPr>
          <p:cNvSpPr>
            <a:spLocks noGrp="1"/>
          </p:cNvSpPr>
          <p:nvPr>
            <p:ph type="title"/>
          </p:nvPr>
        </p:nvSpPr>
        <p:spPr/>
        <p:txBody>
          <a:bodyPr/>
          <a:lstStyle/>
          <a:p>
            <a:r>
              <a:rPr lang="en-DE" dirty="0"/>
              <a:t>Methodology</a:t>
            </a:r>
          </a:p>
        </p:txBody>
      </p:sp>
      <p:sp>
        <p:nvSpPr>
          <p:cNvPr id="3" name="Content Placeholder 2">
            <a:extLst>
              <a:ext uri="{FF2B5EF4-FFF2-40B4-BE49-F238E27FC236}">
                <a16:creationId xmlns:a16="http://schemas.microsoft.com/office/drawing/2014/main" id="{016BA13A-7D09-2646-BB10-551712609777}"/>
              </a:ext>
            </a:extLst>
          </p:cNvPr>
          <p:cNvSpPr>
            <a:spLocks noGrp="1"/>
          </p:cNvSpPr>
          <p:nvPr>
            <p:ph idx="1"/>
          </p:nvPr>
        </p:nvSpPr>
        <p:spPr/>
        <p:txBody>
          <a:bodyPr/>
          <a:lstStyle/>
          <a:p>
            <a:r>
              <a:rPr lang="en-DE" dirty="0"/>
              <a:t>Data is collected from the loanbooks of the P2P platforms, available publically on their website. </a:t>
            </a:r>
          </a:p>
          <a:p>
            <a:r>
              <a:rPr lang="en-DE" dirty="0"/>
              <a:t>The collected data is processed for identifying key variables. In case of Zopa, the loan observations were divided into 3 categories- Loan Status, Borrower Data and Loan Data.</a:t>
            </a:r>
          </a:p>
          <a:p>
            <a:r>
              <a:rPr lang="en-DE" dirty="0"/>
              <a:t>The focus was on the riskier loans, so default and late categories of loans were looked into. A new category was created to include completed or risky loans and separate form the active loans. Late and default loans were included in High Risk loan category.</a:t>
            </a:r>
          </a:p>
          <a:p>
            <a:endParaRPr lang="en-DE" dirty="0"/>
          </a:p>
          <a:p>
            <a:endParaRPr lang="en-DE" dirty="0"/>
          </a:p>
        </p:txBody>
      </p:sp>
    </p:spTree>
    <p:extLst>
      <p:ext uri="{BB962C8B-B14F-4D97-AF65-F5344CB8AC3E}">
        <p14:creationId xmlns:p14="http://schemas.microsoft.com/office/powerpoint/2010/main" val="27808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66A4-AC4F-D649-BE41-D8F2501D56FF}"/>
              </a:ext>
            </a:extLst>
          </p:cNvPr>
          <p:cNvSpPr>
            <a:spLocks noGrp="1"/>
          </p:cNvSpPr>
          <p:nvPr>
            <p:ph type="title"/>
          </p:nvPr>
        </p:nvSpPr>
        <p:spPr/>
        <p:txBody>
          <a:bodyPr/>
          <a:lstStyle/>
          <a:p>
            <a:r>
              <a:rPr lang="en-DE" dirty="0"/>
              <a:t>Methodology</a:t>
            </a:r>
          </a:p>
        </p:txBody>
      </p:sp>
      <p:sp>
        <p:nvSpPr>
          <p:cNvPr id="3" name="Content Placeholder 2">
            <a:extLst>
              <a:ext uri="{FF2B5EF4-FFF2-40B4-BE49-F238E27FC236}">
                <a16:creationId xmlns:a16="http://schemas.microsoft.com/office/drawing/2014/main" id="{016BA13A-7D09-2646-BB10-551712609777}"/>
              </a:ext>
            </a:extLst>
          </p:cNvPr>
          <p:cNvSpPr>
            <a:spLocks noGrp="1"/>
          </p:cNvSpPr>
          <p:nvPr>
            <p:ph idx="1"/>
          </p:nvPr>
        </p:nvSpPr>
        <p:spPr/>
        <p:txBody>
          <a:bodyPr/>
          <a:lstStyle/>
          <a:p>
            <a:r>
              <a:rPr lang="en-DE" dirty="0"/>
              <a:t>The lending rates of the loans were identified. </a:t>
            </a:r>
          </a:p>
          <a:p>
            <a:r>
              <a:rPr lang="en-DE" dirty="0"/>
              <a:t>The collected data is processed for identifying key variables. In case of Zopa, the loan observations were divided into 3 categories- Loan Status, Borrower Data and Loan Data.</a:t>
            </a:r>
          </a:p>
          <a:p>
            <a:r>
              <a:rPr lang="en-DE" dirty="0"/>
              <a:t>The focus was on the riskier loans, so default and late categories of loans were looked into. A new category was created to include completed or risky loans and separate form the active loans. Late and default loans were included in High Risk loan category.</a:t>
            </a:r>
          </a:p>
          <a:p>
            <a:endParaRPr lang="en-DE" dirty="0"/>
          </a:p>
          <a:p>
            <a:endParaRPr lang="en-DE" dirty="0"/>
          </a:p>
        </p:txBody>
      </p:sp>
    </p:spTree>
    <p:extLst>
      <p:ext uri="{BB962C8B-B14F-4D97-AF65-F5344CB8AC3E}">
        <p14:creationId xmlns:p14="http://schemas.microsoft.com/office/powerpoint/2010/main" val="42286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4A6E-3F84-7942-B6B0-68FAD0CD732E}"/>
              </a:ext>
            </a:extLst>
          </p:cNvPr>
          <p:cNvSpPr>
            <a:spLocks noGrp="1"/>
          </p:cNvSpPr>
          <p:nvPr>
            <p:ph type="title"/>
          </p:nvPr>
        </p:nvSpPr>
        <p:spPr/>
        <p:txBody>
          <a:bodyPr/>
          <a:lstStyle/>
          <a:p>
            <a:r>
              <a:rPr lang="en-GB" dirty="0"/>
              <a:t>Findings</a:t>
            </a:r>
            <a:r>
              <a:rPr lang="en-DE" dirty="0"/>
              <a:t> </a:t>
            </a:r>
          </a:p>
        </p:txBody>
      </p:sp>
      <p:sp>
        <p:nvSpPr>
          <p:cNvPr id="5" name="Text Placeholder 4">
            <a:extLst>
              <a:ext uri="{FF2B5EF4-FFF2-40B4-BE49-F238E27FC236}">
                <a16:creationId xmlns:a16="http://schemas.microsoft.com/office/drawing/2014/main" id="{E44AD703-7FE6-8848-8BEE-50EBC44EAD57}"/>
              </a:ext>
            </a:extLst>
          </p:cNvPr>
          <p:cNvSpPr>
            <a:spLocks noGrp="1"/>
          </p:cNvSpPr>
          <p:nvPr>
            <p:ph type="body" idx="1"/>
          </p:nvPr>
        </p:nvSpPr>
        <p:spPr/>
        <p:txBody>
          <a:bodyPr/>
          <a:lstStyle/>
          <a:p>
            <a:r>
              <a:rPr lang="en-DE" dirty="0"/>
              <a:t>Zopa</a:t>
            </a:r>
          </a:p>
        </p:txBody>
      </p:sp>
      <p:sp>
        <p:nvSpPr>
          <p:cNvPr id="6" name="Content Placeholder 5">
            <a:extLst>
              <a:ext uri="{FF2B5EF4-FFF2-40B4-BE49-F238E27FC236}">
                <a16:creationId xmlns:a16="http://schemas.microsoft.com/office/drawing/2014/main" id="{2EDDA213-5870-AE43-8314-362CB694E751}"/>
              </a:ext>
            </a:extLst>
          </p:cNvPr>
          <p:cNvSpPr>
            <a:spLocks noGrp="1"/>
          </p:cNvSpPr>
          <p:nvPr>
            <p:ph sz="half" idx="2"/>
          </p:nvPr>
        </p:nvSpPr>
        <p:spPr/>
        <p:txBody>
          <a:bodyPr>
            <a:normAutofit fontScale="62500" lnSpcReduction="20000"/>
          </a:bodyPr>
          <a:lstStyle/>
          <a:p>
            <a:r>
              <a:rPr lang="en-DE" dirty="0"/>
              <a:t>9 variables and 734079 observations.</a:t>
            </a:r>
          </a:p>
          <a:p>
            <a:r>
              <a:rPr lang="en-DE" dirty="0"/>
              <a:t>Categories of loan status: Active-35.05%, Completed-56.7%, Default-5.11% and Late-3.05%.</a:t>
            </a:r>
          </a:p>
          <a:p>
            <a:r>
              <a:rPr lang="en-DE" dirty="0"/>
              <a:t>Most of loans were for 12, 24, 36, 48 and 60 months.</a:t>
            </a:r>
          </a:p>
          <a:p>
            <a:r>
              <a:rPr lang="en-DE" dirty="0"/>
              <a:t>Majority of the loans were from Croydon and Greater London area of UK.</a:t>
            </a:r>
          </a:p>
          <a:p>
            <a:r>
              <a:rPr lang="en-DE" dirty="0"/>
              <a:t>Avarage lending rate is 9%. Ranges from 1% to 34%. Maximimun loans carried an lending rate of 2.94%.</a:t>
            </a:r>
          </a:p>
          <a:p>
            <a:r>
              <a:rPr lang="en-DE" dirty="0"/>
              <a:t>In case of sucessful loans had an average rate of 8.73% and the of unsuccessful loans (default or late) is 14.6%</a:t>
            </a:r>
          </a:p>
          <a:p>
            <a:endParaRPr lang="en-DE" dirty="0"/>
          </a:p>
          <a:p>
            <a:endParaRPr lang="en-DE" dirty="0"/>
          </a:p>
        </p:txBody>
      </p:sp>
      <p:sp>
        <p:nvSpPr>
          <p:cNvPr id="7" name="Text Placeholder 6">
            <a:extLst>
              <a:ext uri="{FF2B5EF4-FFF2-40B4-BE49-F238E27FC236}">
                <a16:creationId xmlns:a16="http://schemas.microsoft.com/office/drawing/2014/main" id="{61A57128-2E7E-9D42-84BC-9C63836944A1}"/>
              </a:ext>
            </a:extLst>
          </p:cNvPr>
          <p:cNvSpPr>
            <a:spLocks noGrp="1"/>
          </p:cNvSpPr>
          <p:nvPr>
            <p:ph type="body" sz="quarter" idx="3"/>
          </p:nvPr>
        </p:nvSpPr>
        <p:spPr/>
        <p:txBody>
          <a:bodyPr/>
          <a:lstStyle/>
          <a:p>
            <a:r>
              <a:rPr lang="en-DE" dirty="0"/>
              <a:t>ratesetter</a:t>
            </a:r>
          </a:p>
        </p:txBody>
      </p:sp>
      <p:sp>
        <p:nvSpPr>
          <p:cNvPr id="8" name="Content Placeholder 7">
            <a:extLst>
              <a:ext uri="{FF2B5EF4-FFF2-40B4-BE49-F238E27FC236}">
                <a16:creationId xmlns:a16="http://schemas.microsoft.com/office/drawing/2014/main" id="{72F26F41-5A15-5242-93E0-4D9CBAEEF727}"/>
              </a:ext>
            </a:extLst>
          </p:cNvPr>
          <p:cNvSpPr>
            <a:spLocks noGrp="1"/>
          </p:cNvSpPr>
          <p:nvPr>
            <p:ph sz="quarter" idx="4"/>
          </p:nvPr>
        </p:nvSpPr>
        <p:spPr/>
        <p:txBody>
          <a:bodyPr>
            <a:normAutofit fontScale="62500" lnSpcReduction="20000"/>
          </a:bodyPr>
          <a:lstStyle/>
          <a:p>
            <a:r>
              <a:rPr lang="en-DE" dirty="0"/>
              <a:t>14 variables and 49942 observations.</a:t>
            </a:r>
          </a:p>
          <a:p>
            <a:r>
              <a:rPr lang="en-DE" dirty="0"/>
              <a:t>Categories of loan status: &lt;30 days late-0.98%,&gt;30 days late-0.73%, Hardships-1.47%, In Default-2.83%, On Schedule-46.32% and Repaid-47.57%.</a:t>
            </a:r>
          </a:p>
          <a:p>
            <a:r>
              <a:rPr lang="en-DE" dirty="0"/>
              <a:t>Most loans (30.56%) were of the duration of 60 months.</a:t>
            </a:r>
          </a:p>
          <a:p>
            <a:r>
              <a:rPr lang="en-DE" dirty="0"/>
              <a:t>Majority of the loans were from New South Wales and Greater London region of UK.</a:t>
            </a:r>
          </a:p>
          <a:p>
            <a:r>
              <a:rPr lang="en-DE" dirty="0"/>
              <a:t>Average annual rate of all loans is 6.65% . Ranges from 2.05% to 16.5%. Maximum loans were of 6.92%</a:t>
            </a:r>
          </a:p>
          <a:p>
            <a:r>
              <a:rPr lang="en-DE" dirty="0"/>
              <a:t>In case of successful loans had an average rate of 6% and that of unsuccessful loans(late, hardships and in default) is 7.33%</a:t>
            </a:r>
          </a:p>
        </p:txBody>
      </p:sp>
    </p:spTree>
    <p:extLst>
      <p:ext uri="{BB962C8B-B14F-4D97-AF65-F5344CB8AC3E}">
        <p14:creationId xmlns:p14="http://schemas.microsoft.com/office/powerpoint/2010/main" val="23637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674A6E-3F84-7942-B6B0-68FAD0CD732E}"/>
              </a:ext>
            </a:extLst>
          </p:cNvPr>
          <p:cNvSpPr>
            <a:spLocks noGrp="1"/>
          </p:cNvSpPr>
          <p:nvPr>
            <p:ph type="title"/>
          </p:nvPr>
        </p:nvSpPr>
        <p:spPr/>
        <p:txBody>
          <a:bodyPr/>
          <a:lstStyle/>
          <a:p>
            <a:r>
              <a:rPr lang="en-GB" dirty="0"/>
              <a:t>Findings</a:t>
            </a:r>
            <a:r>
              <a:rPr lang="en-DE" dirty="0"/>
              <a:t> </a:t>
            </a:r>
          </a:p>
        </p:txBody>
      </p:sp>
      <p:sp>
        <p:nvSpPr>
          <p:cNvPr id="5" name="Text Placeholder 4">
            <a:extLst>
              <a:ext uri="{FF2B5EF4-FFF2-40B4-BE49-F238E27FC236}">
                <a16:creationId xmlns:a16="http://schemas.microsoft.com/office/drawing/2014/main" id="{E44AD703-7FE6-8848-8BEE-50EBC44EAD57}"/>
              </a:ext>
            </a:extLst>
          </p:cNvPr>
          <p:cNvSpPr>
            <a:spLocks noGrp="1"/>
          </p:cNvSpPr>
          <p:nvPr>
            <p:ph type="body" idx="1"/>
          </p:nvPr>
        </p:nvSpPr>
        <p:spPr/>
        <p:txBody>
          <a:bodyPr/>
          <a:lstStyle/>
          <a:p>
            <a:r>
              <a:rPr lang="en-DE" dirty="0"/>
              <a:t>Zopa</a:t>
            </a:r>
          </a:p>
        </p:txBody>
      </p:sp>
      <p:sp>
        <p:nvSpPr>
          <p:cNvPr id="6" name="Content Placeholder 5">
            <a:extLst>
              <a:ext uri="{FF2B5EF4-FFF2-40B4-BE49-F238E27FC236}">
                <a16:creationId xmlns:a16="http://schemas.microsoft.com/office/drawing/2014/main" id="{2EDDA213-5870-AE43-8314-362CB694E751}"/>
              </a:ext>
            </a:extLst>
          </p:cNvPr>
          <p:cNvSpPr>
            <a:spLocks noGrp="1"/>
          </p:cNvSpPr>
          <p:nvPr>
            <p:ph sz="half" idx="2"/>
          </p:nvPr>
        </p:nvSpPr>
        <p:spPr/>
        <p:txBody>
          <a:bodyPr>
            <a:normAutofit fontScale="62500" lnSpcReduction="20000"/>
          </a:bodyPr>
          <a:lstStyle/>
          <a:p>
            <a:r>
              <a:rPr lang="en-DE" dirty="0"/>
              <a:t>After the financial crisis of 2008-2009, minimum lending rate decreased to 1%.</a:t>
            </a:r>
          </a:p>
          <a:p>
            <a:r>
              <a:rPr lang="en-DE" dirty="0"/>
              <a:t>The average lending rate has increased gradually from 6% in 2005 to 10% in 2020.</a:t>
            </a:r>
          </a:p>
          <a:p>
            <a:r>
              <a:rPr lang="en-DE" dirty="0"/>
              <a:t>Average amount applied for loan is £ 7183. Many loan were for £ 10000.</a:t>
            </a:r>
          </a:p>
          <a:p>
            <a:r>
              <a:rPr lang="en-DE" dirty="0"/>
              <a:t>Average loan amount for successful loans is £ 6230 where as for unsuccessful loans were £ 7947, relatively higher. </a:t>
            </a:r>
          </a:p>
          <a:p>
            <a:r>
              <a:rPr lang="en-DE" dirty="0"/>
              <a:t>Average no. of payments  made towards repayment of the loans in case of successful loans were 21 and in case of unsuccessful loans were 17.6</a:t>
            </a:r>
          </a:p>
          <a:p>
            <a:pPr marL="0" indent="0">
              <a:buNone/>
            </a:pPr>
            <a:r>
              <a:rPr lang="en-DE" dirty="0"/>
              <a:t> </a:t>
            </a:r>
          </a:p>
        </p:txBody>
      </p:sp>
      <p:sp>
        <p:nvSpPr>
          <p:cNvPr id="7" name="Text Placeholder 6">
            <a:extLst>
              <a:ext uri="{FF2B5EF4-FFF2-40B4-BE49-F238E27FC236}">
                <a16:creationId xmlns:a16="http://schemas.microsoft.com/office/drawing/2014/main" id="{61A57128-2E7E-9D42-84BC-9C63836944A1}"/>
              </a:ext>
            </a:extLst>
          </p:cNvPr>
          <p:cNvSpPr>
            <a:spLocks noGrp="1"/>
          </p:cNvSpPr>
          <p:nvPr>
            <p:ph type="body" sz="quarter" idx="3"/>
          </p:nvPr>
        </p:nvSpPr>
        <p:spPr/>
        <p:txBody>
          <a:bodyPr/>
          <a:lstStyle/>
          <a:p>
            <a:r>
              <a:rPr lang="en-DE" dirty="0"/>
              <a:t>ratesetter</a:t>
            </a:r>
          </a:p>
        </p:txBody>
      </p:sp>
      <p:sp>
        <p:nvSpPr>
          <p:cNvPr id="8" name="Content Placeholder 7">
            <a:extLst>
              <a:ext uri="{FF2B5EF4-FFF2-40B4-BE49-F238E27FC236}">
                <a16:creationId xmlns:a16="http://schemas.microsoft.com/office/drawing/2014/main" id="{72F26F41-5A15-5242-93E0-4D9CBAEEF727}"/>
              </a:ext>
            </a:extLst>
          </p:cNvPr>
          <p:cNvSpPr>
            <a:spLocks noGrp="1"/>
          </p:cNvSpPr>
          <p:nvPr>
            <p:ph sz="quarter" idx="4"/>
          </p:nvPr>
        </p:nvSpPr>
        <p:spPr/>
        <p:txBody>
          <a:bodyPr>
            <a:normAutofit fontScale="62500" lnSpcReduction="20000"/>
          </a:bodyPr>
          <a:lstStyle/>
          <a:p>
            <a:r>
              <a:rPr lang="en-DE" dirty="0"/>
              <a:t>The average lending rate has decreased over time, from 8.4% to 6.35% for all loans and 8.4% to 5.59% for completed or risky loans. </a:t>
            </a:r>
          </a:p>
          <a:p>
            <a:r>
              <a:rPr lang="en-DE" dirty="0"/>
              <a:t>Durations of loans is between 2014 and 2020.</a:t>
            </a:r>
          </a:p>
          <a:p>
            <a:r>
              <a:rPr lang="en-DE" dirty="0"/>
              <a:t>Average loan amount  applied for is £ 13843. </a:t>
            </a:r>
          </a:p>
          <a:p>
            <a:r>
              <a:rPr lang="en-DE" dirty="0"/>
              <a:t>Average loan amount for successful loans is £ 12120 where as for unsuccessful loans were £ 14615, relatively higher. </a:t>
            </a:r>
          </a:p>
          <a:p>
            <a:endParaRPr lang="en-DE" dirty="0"/>
          </a:p>
        </p:txBody>
      </p:sp>
    </p:spTree>
    <p:extLst>
      <p:ext uri="{BB962C8B-B14F-4D97-AF65-F5344CB8AC3E}">
        <p14:creationId xmlns:p14="http://schemas.microsoft.com/office/powerpoint/2010/main" val="228585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E9D8-AF35-E94E-A1A4-4B215B50DB91}"/>
              </a:ext>
            </a:extLst>
          </p:cNvPr>
          <p:cNvSpPr>
            <a:spLocks noGrp="1"/>
          </p:cNvSpPr>
          <p:nvPr>
            <p:ph type="title"/>
          </p:nvPr>
        </p:nvSpPr>
        <p:spPr>
          <a:xfrm>
            <a:off x="540988" y="540033"/>
            <a:ext cx="3884962" cy="1331604"/>
          </a:xfrm>
        </p:spPr>
        <p:txBody>
          <a:bodyPr anchor="b">
            <a:normAutofit/>
          </a:bodyPr>
          <a:lstStyle/>
          <a:p>
            <a:pPr algn="ctr"/>
            <a:r>
              <a:rPr lang="en-DE" dirty="0"/>
              <a:t>Correlation matrix: Zopa</a:t>
            </a:r>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DF6DB43-651F-44DB-B123-3ECF36091C08}"/>
              </a:ext>
            </a:extLst>
          </p:cNvPr>
          <p:cNvSpPr>
            <a:spLocks noGrp="1"/>
          </p:cNvSpPr>
          <p:nvPr>
            <p:ph idx="1"/>
          </p:nvPr>
        </p:nvSpPr>
        <p:spPr>
          <a:xfrm>
            <a:off x="540988" y="2411670"/>
            <a:ext cx="4455224" cy="4002775"/>
          </a:xfrm>
        </p:spPr>
        <p:txBody>
          <a:bodyPr>
            <a:normAutofit/>
          </a:bodyPr>
          <a:lstStyle/>
          <a:p>
            <a:r>
              <a:rPr lang="en-US" dirty="0"/>
              <a:t>Borrowers with loans having higher lending rates made less loan repayment.</a:t>
            </a:r>
          </a:p>
          <a:p>
            <a:r>
              <a:rPr lang="en-US" dirty="0"/>
              <a:t>Loans with higher lending rates tend to repay more interest than the principal of the loan.</a:t>
            </a:r>
          </a:p>
          <a:p>
            <a:r>
              <a:rPr lang="en-US" dirty="0"/>
              <a:t>Borrowers with loan having bigger amount tend to get cheaper lending rates.</a:t>
            </a:r>
          </a:p>
        </p:txBody>
      </p:sp>
      <p:sp>
        <p:nvSpPr>
          <p:cNvPr id="15" name="Rectangle 14">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Content Placeholder 3" descr="Chart, bubble chart&#10;&#10;Description automatically generated">
            <a:extLst>
              <a:ext uri="{FF2B5EF4-FFF2-40B4-BE49-F238E27FC236}">
                <a16:creationId xmlns:a16="http://schemas.microsoft.com/office/drawing/2014/main" id="{43E9B0BF-83CC-5F4A-91D1-B2E636307A7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537200" y="1005074"/>
            <a:ext cx="6113812" cy="4845196"/>
          </a:xfrm>
          <a:prstGeom prst="rect">
            <a:avLst/>
          </a:prstGeom>
        </p:spPr>
      </p:pic>
    </p:spTree>
    <p:extLst>
      <p:ext uri="{BB962C8B-B14F-4D97-AF65-F5344CB8AC3E}">
        <p14:creationId xmlns:p14="http://schemas.microsoft.com/office/powerpoint/2010/main" val="340900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afVTI">
  <a:themeElements>
    <a:clrScheme name="AnalogousFromDarkSeedLeftStep">
      <a:dk1>
        <a:srgbClr val="000000"/>
      </a:dk1>
      <a:lt1>
        <a:srgbClr val="FFFFFF"/>
      </a:lt1>
      <a:dk2>
        <a:srgbClr val="1B3021"/>
      </a:dk2>
      <a:lt2>
        <a:srgbClr val="F0F2F3"/>
      </a:lt2>
      <a:accent1>
        <a:srgbClr val="C36E4D"/>
      </a:accent1>
      <a:accent2>
        <a:srgbClr val="B13B4B"/>
      </a:accent2>
      <a:accent3>
        <a:srgbClr val="C34D8F"/>
      </a:accent3>
      <a:accent4>
        <a:srgbClr val="B13BAE"/>
      </a:accent4>
      <a:accent5>
        <a:srgbClr val="954DC3"/>
      </a:accent5>
      <a:accent6>
        <a:srgbClr val="5D47B6"/>
      </a:accent6>
      <a:hlink>
        <a:srgbClr val="A23F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1513</Words>
  <Application>Microsoft Macintosh PowerPoint</Application>
  <PresentationFormat>Widescreen</PresentationFormat>
  <Paragraphs>123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 Light</vt:lpstr>
      <vt:lpstr>Calibri</vt:lpstr>
      <vt:lpstr>Rockwell Nova Light</vt:lpstr>
      <vt:lpstr>Wingdings</vt:lpstr>
      <vt:lpstr>LeafVTI</vt:lpstr>
      <vt:lpstr>A Comparative Analysis of Credit Rating Model Used In Peer to Peer Lending</vt:lpstr>
      <vt:lpstr>Peer-to-Peer Lending Process</vt:lpstr>
      <vt:lpstr>Market view</vt:lpstr>
      <vt:lpstr>Research Questions</vt:lpstr>
      <vt:lpstr>Methodology</vt:lpstr>
      <vt:lpstr>Methodology</vt:lpstr>
      <vt:lpstr>Findings </vt:lpstr>
      <vt:lpstr>Findings </vt:lpstr>
      <vt:lpstr>Correlation matrix: Zopa</vt:lpstr>
      <vt:lpstr>Correlation matrix: zopa(2)</vt:lpstr>
      <vt:lpstr>Correlation matrics: ratesetter</vt:lpstr>
      <vt:lpstr>Correlation matrix:ratesetter(2)</vt:lpstr>
      <vt:lpstr>Model:zopa</vt:lpstr>
      <vt:lpstr>Model:ratesetter</vt:lpstr>
      <vt:lpstr>comparision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of Credit Rating Model Used In Peer to Peer Lending</dc:title>
  <dc:creator>Choudhury, Rik</dc:creator>
  <cp:lastModifiedBy>Choudhury, Rik</cp:lastModifiedBy>
  <cp:revision>34</cp:revision>
  <dcterms:created xsi:type="dcterms:W3CDTF">2021-03-29T07:34:12Z</dcterms:created>
  <dcterms:modified xsi:type="dcterms:W3CDTF">2021-05-20T10:58:51Z</dcterms:modified>
</cp:coreProperties>
</file>