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042"/>
    <a:srgbClr val="FEA613"/>
    <a:srgbClr val="FE5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4-22T15:54:26.8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4-22T15:54:36.1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222 304 0,'0'-25'188,"-24"25"-188,-1 0 15,0-49 1189,25 24-1204,-24 0 15,24-24 1,0 24-1,0 1-15,24 24 547,1 0-531,0 0-16,-1 0 16,-24 24-16,25-24 15,0 0-15</inkml:trace>
  <inkml:trace contextRef="#ctx0" brushRef="#br0" timeOffset="947">247 254 0</inkml:trace>
  <inkml:trace contextRef="#ctx0" brushRef="#br0" timeOffset="1056">247 254 0</inkml:trace>
  <inkml:trace contextRef="#ctx0" brushRef="#br0" timeOffset="1938">247 254 0,'-25'0'266,"1"0"-250,-1 0-16,0 0 15,1 0 1,48 0 281</inkml:trace>
  <inkml:trace contextRef="#ctx0" brushRef="#br0" timeOffset="23035">420 156 0,'-25'0'453,"0"0"-438,1-25 360,24 0-31,0 1 31,-25-1-359,25 0-16,0 1 31,0 48 485,0 1-501,-25 0 1,25-1-16,-24-24 390,-1 0-374,0 0-16,1 0 16,-1 0 499,0 0-499,25 25 500,0 0-501,0-1 251,0 1-251,0 0-15,0-1 16,0 1-16,0 0 0,0-1 16,0-48 343,0-1-234,0 0 172,0 1-297,0-1 16,25 0-16,-25 1 15,0-26-15,0 75 266,0 0-266,0 24 15,0-24 1,0-1 0,0 1-16</inkml:trace>
  <inkml:trace contextRef="#ctx0" brushRef="#br0" timeOffset="35334">247 106 0,'-25'0'203,"25"25"-203,-24-25 16,-1 25 46,0-25-46,1 24-1,-1-24-15,50 0 407,-1 0-392,1 0-15,0 0 16,-1 0 0,1 0-16,-25 25 406,-25 0-266,1-25 1454,-1 0-1578,0 0-16,1 0 15,-1 0 17,25-25 2749,0 0-2765,0 50 718,0 0-703,-25-50 188,25 0-203,-24 1-16,-1-26 15,25 26-15,-25-26 16,25 75 328,0 24 187,0-24-453,0 0-47,25 24-15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73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6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26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449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44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72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70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144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25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4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9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3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9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29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35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24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D4A0C0-731C-4348-AAC9-BD7FA520C35E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BB571D-A6B4-4CAC-9ED7-0EDC0536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78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4.png"/><Relationship Id="rId7" Type="http://schemas.openxmlformats.org/officeDocument/2006/relationships/customXml" Target="../ink/ink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customXml" Target="../ink/ink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C6C8D-8591-4D9A-BDB7-7B33BAD56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518" y="0"/>
            <a:ext cx="5480482" cy="1118514"/>
          </a:xfrm>
        </p:spPr>
        <p:txBody>
          <a:bodyPr anchor="ctr">
            <a:normAutofit/>
          </a:bodyPr>
          <a:lstStyle/>
          <a:p>
            <a:pPr algn="l"/>
            <a:r>
              <a:rPr lang="it-IT" sz="6600" dirty="0"/>
              <a:t>COMPETITION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70202D-8C5C-4686-B9C3-35293995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5064"/>
            <a:ext cx="2667372" cy="26673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500277-444F-430E-A363-2A9FA8E30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9790"/>
            <a:ext cx="2667372" cy="26673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8946ABF-A3C9-4795-B45C-17F989D1C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5" y="2571378"/>
            <a:ext cx="2724530" cy="26673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EC2A9F-3F76-49FB-B68E-6133F9F1E4AA}"/>
              </a:ext>
            </a:extLst>
          </p:cNvPr>
          <p:cNvSpPr txBox="1"/>
          <p:nvPr/>
        </p:nvSpPr>
        <p:spPr>
          <a:xfrm>
            <a:off x="2947025" y="372039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Every</a:t>
            </a:r>
            <a:r>
              <a:rPr lang="it-IT" b="1" dirty="0"/>
              <a:t> competitor </a:t>
            </a:r>
            <a:r>
              <a:rPr lang="it-IT" b="1" dirty="0" err="1"/>
              <a:t>has</a:t>
            </a: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3C7452-EC5C-425C-AD5F-F0A0E4C2CB3D}"/>
              </a:ext>
            </a:extLst>
          </p:cNvPr>
          <p:cNvSpPr txBox="1"/>
          <p:nvPr/>
        </p:nvSpPr>
        <p:spPr>
          <a:xfrm>
            <a:off x="8837976" y="1686506"/>
            <a:ext cx="328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 pool of </a:t>
            </a:r>
            <a:r>
              <a:rPr lang="it-IT" b="1" dirty="0" err="1"/>
              <a:t>characteristics</a:t>
            </a:r>
            <a:r>
              <a:rPr lang="it-IT" b="1" dirty="0"/>
              <a:t>, to </a:t>
            </a:r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to associate a </a:t>
            </a:r>
            <a:r>
              <a:rPr lang="it-IT" b="1" dirty="0" err="1"/>
              <a:t>value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E7A5BA-8356-4CA3-9A62-B873D617718D}"/>
              </a:ext>
            </a:extLst>
          </p:cNvPr>
          <p:cNvSpPr txBox="1"/>
          <p:nvPr/>
        </p:nvSpPr>
        <p:spPr>
          <a:xfrm>
            <a:off x="9187200" y="5351595"/>
            <a:ext cx="246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 </a:t>
            </a:r>
            <a:r>
              <a:rPr lang="it-IT" b="1" dirty="0" err="1"/>
              <a:t>value</a:t>
            </a:r>
            <a:r>
              <a:rPr lang="it-IT" b="1" dirty="0"/>
              <a:t> </a:t>
            </a:r>
            <a:r>
              <a:rPr lang="it-IT" b="1" dirty="0" err="1"/>
              <a:t>that</a:t>
            </a:r>
            <a:r>
              <a:rPr lang="it-IT" b="1" dirty="0"/>
              <a:t> </a:t>
            </a:r>
            <a:r>
              <a:rPr lang="it-IT" b="1" dirty="0" err="1"/>
              <a:t>identifies</a:t>
            </a:r>
            <a:r>
              <a:rPr lang="it-IT" b="1" dirty="0"/>
              <a:t> </a:t>
            </a:r>
            <a:r>
              <a:rPr lang="it-IT" b="1" dirty="0" err="1"/>
              <a:t>their</a:t>
            </a:r>
            <a:r>
              <a:rPr lang="it-IT" b="1" dirty="0"/>
              <a:t> performance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9D46647-38B9-457E-8EE6-5DBDBF9B556F}"/>
              </a:ext>
            </a:extLst>
          </p:cNvPr>
          <p:cNvCxnSpPr>
            <a:stCxn id="8" idx="0"/>
          </p:cNvCxnSpPr>
          <p:nvPr/>
        </p:nvCxnSpPr>
        <p:spPr>
          <a:xfrm flipV="1">
            <a:off x="4098943" y="2332838"/>
            <a:ext cx="1689298" cy="1387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32AE696-10A3-4C51-ABE0-DB37DC98E17C}"/>
              </a:ext>
            </a:extLst>
          </p:cNvPr>
          <p:cNvCxnSpPr>
            <a:stCxn id="8" idx="2"/>
          </p:cNvCxnSpPr>
          <p:nvPr/>
        </p:nvCxnSpPr>
        <p:spPr>
          <a:xfrm>
            <a:off x="4098943" y="4089730"/>
            <a:ext cx="1572612" cy="1261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1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5F6CA-2C97-4470-B768-93D9B527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694" y="0"/>
            <a:ext cx="4477305" cy="7531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A9107A-3C17-4065-8D4A-F756326E4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1447" cy="402945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9EB2272-1010-4827-AE0A-9F81519A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438"/>
            <a:ext cx="12192000" cy="202656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0947F86-B916-48E3-BB1A-4F04B4C81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36" y="1115754"/>
            <a:ext cx="5133967" cy="33530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3C5DF8F-B122-412D-B042-9EAA8DF19234}"/>
                  </a:ext>
                </a:extLst>
              </p14:cNvPr>
              <p14:cNvContentPartPr/>
              <p14:nvPr/>
            </p14:nvContentPartPr>
            <p14:xfrm>
              <a:off x="1752630" y="5257710"/>
              <a:ext cx="3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3C5DF8F-B122-412D-B042-9EAA8DF192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3630" y="5248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5B163B33-70E2-4E44-A636-19C27D4C66D1}"/>
                  </a:ext>
                </a:extLst>
              </p14:cNvPr>
              <p14:cNvContentPartPr/>
              <p14:nvPr/>
            </p14:nvContentPartPr>
            <p14:xfrm>
              <a:off x="1695513" y="5190630"/>
              <a:ext cx="151560" cy="11844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5B163B33-70E2-4E44-A636-19C27D4C66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6513" y="5181630"/>
                <a:ext cx="169200" cy="1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62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12244-5666-4327-8202-A7416631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300" y="0"/>
            <a:ext cx="4958661" cy="974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COEFFICIENTS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EB4512-4497-40E2-96C8-EFF0F476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576"/>
            <a:ext cx="6563641" cy="42868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705CD7D-AA70-4A81-99FA-CC5A4F27F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67" y="2583982"/>
            <a:ext cx="1992904" cy="199290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7FD1570-C112-4670-9DD1-A8764FB31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93" y="974425"/>
            <a:ext cx="1609557" cy="160955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4DDC228-6AE6-47C2-94C5-D668345A7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93" y="4828514"/>
            <a:ext cx="1918990" cy="191899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40E723EC-B00D-4E30-81BD-6F3FF8BBE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02" y="5038723"/>
            <a:ext cx="1498571" cy="14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17F97-78DC-444D-B5FB-89EC1EB6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5" y="0"/>
            <a:ext cx="9351146" cy="841159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CONCLUSIONS : A REPRODUCIBLE APPROACH</a:t>
            </a:r>
          </a:p>
        </p:txBody>
      </p:sp>
      <p:pic>
        <p:nvPicPr>
          <p:cNvPr id="5" name="Segnaposto contenuto 4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3A6254C3-1F42-4424-8B43-2966F34A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3" y="1866900"/>
            <a:ext cx="3124200" cy="31242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1CDD54-096A-4A2B-A976-3E831BE5D5E8}"/>
              </a:ext>
            </a:extLst>
          </p:cNvPr>
          <p:cNvSpPr txBox="1"/>
          <p:nvPr/>
        </p:nvSpPr>
        <p:spPr>
          <a:xfrm>
            <a:off x="4127825" y="1628506"/>
            <a:ext cx="2714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Characteristics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Engine </a:t>
            </a:r>
            <a:r>
              <a:rPr lang="it-IT" b="1" dirty="0" err="1"/>
              <a:t>Displacement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Trunk</a:t>
            </a:r>
            <a:r>
              <a:rPr lang="it-IT" b="1" dirty="0"/>
              <a:t>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Gasoline </a:t>
            </a:r>
            <a:r>
              <a:rPr lang="it-IT" b="1" dirty="0" err="1"/>
              <a:t>Consumption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D74068-9719-4BFA-A11D-8E36EEE021D9}"/>
              </a:ext>
            </a:extLst>
          </p:cNvPr>
          <p:cNvSpPr txBox="1"/>
          <p:nvPr/>
        </p:nvSpPr>
        <p:spPr>
          <a:xfrm>
            <a:off x="8078388" y="2044003"/>
            <a:ext cx="15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Performance:</a:t>
            </a:r>
          </a:p>
          <a:p>
            <a:r>
              <a:rPr lang="it-IT" b="1" dirty="0" err="1"/>
              <a:t>Sold</a:t>
            </a:r>
            <a:r>
              <a:rPr lang="it-IT" b="1" dirty="0"/>
              <a:t> </a:t>
            </a:r>
            <a:r>
              <a:rPr lang="it-IT" b="1" dirty="0" err="1"/>
              <a:t>Units</a:t>
            </a:r>
            <a:endParaRPr lang="it-IT" b="1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5B10058-7FD8-4129-920E-CFD6CF7FA14F}"/>
              </a:ext>
            </a:extLst>
          </p:cNvPr>
          <p:cNvCxnSpPr>
            <a:stCxn id="6" idx="3"/>
          </p:cNvCxnSpPr>
          <p:nvPr/>
        </p:nvCxnSpPr>
        <p:spPr>
          <a:xfrm>
            <a:off x="6842607" y="2367170"/>
            <a:ext cx="12357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B68E6033-F5BC-494B-AED6-F12A691F8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44" y="3428999"/>
            <a:ext cx="312420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BD820-31AB-46FC-9759-22BAD193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83" y="653248"/>
            <a:ext cx="9942990" cy="555150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="https://www.flaticon.com/authors/becris" title="</a:t>
            </a:r>
            <a:r>
              <a:rPr lang="en-US" dirty="0" err="1"/>
              <a:t>Becris</a:t>
            </a:r>
            <a:r>
              <a:rPr lang="en-US" dirty="0"/>
              <a:t>"&gt;</a:t>
            </a:r>
            <a:r>
              <a:rPr lang="en-US" dirty="0" err="1"/>
              <a:t>Becris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"&gt;www.flaticon.com&lt;/a&gt;&lt;/div&gt;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="https://www.flaticon.com/authors/eucalyp"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="https://www.flaticon.com/authors/srip" title="</a:t>
            </a:r>
            <a:r>
              <a:rPr lang="en-US" dirty="0" err="1"/>
              <a:t>srip</a:t>
            </a:r>
            <a:r>
              <a:rPr lang="en-US" dirty="0"/>
              <a:t>"&gt;</a:t>
            </a:r>
            <a:r>
              <a:rPr lang="en-US" dirty="0" err="1"/>
              <a:t>srip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"&gt;www.flaticon.com&lt;/a&gt;&lt;/div&gt;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="https://www.flaticon.com/authors/eucalyp"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="https://www.flaticon.com/authors/becris" title="</a:t>
            </a:r>
            <a:r>
              <a:rPr lang="en-US" dirty="0" err="1"/>
              <a:t>Becris</a:t>
            </a:r>
            <a:r>
              <a:rPr lang="en-US" dirty="0"/>
              <a:t>"&gt;</a:t>
            </a:r>
            <a:r>
              <a:rPr lang="en-US" dirty="0" err="1"/>
              <a:t>Becris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="https://www.flaticon.com/authors/creaticca-creative-agency" title="</a:t>
            </a:r>
            <a:r>
              <a:rPr lang="en-US" dirty="0" err="1"/>
              <a:t>Creaticca</a:t>
            </a:r>
            <a:r>
              <a:rPr lang="en-US" dirty="0"/>
              <a:t> Creative Agency"&gt;</a:t>
            </a:r>
            <a:r>
              <a:rPr lang="en-US" dirty="0" err="1"/>
              <a:t>Creaticca</a:t>
            </a:r>
            <a:r>
              <a:rPr lang="en-US" dirty="0"/>
              <a:t> Creative Agency&lt;/a&gt;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="https://www.flaticon.com/authors/smalllikeart" title="</a:t>
            </a:r>
            <a:r>
              <a:rPr lang="en-US" dirty="0" err="1"/>
              <a:t>smalllikeart</a:t>
            </a:r>
            <a:r>
              <a:rPr lang="en-US" dirty="0"/>
              <a:t>"&gt;</a:t>
            </a:r>
            <a:r>
              <a:rPr lang="en-US" dirty="0" err="1"/>
              <a:t>smalllikeart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"&gt;www.flaticon.com&lt;/a&gt;&lt;/div&gt;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="https://www.flaticon.com/authors/dmitri13" title="dmitri13"&gt;dmitri13&lt;/a&gt;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="https://www.flaticon.com/authors/freepik"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r>
              <a:rPr lang="en-US" dirty="0"/>
              <a:t>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="https://www.flaticon.com/authors/pixel-perfect" title="Pixel perfect"&gt;Pixel perfect&lt;/a&gt;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title="</a:t>
            </a:r>
            <a:r>
              <a:rPr lang="en-US" dirty="0" err="1"/>
              <a:t>Flaticon</a:t>
            </a:r>
            <a:r>
              <a:rPr lang="en-US" dirty="0"/>
              <a:t>"&gt; www.flaticon.com&lt;/a&gt;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026" name="Picture 2" descr="Risultato immagini per flaticon&quot;">
            <a:extLst>
              <a:ext uri="{FF2B5EF4-FFF2-40B4-BE49-F238E27FC236}">
                <a16:creationId xmlns:a16="http://schemas.microsoft.com/office/drawing/2014/main" id="{B060F07D-8484-4EE1-B96C-33048A61E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574" y="19973"/>
            <a:ext cx="2418426" cy="241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B1566-E6D2-42F9-A6AE-3DE173B5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416" y="0"/>
            <a:ext cx="4942584" cy="11444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THE PROBLEM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D2DEBDE-7401-47FB-984B-E0840598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95" y="2168647"/>
            <a:ext cx="2151374" cy="215137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1C6394EF-8918-4944-AD72-E8B62CB76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84" y="1277626"/>
            <a:ext cx="2151374" cy="215137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90617810-FE9D-4598-A63C-87EC7E070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06" y="1277626"/>
            <a:ext cx="2867870" cy="286787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1D75A06-2D2E-4AF8-81DD-057D89946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84" y="3429000"/>
            <a:ext cx="2151374" cy="215137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0142E0-D9AE-4AF7-A962-6C63303A13A2}"/>
              </a:ext>
            </a:extLst>
          </p:cNvPr>
          <p:cNvSpPr txBox="1"/>
          <p:nvPr/>
        </p:nvSpPr>
        <p:spPr>
          <a:xfrm>
            <a:off x="3104006" y="4320021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Trade-off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7DFD7F0-74CC-4E67-B354-86F07F8AF500}"/>
              </a:ext>
            </a:extLst>
          </p:cNvPr>
          <p:cNvSpPr txBox="1"/>
          <p:nvPr/>
        </p:nvSpPr>
        <p:spPr>
          <a:xfrm>
            <a:off x="5166795" y="4320021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Trade-off </a:t>
            </a:r>
            <a:r>
              <a:rPr lang="it-IT" b="1" dirty="0" err="1"/>
              <a:t>level</a:t>
            </a:r>
            <a:endParaRPr lang="it-IT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8A5FDA-5295-4C5D-BCD5-ADB1E64D389E}"/>
              </a:ext>
            </a:extLst>
          </p:cNvPr>
          <p:cNvSpPr txBox="1"/>
          <p:nvPr/>
        </p:nvSpPr>
        <p:spPr>
          <a:xfrm>
            <a:off x="8458470" y="4320021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Performance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85233A5-FBB6-43ED-8432-FFDF1A0D4EA2}"/>
              </a:ext>
            </a:extLst>
          </p:cNvPr>
          <p:cNvSpPr txBox="1"/>
          <p:nvPr/>
        </p:nvSpPr>
        <p:spPr>
          <a:xfrm>
            <a:off x="7460842" y="5442012"/>
            <a:ext cx="4701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Which</a:t>
            </a:r>
            <a:r>
              <a:rPr lang="it-IT" b="1" dirty="0"/>
              <a:t> trade-</a:t>
            </a:r>
            <a:r>
              <a:rPr lang="it-IT" b="1" dirty="0" err="1"/>
              <a:t>offs</a:t>
            </a:r>
            <a:r>
              <a:rPr lang="it-IT" b="1" dirty="0"/>
              <a:t> are the </a:t>
            </a:r>
            <a:r>
              <a:rPr lang="it-IT" b="1" dirty="0" err="1"/>
              <a:t>truly</a:t>
            </a:r>
            <a:r>
              <a:rPr lang="it-IT" b="1" dirty="0"/>
              <a:t> significative …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… and </a:t>
            </a:r>
            <a:r>
              <a:rPr lang="it-IT" b="1" dirty="0" err="1"/>
              <a:t>how</a:t>
            </a:r>
            <a:r>
              <a:rPr lang="it-IT" b="1" dirty="0"/>
              <a:t> </a:t>
            </a:r>
            <a:r>
              <a:rPr lang="it-IT" b="1" dirty="0" err="1"/>
              <a:t>much</a:t>
            </a:r>
            <a:r>
              <a:rPr lang="it-IT" b="1" dirty="0"/>
              <a:t> significative are </a:t>
            </a:r>
            <a:r>
              <a:rPr lang="it-IT" b="1" dirty="0" err="1"/>
              <a:t>they</a:t>
            </a:r>
            <a:r>
              <a:rPr lang="it-IT" b="1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388103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3E899-DE55-47CC-AC73-C73C5E84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840" y="0"/>
            <a:ext cx="10183160" cy="8948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AN ISTANCE OF THE PROBLEM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AC6D32-FE8E-4502-BFCC-EE5FD76E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0" y="678634"/>
            <a:ext cx="1823097" cy="18230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6186668-6045-4A64-AB6D-B513BED97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28" y="2377667"/>
            <a:ext cx="2102665" cy="210266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36D34C-CBBC-4F12-AD75-EFF06FF2B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24" y="5266327"/>
            <a:ext cx="530674" cy="53067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82EB33A-8C60-4705-B1F4-2A509C2B9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19" y="3633110"/>
            <a:ext cx="2102665" cy="210266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2A38A8B9-5F54-445C-AEF1-58915955F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938" y="4480332"/>
            <a:ext cx="2102665" cy="2102665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199B2C26-2F4D-413D-93F8-E22B18101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84" y="-44525"/>
            <a:ext cx="3269416" cy="3269416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AD5C43C-F48D-4EF9-A55C-787090648E76}"/>
              </a:ext>
            </a:extLst>
          </p:cNvPr>
          <p:cNvCxnSpPr/>
          <p:nvPr/>
        </p:nvCxnSpPr>
        <p:spPr>
          <a:xfrm>
            <a:off x="1944210" y="2290439"/>
            <a:ext cx="1047565" cy="550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A47B6FC-68A2-41A3-8848-715ABD63267D}"/>
              </a:ext>
            </a:extLst>
          </p:cNvPr>
          <p:cNvCxnSpPr>
            <a:stCxn id="6" idx="3"/>
          </p:cNvCxnSpPr>
          <p:nvPr/>
        </p:nvCxnSpPr>
        <p:spPr>
          <a:xfrm>
            <a:off x="5194793" y="3429000"/>
            <a:ext cx="1438126" cy="654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6F263CF-84DD-4B28-BB9D-2E05B5E904D4}"/>
              </a:ext>
            </a:extLst>
          </p:cNvPr>
          <p:cNvCxnSpPr>
            <a:cxnSpLocks/>
          </p:cNvCxnSpPr>
          <p:nvPr/>
        </p:nvCxnSpPr>
        <p:spPr>
          <a:xfrm>
            <a:off x="8735584" y="4909351"/>
            <a:ext cx="910354" cy="355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423D9B-FCE9-4CB0-9BE7-7094D4B99E52}"/>
              </a:ext>
            </a:extLst>
          </p:cNvPr>
          <p:cNvSpPr txBox="1"/>
          <p:nvPr/>
        </p:nvSpPr>
        <p:spPr>
          <a:xfrm>
            <a:off x="454782" y="2656188"/>
            <a:ext cx="130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Roll</a:t>
            </a:r>
            <a:r>
              <a:rPr lang="it-IT" b="1" dirty="0"/>
              <a:t> the die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4C0E01-ABDF-4C1A-9AD8-86DD980A1765}"/>
              </a:ext>
            </a:extLst>
          </p:cNvPr>
          <p:cNvSpPr txBox="1"/>
          <p:nvPr/>
        </p:nvSpPr>
        <p:spPr>
          <a:xfrm>
            <a:off x="2929826" y="455704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Move</a:t>
            </a:r>
            <a:r>
              <a:rPr lang="it-IT" b="1" dirty="0"/>
              <a:t> on the game board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A72F285-D6A6-42A6-8C0E-636A849AD570}"/>
              </a:ext>
            </a:extLst>
          </p:cNvPr>
          <p:cNvSpPr txBox="1"/>
          <p:nvPr/>
        </p:nvSpPr>
        <p:spPr>
          <a:xfrm>
            <a:off x="6552348" y="5841628"/>
            <a:ext cx="226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Get</a:t>
            </a:r>
            <a:r>
              <a:rPr lang="it-IT" b="1" dirty="0"/>
              <a:t> or drop </a:t>
            </a:r>
            <a:r>
              <a:rPr lang="it-IT" b="1" dirty="0" err="1"/>
              <a:t>coins</a:t>
            </a:r>
            <a:r>
              <a:rPr lang="it-IT" b="1" dirty="0"/>
              <a:t> on boxes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06AB1B-8418-4144-80D7-A8EF394663EE}"/>
              </a:ext>
            </a:extLst>
          </p:cNvPr>
          <p:cNvSpPr txBox="1"/>
          <p:nvPr/>
        </p:nvSpPr>
        <p:spPr>
          <a:xfrm>
            <a:off x="9926895" y="3461024"/>
            <a:ext cx="1821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Buy stars on </a:t>
            </a:r>
            <a:r>
              <a:rPr lang="it-IT" b="1" dirty="0" err="1"/>
              <a:t>specific</a:t>
            </a:r>
            <a:r>
              <a:rPr lang="it-IT" b="1" dirty="0"/>
              <a:t> (</a:t>
            </a:r>
            <a:r>
              <a:rPr lang="it-IT" b="1" dirty="0" err="1"/>
              <a:t>always</a:t>
            </a:r>
            <a:r>
              <a:rPr lang="it-IT" b="1" dirty="0"/>
              <a:t> </a:t>
            </a:r>
            <a:r>
              <a:rPr lang="it-IT" b="1" dirty="0" err="1"/>
              <a:t>changing</a:t>
            </a:r>
            <a:r>
              <a:rPr lang="it-IT" b="1" dirty="0"/>
              <a:t>) boxes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A9B2B7A5-3C6C-4721-9E9E-50F315FB1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65" y="4259983"/>
            <a:ext cx="530674" cy="53067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BB84129-E972-44E0-9B12-1B2A7D951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65" y="4115561"/>
            <a:ext cx="530674" cy="530674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F9D1B1F8-CE56-4246-85B7-BFEA2B0EE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19" y="2767059"/>
            <a:ext cx="530674" cy="530674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A305264-A56C-4B9D-A762-2EFB7F368E01}"/>
              </a:ext>
            </a:extLst>
          </p:cNvPr>
          <p:cNvCxnSpPr/>
          <p:nvPr/>
        </p:nvCxnSpPr>
        <p:spPr>
          <a:xfrm>
            <a:off x="5648519" y="3224891"/>
            <a:ext cx="23500" cy="362383"/>
          </a:xfrm>
          <a:prstGeom prst="straightConnector1">
            <a:avLst/>
          </a:prstGeom>
          <a:ln w="12700">
            <a:solidFill>
              <a:srgbClr val="D100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5751175-8A79-4730-8A71-D113754C7257}"/>
              </a:ext>
            </a:extLst>
          </p:cNvPr>
          <p:cNvCxnSpPr/>
          <p:nvPr/>
        </p:nvCxnSpPr>
        <p:spPr>
          <a:xfrm flipV="1">
            <a:off x="5648519" y="3858419"/>
            <a:ext cx="141930" cy="429418"/>
          </a:xfrm>
          <a:prstGeom prst="straightConnector1">
            <a:avLst/>
          </a:prstGeom>
          <a:ln w="12700">
            <a:solidFill>
              <a:srgbClr val="D100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3C69DCA-FC6B-41BE-95E5-67B365631E0E}"/>
              </a:ext>
            </a:extLst>
          </p:cNvPr>
          <p:cNvCxnSpPr>
            <a:cxnSpLocks/>
          </p:cNvCxnSpPr>
          <p:nvPr/>
        </p:nvCxnSpPr>
        <p:spPr>
          <a:xfrm flipV="1">
            <a:off x="8753455" y="5044935"/>
            <a:ext cx="94219" cy="349482"/>
          </a:xfrm>
          <a:prstGeom prst="straightConnector1">
            <a:avLst/>
          </a:prstGeom>
          <a:ln w="12700">
            <a:solidFill>
              <a:srgbClr val="D100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9600AC-A654-4797-9262-58A974CC34B7}"/>
              </a:ext>
            </a:extLst>
          </p:cNvPr>
          <p:cNvCxnSpPr/>
          <p:nvPr/>
        </p:nvCxnSpPr>
        <p:spPr>
          <a:xfrm>
            <a:off x="9307739" y="4745188"/>
            <a:ext cx="23500" cy="362383"/>
          </a:xfrm>
          <a:prstGeom prst="straightConnector1">
            <a:avLst/>
          </a:prstGeom>
          <a:ln w="12700">
            <a:solidFill>
              <a:srgbClr val="D100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3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64090-8DE4-4827-94FB-56A3C2A0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15" y="0"/>
            <a:ext cx="4246485" cy="10649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RESOURCES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C1C3F6-F095-4358-80CA-FCA86E7C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45" y="63439"/>
            <a:ext cx="2161870" cy="216187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A3778CE-CF0E-4FAB-A71B-D4A1950AE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90" y="2368687"/>
            <a:ext cx="2161870" cy="216187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10D2DE1-8320-40E2-83FD-068DD9AB3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630" y="629631"/>
            <a:ext cx="2161870" cy="216187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25C9CC5-A2BA-4E28-B2C2-11B22CE8F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32" y="4673935"/>
            <a:ext cx="2161871" cy="21618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7710D7-BDB3-45F6-A691-BAA8BE8A6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6865">
            <a:off x="555320" y="2348065"/>
            <a:ext cx="2161871" cy="2161871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E12B08E-6265-4CB0-83E5-F3B59CAD4F1B}"/>
              </a:ext>
            </a:extLst>
          </p:cNvPr>
          <p:cNvCxnSpPr>
            <a:cxnSpLocks/>
          </p:cNvCxnSpPr>
          <p:nvPr/>
        </p:nvCxnSpPr>
        <p:spPr>
          <a:xfrm flipV="1">
            <a:off x="2139518" y="1651247"/>
            <a:ext cx="825624" cy="1402671"/>
          </a:xfrm>
          <a:prstGeom prst="straightConnector1">
            <a:avLst/>
          </a:prstGeom>
          <a:ln w="76200">
            <a:solidFill>
              <a:srgbClr val="FE5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1F505F5-7B23-4048-AD70-56D2D8F45321}"/>
              </a:ext>
            </a:extLst>
          </p:cNvPr>
          <p:cNvCxnSpPr>
            <a:cxnSpLocks/>
          </p:cNvCxnSpPr>
          <p:nvPr/>
        </p:nvCxnSpPr>
        <p:spPr>
          <a:xfrm flipV="1">
            <a:off x="2139518" y="3709450"/>
            <a:ext cx="1175272" cy="154477"/>
          </a:xfrm>
          <a:prstGeom prst="straightConnector1">
            <a:avLst/>
          </a:prstGeom>
          <a:ln w="76200">
            <a:solidFill>
              <a:srgbClr val="FEA6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8D2FA6E-8765-4C01-81D4-78E8601F3F34}"/>
              </a:ext>
            </a:extLst>
          </p:cNvPr>
          <p:cNvCxnSpPr>
            <a:cxnSpLocks/>
          </p:cNvCxnSpPr>
          <p:nvPr/>
        </p:nvCxnSpPr>
        <p:spPr>
          <a:xfrm>
            <a:off x="2237173" y="4519460"/>
            <a:ext cx="941033" cy="102020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E8A201E-C9BF-4572-8D10-2E16E4711B60}"/>
              </a:ext>
            </a:extLst>
          </p:cNvPr>
          <p:cNvSpPr txBox="1"/>
          <p:nvPr/>
        </p:nvSpPr>
        <p:spPr>
          <a:xfrm>
            <a:off x="5525106" y="532472"/>
            <a:ext cx="264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Faces</a:t>
            </a:r>
            <a:r>
              <a:rPr lang="it-IT" b="1" dirty="0"/>
              <a:t> </a:t>
            </a:r>
            <a:r>
              <a:rPr lang="it-IT" b="1" dirty="0" err="1"/>
              <a:t>that</a:t>
            </a:r>
            <a:r>
              <a:rPr lang="it-IT" b="1" dirty="0"/>
              <a:t> </a:t>
            </a:r>
            <a:r>
              <a:rPr lang="it-IT" b="1" dirty="0" err="1"/>
              <a:t>permit</a:t>
            </a:r>
            <a:r>
              <a:rPr lang="it-IT" b="1" dirty="0"/>
              <a:t> </a:t>
            </a:r>
            <a:r>
              <a:rPr lang="it-IT" b="1" dirty="0" err="1"/>
              <a:t>movement</a:t>
            </a:r>
            <a:endParaRPr lang="it-IT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6D74D9B-8B85-4DBC-871A-01858435497A}"/>
              </a:ext>
            </a:extLst>
          </p:cNvPr>
          <p:cNvSpPr txBox="1"/>
          <p:nvPr/>
        </p:nvSpPr>
        <p:spPr>
          <a:xfrm>
            <a:off x="5503141" y="2563595"/>
            <a:ext cx="282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Faces</a:t>
            </a:r>
            <a:r>
              <a:rPr lang="it-IT" b="1" dirty="0"/>
              <a:t> </a:t>
            </a:r>
            <a:r>
              <a:rPr lang="it-IT" b="1" dirty="0" err="1"/>
              <a:t>that</a:t>
            </a:r>
            <a:r>
              <a:rPr lang="it-IT" b="1" dirty="0"/>
              <a:t> </a:t>
            </a:r>
            <a:r>
              <a:rPr lang="it-IT" b="1" dirty="0" err="1"/>
              <a:t>give</a:t>
            </a:r>
            <a:r>
              <a:rPr lang="it-IT" b="1" dirty="0"/>
              <a:t>/</a:t>
            </a:r>
            <a:r>
              <a:rPr lang="it-IT" b="1" dirty="0" err="1"/>
              <a:t>get</a:t>
            </a:r>
            <a:r>
              <a:rPr lang="it-IT" b="1" dirty="0"/>
              <a:t> </a:t>
            </a:r>
            <a:r>
              <a:rPr lang="it-IT" b="1" dirty="0" err="1"/>
              <a:t>coins</a:t>
            </a:r>
            <a:endParaRPr lang="it-IT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40893DB-3C2B-452E-B082-F1B076557D0A}"/>
              </a:ext>
            </a:extLst>
          </p:cNvPr>
          <p:cNvSpPr txBox="1"/>
          <p:nvPr/>
        </p:nvSpPr>
        <p:spPr>
          <a:xfrm>
            <a:off x="8989117" y="2684586"/>
            <a:ext cx="311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… and </a:t>
            </a:r>
            <a:r>
              <a:rPr lang="it-IT" b="1" dirty="0" err="1"/>
              <a:t>their</a:t>
            </a:r>
            <a:r>
              <a:rPr lang="it-IT" b="1" dirty="0"/>
              <a:t> </a:t>
            </a:r>
            <a:r>
              <a:rPr lang="it-IT" b="1" dirty="0" err="1"/>
              <a:t>associated</a:t>
            </a:r>
            <a:r>
              <a:rPr lang="it-IT" b="1" dirty="0"/>
              <a:t> risk (</a:t>
            </a:r>
            <a:r>
              <a:rPr lang="it-IT" b="1" dirty="0" err="1"/>
              <a:t>variance</a:t>
            </a:r>
            <a:r>
              <a:rPr lang="it-IT" b="1" dirty="0"/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B75E65F-B5B7-4E32-BF86-02D488FBC347}"/>
              </a:ext>
            </a:extLst>
          </p:cNvPr>
          <p:cNvSpPr txBox="1"/>
          <p:nvPr/>
        </p:nvSpPr>
        <p:spPr>
          <a:xfrm>
            <a:off x="5525106" y="4673935"/>
            <a:ext cx="2979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Movement</a:t>
            </a:r>
            <a:r>
              <a:rPr lang="it-IT" b="1" dirty="0"/>
              <a:t> options (</a:t>
            </a:r>
            <a:r>
              <a:rPr lang="it-IT" b="1" dirty="0" err="1"/>
              <a:t>number</a:t>
            </a:r>
            <a:r>
              <a:rPr lang="it-IT" b="1" dirty="0"/>
              <a:t> of non-zero and </a:t>
            </a:r>
            <a:r>
              <a:rPr lang="it-IT" b="1" dirty="0" err="1"/>
              <a:t>different</a:t>
            </a:r>
            <a:r>
              <a:rPr lang="it-IT" b="1" dirty="0"/>
              <a:t> one from </a:t>
            </a:r>
            <a:r>
              <a:rPr lang="it-IT" b="1" dirty="0" err="1"/>
              <a:t>each</a:t>
            </a:r>
            <a:r>
              <a:rPr lang="it-IT" b="1" dirty="0"/>
              <a:t> </a:t>
            </a:r>
            <a:r>
              <a:rPr lang="it-IT" b="1" dirty="0" err="1"/>
              <a:t>other</a:t>
            </a:r>
            <a:r>
              <a:rPr lang="it-IT" b="1" dirty="0"/>
              <a:t>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004B0EA-3855-4A8D-AD80-84022789308E}"/>
              </a:ext>
            </a:extLst>
          </p:cNvPr>
          <p:cNvCxnSpPr>
            <a:cxnSpLocks/>
          </p:cNvCxnSpPr>
          <p:nvPr/>
        </p:nvCxnSpPr>
        <p:spPr>
          <a:xfrm>
            <a:off x="7723573" y="1666063"/>
            <a:ext cx="1351893" cy="347014"/>
          </a:xfrm>
          <a:prstGeom prst="straightConnector1">
            <a:avLst/>
          </a:prstGeom>
          <a:ln w="76200">
            <a:solidFill>
              <a:srgbClr val="FE5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A1E814D-EBCA-48B0-B385-E0D4F4811E0C}"/>
              </a:ext>
            </a:extLst>
          </p:cNvPr>
          <p:cNvCxnSpPr>
            <a:cxnSpLocks/>
          </p:cNvCxnSpPr>
          <p:nvPr/>
        </p:nvCxnSpPr>
        <p:spPr>
          <a:xfrm flipV="1">
            <a:off x="7634796" y="3199357"/>
            <a:ext cx="1380709" cy="131560"/>
          </a:xfrm>
          <a:prstGeom prst="straightConnector1">
            <a:avLst/>
          </a:prstGeom>
          <a:ln w="76200">
            <a:solidFill>
              <a:srgbClr val="FEA6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75B5DE1-8537-4F4D-9EA5-97BA23DF5B04}"/>
              </a:ext>
            </a:extLst>
          </p:cNvPr>
          <p:cNvSpPr txBox="1"/>
          <p:nvPr/>
        </p:nvSpPr>
        <p:spPr>
          <a:xfrm>
            <a:off x="5709335" y="1462259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max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mov_mean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3655A12-1172-4417-80D0-EA517582C907}"/>
              </a:ext>
            </a:extLst>
          </p:cNvPr>
          <p:cNvSpPr txBox="1"/>
          <p:nvPr/>
        </p:nvSpPr>
        <p:spPr>
          <a:xfrm>
            <a:off x="5704329" y="3387280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max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coin_mean</a:t>
            </a:r>
            <a:endParaRPr lang="it-IT" b="1" dirty="0">
              <a:solidFill>
                <a:srgbClr val="FF0000"/>
              </a:solidFill>
            </a:endParaRPr>
          </a:p>
          <a:p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DD6BAB7-978C-4307-962E-0078B06718E1}"/>
              </a:ext>
            </a:extLst>
          </p:cNvPr>
          <p:cNvSpPr txBox="1"/>
          <p:nvPr/>
        </p:nvSpPr>
        <p:spPr>
          <a:xfrm>
            <a:off x="5704329" y="55972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max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mov_variety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6CCAAD1-91EE-4205-AF27-8D31C0E7EAEA}"/>
              </a:ext>
            </a:extLst>
          </p:cNvPr>
          <p:cNvSpPr txBox="1"/>
          <p:nvPr/>
        </p:nvSpPr>
        <p:spPr>
          <a:xfrm>
            <a:off x="9014592" y="3480917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0B050"/>
                </a:solidFill>
              </a:rPr>
              <a:t>max</a:t>
            </a:r>
            <a:r>
              <a:rPr lang="it-IT" b="1" dirty="0">
                <a:solidFill>
                  <a:srgbClr val="00B050"/>
                </a:solidFill>
              </a:rPr>
              <a:t> </a:t>
            </a:r>
            <a:r>
              <a:rPr lang="it-IT" b="1" dirty="0" err="1">
                <a:solidFill>
                  <a:srgbClr val="00B050"/>
                </a:solidFill>
              </a:rPr>
              <a:t>mov_var</a:t>
            </a:r>
            <a:endParaRPr lang="it-IT" b="1" dirty="0">
              <a:solidFill>
                <a:srgbClr val="00B050"/>
              </a:solidFill>
            </a:endParaRPr>
          </a:p>
          <a:p>
            <a:r>
              <a:rPr lang="it-IT" b="1" dirty="0" err="1">
                <a:solidFill>
                  <a:srgbClr val="00B050"/>
                </a:solidFill>
              </a:rPr>
              <a:t>max</a:t>
            </a:r>
            <a:r>
              <a:rPr lang="it-IT" b="1" dirty="0">
                <a:solidFill>
                  <a:srgbClr val="00B050"/>
                </a:solidFill>
              </a:rPr>
              <a:t> </a:t>
            </a:r>
            <a:r>
              <a:rPr lang="it-IT" b="1" dirty="0" err="1">
                <a:solidFill>
                  <a:srgbClr val="00B050"/>
                </a:solidFill>
              </a:rPr>
              <a:t>coin_var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20A32B3-6181-4AF8-97D5-5A97E21055E1}"/>
              </a:ext>
            </a:extLst>
          </p:cNvPr>
          <p:cNvSpPr txBox="1"/>
          <p:nvPr/>
        </p:nvSpPr>
        <p:spPr>
          <a:xfrm>
            <a:off x="10530565" y="4277248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min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>
                <a:solidFill>
                  <a:srgbClr val="0070C0"/>
                </a:solidFill>
              </a:rPr>
              <a:t>mov_var</a:t>
            </a:r>
            <a:endParaRPr lang="it-IT" b="1" dirty="0">
              <a:solidFill>
                <a:srgbClr val="0070C0"/>
              </a:solidFill>
            </a:endParaRPr>
          </a:p>
          <a:p>
            <a:r>
              <a:rPr lang="it-IT" b="1" dirty="0" err="1">
                <a:solidFill>
                  <a:srgbClr val="0070C0"/>
                </a:solidFill>
              </a:rPr>
              <a:t>min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>
                <a:solidFill>
                  <a:srgbClr val="0070C0"/>
                </a:solidFill>
              </a:rPr>
              <a:t>coin_var</a:t>
            </a:r>
            <a:endParaRPr lang="it-IT" b="1" dirty="0">
              <a:solidFill>
                <a:srgbClr val="0070C0"/>
              </a:solidFill>
            </a:endParaRP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868CA77-6AF7-4FA8-94C7-994E49641BD7}"/>
              </a:ext>
            </a:extLst>
          </p:cNvPr>
          <p:cNvSpPr txBox="1"/>
          <p:nvPr/>
        </p:nvSpPr>
        <p:spPr>
          <a:xfrm>
            <a:off x="10633733" y="3649607"/>
            <a:ext cx="135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: risk </a:t>
            </a:r>
            <a:r>
              <a:rPr lang="it-IT" b="1" dirty="0" err="1">
                <a:solidFill>
                  <a:srgbClr val="00B050"/>
                </a:solidFill>
              </a:rPr>
              <a:t>seeker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B351D3D-352E-4CE9-BD1D-10CFA8E9D5AD}"/>
              </a:ext>
            </a:extLst>
          </p:cNvPr>
          <p:cNvSpPr txBox="1"/>
          <p:nvPr/>
        </p:nvSpPr>
        <p:spPr>
          <a:xfrm>
            <a:off x="9065888" y="445493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risk </a:t>
            </a:r>
            <a:r>
              <a:rPr lang="it-IT" b="1" dirty="0" err="1">
                <a:solidFill>
                  <a:srgbClr val="0070C0"/>
                </a:solidFill>
              </a:rPr>
              <a:t>adverse</a:t>
            </a:r>
            <a:r>
              <a:rPr lang="it-IT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448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91896-E3A4-464D-A8B4-957614D8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232" y="25353"/>
            <a:ext cx="4571768" cy="104087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PREFERENCE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263DD1-3845-47E3-87FC-0C07E0B3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62" y="3195194"/>
            <a:ext cx="1427705" cy="14277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68D38AE-AB01-498C-BA7A-AE3100C3A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2" y="3140581"/>
            <a:ext cx="1427705" cy="14277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FA1D26A-33AA-4A82-8257-8DAE45F0A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3" y="3100492"/>
            <a:ext cx="1507882" cy="150788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E06DDEF-D432-47E4-8BF6-009D3CC51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71" y="2481792"/>
            <a:ext cx="3324689" cy="53347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EC9AED7-013A-4255-AC8D-7D0A48827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5" y="5968297"/>
            <a:ext cx="3539524" cy="95263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80ED67C6-47FE-46C0-B663-519483945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38" y="1347987"/>
            <a:ext cx="5091861" cy="3619806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39C7D149-2277-4673-8BF8-FAF65174A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39" y="4967866"/>
            <a:ext cx="5091861" cy="82677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7C7A15-CFCB-4475-BFBA-D398F7B7045A}"/>
              </a:ext>
            </a:extLst>
          </p:cNvPr>
          <p:cNvSpPr txBox="1"/>
          <p:nvPr/>
        </p:nvSpPr>
        <p:spPr>
          <a:xfrm>
            <a:off x="1840211" y="213890"/>
            <a:ext cx="2666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max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mov_mean</a:t>
            </a:r>
            <a:endParaRPr lang="it-IT" sz="2800" b="1" dirty="0">
              <a:solidFill>
                <a:srgbClr val="FF0000"/>
              </a:solidFill>
            </a:endParaRPr>
          </a:p>
          <a:p>
            <a:r>
              <a:rPr lang="it-IT" sz="2800" b="1" dirty="0" err="1">
                <a:solidFill>
                  <a:srgbClr val="0070C0"/>
                </a:solidFill>
              </a:rPr>
              <a:t>min</a:t>
            </a:r>
            <a:r>
              <a:rPr lang="it-IT" sz="2800" b="1" dirty="0">
                <a:solidFill>
                  <a:srgbClr val="0070C0"/>
                </a:solidFill>
              </a:rPr>
              <a:t> </a:t>
            </a:r>
            <a:r>
              <a:rPr lang="it-IT" sz="2800" b="1" dirty="0" err="1">
                <a:solidFill>
                  <a:srgbClr val="0070C0"/>
                </a:solidFill>
              </a:rPr>
              <a:t>mov_var</a:t>
            </a:r>
            <a:endParaRPr lang="it-IT" sz="2800" b="1" dirty="0">
              <a:solidFill>
                <a:srgbClr val="0070C0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801683E-9A21-459E-BB8B-10C58CF4C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15" y="4622899"/>
            <a:ext cx="1686160" cy="11622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F791F31-A6BB-4E13-B883-3A049639D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40" y="4622899"/>
            <a:ext cx="1667108" cy="115268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FA683D0-54E4-4045-B1DC-C942437F2C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68" y="4622899"/>
            <a:ext cx="1648055" cy="117173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75EAE5-86E3-4932-80F6-BE2F5BD225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87" y="1347987"/>
            <a:ext cx="167663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1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9F49E-1060-4D87-92D0-E7CF8EDC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261" y="0"/>
            <a:ext cx="3123739" cy="8672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 err="1"/>
              <a:t>dice.data</a:t>
            </a:r>
            <a:endParaRPr lang="en-US" sz="6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A70FCE9-1D4E-4E5D-B8EB-18DFB5D2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34" y="1410273"/>
            <a:ext cx="4037454" cy="4037454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608D04E-9E5E-458B-9626-054485124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1" y="223638"/>
            <a:ext cx="4273816" cy="64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8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419F310-261B-41AB-A049-C88FBFF3A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3" y="590623"/>
            <a:ext cx="4729458" cy="4763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3CFDF7-8AC2-4B96-B15A-0D5DBC01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9" y="0"/>
            <a:ext cx="3962401" cy="8279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 err="1"/>
              <a:t>games.data</a:t>
            </a:r>
            <a:endParaRPr lang="en-US" sz="6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2E1854-5081-404F-BD02-B317487DD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926">
            <a:off x="4462421" y="1172797"/>
            <a:ext cx="1965750" cy="196575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E5B1762-F5ED-4CEE-95B5-631D1F5F5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5632664"/>
            <a:ext cx="7316221" cy="111458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F4BAFB49-8F85-45C1-B7CD-9991A38A803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76" y="3121612"/>
            <a:ext cx="3713706" cy="14316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B296ED39-8105-4186-AD56-B212FD06EE0A}"/>
              </a:ext>
            </a:extLst>
          </p:cNvPr>
          <p:cNvSpPr/>
          <p:nvPr/>
        </p:nvSpPr>
        <p:spPr>
          <a:xfrm>
            <a:off x="7572652" y="3338004"/>
            <a:ext cx="417251" cy="3462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EB148-1648-4FE6-87F9-FAD93D837278}"/>
              </a:ext>
            </a:extLst>
          </p:cNvPr>
          <p:cNvSpPr/>
          <p:nvPr/>
        </p:nvSpPr>
        <p:spPr>
          <a:xfrm>
            <a:off x="4500979" y="6054571"/>
            <a:ext cx="372862" cy="5415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C8BEB4C-19BD-450B-9101-28CE8744903B}"/>
              </a:ext>
            </a:extLst>
          </p:cNvPr>
          <p:cNvSpPr/>
          <p:nvPr/>
        </p:nvSpPr>
        <p:spPr>
          <a:xfrm>
            <a:off x="7572652" y="4287915"/>
            <a:ext cx="304329" cy="265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0EDD60A-72A7-4E89-9CBD-C673050F66A9}"/>
              </a:ext>
            </a:extLst>
          </p:cNvPr>
          <p:cNvSpPr/>
          <p:nvPr/>
        </p:nvSpPr>
        <p:spPr>
          <a:xfrm>
            <a:off x="5035119" y="6054569"/>
            <a:ext cx="372862" cy="541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20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F318B-F9B6-4A72-A981-2B92979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073" y="0"/>
            <a:ext cx="3595927" cy="8834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 err="1"/>
              <a:t>levels.data</a:t>
            </a:r>
            <a:endParaRPr lang="en-US" sz="6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941303-070D-4A73-BE80-441071382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8" y="0"/>
            <a:ext cx="2524125" cy="2524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FE1B1E-639C-4689-992C-8C8412BF6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" y="2612048"/>
            <a:ext cx="2219325" cy="22193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BC80CC3-C6CD-4DD3-BA4A-F4CB1834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8" y="4883950"/>
            <a:ext cx="2524125" cy="199100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9AC8A86-B43C-4D22-8A24-2A1F792F7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89" y="4410011"/>
            <a:ext cx="2219325" cy="2219325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3637991-B995-4875-B052-5669B0D30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89" y="441746"/>
            <a:ext cx="3595927" cy="3595927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B873DA6-85A8-4909-8FB1-5AAE93B98C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1" y="3085986"/>
            <a:ext cx="3595928" cy="35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2931223-B72C-44B1-B36E-D96D709F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51" y="4527612"/>
            <a:ext cx="2330388" cy="23303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067D503-E168-4D43-8866-DE056F5B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151" y="0"/>
            <a:ext cx="5415849" cy="12918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8CE922A-8D3D-461C-9BE4-C9540BF7D500}"/>
                  </a:ext>
                </a:extLst>
              </p:cNvPr>
              <p:cNvSpPr txBox="1"/>
              <p:nvPr/>
            </p:nvSpPr>
            <p:spPr>
              <a:xfrm>
                <a:off x="7686137" y="1160817"/>
                <a:ext cx="3026406" cy="509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𝑝𝑒𝑟𝑓𝑜𝑟𝑚𝑎𝑛𝑐𝑒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8CE922A-8D3D-461C-9BE4-C9540BF7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137" y="1160817"/>
                <a:ext cx="3026406" cy="509050"/>
              </a:xfrm>
              <a:prstGeom prst="rect">
                <a:avLst/>
              </a:prstGeom>
              <a:blipFill>
                <a:blip r:embed="rId4"/>
                <a:stretch>
                  <a:fillRect t="-102381" b="-15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8DCA22C7-294C-44AC-BA57-E48B10182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33" y="4527612"/>
            <a:ext cx="2401409" cy="240140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878419-2031-49DD-BFE7-0078A1B4DEDC}"/>
              </a:ext>
            </a:extLst>
          </p:cNvPr>
          <p:cNvSpPr txBox="1"/>
          <p:nvPr/>
        </p:nvSpPr>
        <p:spPr>
          <a:xfrm>
            <a:off x="5982843" y="1857804"/>
            <a:ext cx="6432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 err="1"/>
              <a:t>Levels</a:t>
            </a:r>
            <a:endParaRPr lang="it-IT" dirty="0"/>
          </a:p>
          <a:p>
            <a:pPr lvl="1"/>
            <a:r>
              <a:rPr lang="it-IT" dirty="0"/>
              <a:t>0: </a:t>
            </a:r>
            <a:r>
              <a:rPr lang="it-IT" dirty="0" err="1"/>
              <a:t>preference</a:t>
            </a:r>
            <a:r>
              <a:rPr lang="it-IT" dirty="0"/>
              <a:t> = 1 (best die)</a:t>
            </a:r>
          </a:p>
          <a:p>
            <a:pPr lvl="1"/>
            <a:r>
              <a:rPr lang="it-IT" dirty="0"/>
              <a:t>1: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preference</a:t>
            </a:r>
            <a:r>
              <a:rPr lang="it-IT" dirty="0"/>
              <a:t>(</a:t>
            </a:r>
            <a:r>
              <a:rPr lang="it-IT" dirty="0" err="1"/>
              <a:t>worst</a:t>
            </a:r>
            <a:r>
              <a:rPr lang="it-IT" dirty="0"/>
              <a:t> die)</a:t>
            </a:r>
          </a:p>
          <a:p>
            <a:pPr lvl="0"/>
            <a:r>
              <a:rPr lang="it-IT" dirty="0"/>
              <a:t>Performance</a:t>
            </a:r>
          </a:p>
          <a:p>
            <a:pPr lvl="1"/>
            <a:r>
              <a:rPr lang="it-IT" dirty="0"/>
              <a:t>0.5: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100% </a:t>
            </a:r>
            <a:r>
              <a:rPr lang="it-IT" dirty="0" err="1"/>
              <a:t>winning</a:t>
            </a:r>
            <a:r>
              <a:rPr lang="it-IT" dirty="0"/>
              <a:t> rate (best </a:t>
            </a:r>
            <a:r>
              <a:rPr lang="it-IT" dirty="0" err="1"/>
              <a:t>possible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1: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0% </a:t>
            </a:r>
            <a:r>
              <a:rPr lang="it-IT" dirty="0" err="1"/>
              <a:t>winning</a:t>
            </a:r>
            <a:r>
              <a:rPr lang="it-IT" dirty="0"/>
              <a:t> rate (</a:t>
            </a:r>
            <a:r>
              <a:rPr lang="it-IT" dirty="0" err="1"/>
              <a:t>worst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533ABC4-0539-49A3-93B2-ACE185C1E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816"/>
            <a:ext cx="5210902" cy="45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9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450</TotalTime>
  <Words>1545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Corbel</vt:lpstr>
      <vt:lpstr>Parallasse</vt:lpstr>
      <vt:lpstr>COMPETITION</vt:lpstr>
      <vt:lpstr>THE PROBLEM</vt:lpstr>
      <vt:lpstr>AN ISTANCE OF THE PROBLEM</vt:lpstr>
      <vt:lpstr>RESOURCES</vt:lpstr>
      <vt:lpstr>PREFERENCE</vt:lpstr>
      <vt:lpstr>dice.data</vt:lpstr>
      <vt:lpstr>games.data</vt:lpstr>
      <vt:lpstr>levels.data</vt:lpstr>
      <vt:lpstr>PERFORMANCE</vt:lpstr>
      <vt:lpstr>REGRESSION</vt:lpstr>
      <vt:lpstr>COEFFICIENTS</vt:lpstr>
      <vt:lpstr>CONCLUSIONS : A REPRODUCIBLE APPROACH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ATTORI IN COMPETIZIONE</dc:title>
  <dc:creator>Riccardo Giussani</dc:creator>
  <cp:lastModifiedBy>Riccardo Giussani</cp:lastModifiedBy>
  <cp:revision>52</cp:revision>
  <dcterms:created xsi:type="dcterms:W3CDTF">2020-01-25T10:41:48Z</dcterms:created>
  <dcterms:modified xsi:type="dcterms:W3CDTF">2020-04-22T16:01:12Z</dcterms:modified>
</cp:coreProperties>
</file>